
<file path=[Content_Types].xml><?xml version="1.0" encoding="utf-8"?>
<Types xmlns="http://schemas.openxmlformats.org/package/2006/content-types">
  <Default Extension="png" ContentType="image/png"/>
  <Default Extension="wmf" ContentType="image/x-wmf"/>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4"/>
  </p:notesMasterIdLst>
  <p:sldIdLst>
    <p:sldId id="324" r:id="rId2"/>
    <p:sldId id="360" r:id="rId3"/>
    <p:sldId id="258" r:id="rId4"/>
    <p:sldId id="300" r:id="rId5"/>
    <p:sldId id="307" r:id="rId6"/>
    <p:sldId id="257" r:id="rId7"/>
    <p:sldId id="308" r:id="rId8"/>
    <p:sldId id="313" r:id="rId9"/>
    <p:sldId id="309" r:id="rId10"/>
    <p:sldId id="297" r:id="rId11"/>
    <p:sldId id="268" r:id="rId12"/>
    <p:sldId id="310" r:id="rId13"/>
    <p:sldId id="260" r:id="rId14"/>
    <p:sldId id="270" r:id="rId15"/>
    <p:sldId id="261" r:id="rId16"/>
    <p:sldId id="262" r:id="rId17"/>
    <p:sldId id="263" r:id="rId18"/>
    <p:sldId id="264" r:id="rId19"/>
    <p:sldId id="265" r:id="rId20"/>
    <p:sldId id="267" r:id="rId21"/>
    <p:sldId id="266" r:id="rId22"/>
    <p:sldId id="274" r:id="rId23"/>
    <p:sldId id="271" r:id="rId24"/>
    <p:sldId id="302" r:id="rId25"/>
    <p:sldId id="291" r:id="rId26"/>
    <p:sldId id="322" r:id="rId27"/>
    <p:sldId id="323" r:id="rId28"/>
    <p:sldId id="275" r:id="rId29"/>
    <p:sldId id="329" r:id="rId30"/>
    <p:sldId id="330" r:id="rId31"/>
    <p:sldId id="331" r:id="rId32"/>
    <p:sldId id="332" r:id="rId33"/>
    <p:sldId id="333" r:id="rId34"/>
    <p:sldId id="334" r:id="rId35"/>
    <p:sldId id="335" r:id="rId36"/>
    <p:sldId id="336" r:id="rId37"/>
    <p:sldId id="337" r:id="rId38"/>
    <p:sldId id="338" r:id="rId39"/>
    <p:sldId id="339" r:id="rId40"/>
    <p:sldId id="340" r:id="rId41"/>
    <p:sldId id="341" r:id="rId42"/>
    <p:sldId id="342" r:id="rId43"/>
    <p:sldId id="343" r:id="rId44"/>
    <p:sldId id="344" r:id="rId45"/>
    <p:sldId id="345" r:id="rId46"/>
    <p:sldId id="346" r:id="rId47"/>
    <p:sldId id="347" r:id="rId48"/>
    <p:sldId id="348" r:id="rId49"/>
    <p:sldId id="349" r:id="rId50"/>
    <p:sldId id="350" r:id="rId51"/>
    <p:sldId id="351" r:id="rId52"/>
    <p:sldId id="352" r:id="rId53"/>
    <p:sldId id="353" r:id="rId54"/>
    <p:sldId id="354" r:id="rId55"/>
    <p:sldId id="355" r:id="rId56"/>
    <p:sldId id="356" r:id="rId57"/>
    <p:sldId id="357" r:id="rId58"/>
    <p:sldId id="358" r:id="rId59"/>
    <p:sldId id="359" r:id="rId60"/>
    <p:sldId id="362" r:id="rId61"/>
    <p:sldId id="363" r:id="rId62"/>
    <p:sldId id="364" r:id="rId63"/>
  </p:sldIdLst>
  <p:sldSz cx="9144000" cy="6858000" type="screen4x3"/>
  <p:notesSz cx="6858000" cy="9144000"/>
  <p:defaultTex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4BD97"/>
    <a:srgbClr val="DBD185"/>
    <a:srgbClr val="CCC38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Orta Stil 2 - Vurgu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Stil Yok, Tablo Kılavuzu">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405" autoAdjust="0"/>
    <p:restoredTop sz="79297" autoAdjust="0"/>
  </p:normalViewPr>
  <p:slideViewPr>
    <p:cSldViewPr>
      <p:cViewPr varScale="1">
        <p:scale>
          <a:sx n="65" d="100"/>
          <a:sy n="65" d="100"/>
        </p:scale>
        <p:origin x="1843" y="53"/>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stbilgi Yer Tutucusu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tr-TR"/>
          </a:p>
        </p:txBody>
      </p:sp>
      <p:sp>
        <p:nvSpPr>
          <p:cNvPr id="3" name="Veri Yer Tutucusu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D06C007-9E58-4D55-B900-421821F1FA7B}" type="datetimeFigureOut">
              <a:rPr lang="tr-TR" smtClean="0"/>
              <a:t>17.10.2024</a:t>
            </a:fld>
            <a:endParaRPr lang="tr-TR"/>
          </a:p>
        </p:txBody>
      </p:sp>
      <p:sp>
        <p:nvSpPr>
          <p:cNvPr id="4" name="Slayt Görüntüsü Yer Tutucusu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tr-TR"/>
          </a:p>
        </p:txBody>
      </p:sp>
      <p:sp>
        <p:nvSpPr>
          <p:cNvPr id="5" name="Not Yer Tutucusu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6" name="Altbilgi Yer Tutucusu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tr-TR"/>
          </a:p>
        </p:txBody>
      </p:sp>
      <p:sp>
        <p:nvSpPr>
          <p:cNvPr id="7" name="Slayt Numarası Yer Tutucusu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06F112B-FED6-4915-A0F9-D07E31D399C3}" type="slidenum">
              <a:rPr lang="tr-TR" smtClean="0"/>
              <a:t>‹#›</a:t>
            </a:fld>
            <a:endParaRPr lang="tr-TR"/>
          </a:p>
        </p:txBody>
      </p:sp>
    </p:spTree>
    <p:extLst>
      <p:ext uri="{BB962C8B-B14F-4D97-AF65-F5344CB8AC3E}">
        <p14:creationId xmlns:p14="http://schemas.microsoft.com/office/powerpoint/2010/main" val="17977296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10"/>
          </p:nvPr>
        </p:nvSpPr>
        <p:spPr/>
        <p:txBody>
          <a:bodyPr/>
          <a:lstStyle/>
          <a:p>
            <a:fld id="{0E80509D-24AD-4DE1-A792-D64411AA3A74}" type="slidenum">
              <a:rPr lang="tr-TR" smtClean="0"/>
              <a:t>1</a:t>
            </a:fld>
            <a:endParaRPr lang="tr-TR"/>
          </a:p>
        </p:txBody>
      </p:sp>
    </p:spTree>
    <p:extLst>
      <p:ext uri="{BB962C8B-B14F-4D97-AF65-F5344CB8AC3E}">
        <p14:creationId xmlns:p14="http://schemas.microsoft.com/office/powerpoint/2010/main" val="24630493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Well-known example: travelling salesperson problem (TSP)</a:t>
            </a:r>
          </a:p>
          <a:p>
            <a:r>
              <a:rPr lang="en-US" sz="1200" b="0" i="0" u="none" strike="noStrike" kern="1200" baseline="0" dirty="0" smtClean="0">
                <a:solidFill>
                  <a:schemeClr val="tx1"/>
                </a:solidFill>
                <a:latin typeface="+mn-lt"/>
                <a:ea typeface="+mn-ea"/>
                <a:cs typeface="+mn-cs"/>
              </a:rPr>
              <a:t>Minimum spanning tree can be computed in O(n2)</a:t>
            </a:r>
          </a:p>
          <a:p>
            <a:r>
              <a:rPr lang="en-US" sz="1200" b="0" i="0" u="none" strike="noStrike" kern="1200" baseline="0" dirty="0" smtClean="0">
                <a:solidFill>
                  <a:schemeClr val="tx1"/>
                </a:solidFill>
                <a:latin typeface="+mn-lt"/>
                <a:ea typeface="+mn-ea"/>
                <a:cs typeface="+mn-cs"/>
              </a:rPr>
              <a:t>and is a lower bound on the shortest (open) tour</a:t>
            </a:r>
            <a:endParaRPr lang="tr-TR" sz="1200" b="0" i="0" u="none" strike="noStrike" kern="1200" baseline="0" dirty="0" smtClean="0">
              <a:solidFill>
                <a:schemeClr val="tx1"/>
              </a:solidFill>
              <a:latin typeface="+mn-lt"/>
              <a:ea typeface="+mn-ea"/>
              <a:cs typeface="+mn-cs"/>
            </a:endParaRPr>
          </a:p>
          <a:p>
            <a:endParaRPr lang="en-US" sz="1200" b="0" i="0" u="none" strike="noStrike" kern="1200" baseline="0" dirty="0" smtClean="0">
              <a:solidFill>
                <a:schemeClr val="tx1"/>
              </a:solidFill>
              <a:latin typeface="+mn-lt"/>
              <a:ea typeface="+mn-ea"/>
              <a:cs typeface="+mn-cs"/>
            </a:endParaRPr>
          </a:p>
          <a:p>
            <a:endParaRPr lang="tr-TR" sz="1200" b="0" i="0" u="none" strike="noStrike" kern="1200" baseline="0" dirty="0" smtClean="0">
              <a:solidFill>
                <a:schemeClr val="tx1"/>
              </a:solidFill>
              <a:latin typeface="+mn-lt"/>
              <a:ea typeface="+mn-ea"/>
              <a:cs typeface="+mn-cs"/>
            </a:endParaRPr>
          </a:p>
          <a:p>
            <a:r>
              <a:rPr lang="tr-TR" sz="1200" b="0" i="0" u="none" strike="noStrike" kern="1200" baseline="0" dirty="0" smtClean="0">
                <a:solidFill>
                  <a:schemeClr val="tx1"/>
                </a:solidFill>
                <a:latin typeface="+mn-lt"/>
                <a:ea typeface="+mn-ea"/>
                <a:cs typeface="+mn-cs"/>
              </a:rPr>
              <a:t>TSP problemi</a:t>
            </a:r>
          </a:p>
          <a:p>
            <a:pPr eaLnBrk="1" hangingPunct="1">
              <a:buFontTx/>
              <a:buNone/>
            </a:pPr>
            <a:r>
              <a:rPr lang="tr-TR" altLang="tr-TR" dirty="0" smtClean="0"/>
              <a:t>Şehirler arası bir rota bulmak</a:t>
            </a:r>
            <a:endParaRPr lang="en-US" altLang="tr-TR" dirty="0" smtClean="0"/>
          </a:p>
          <a:p>
            <a:pPr lvl="1" eaLnBrk="1" hangingPunct="1"/>
            <a:r>
              <a:rPr lang="tr-TR" altLang="tr-TR" dirty="0" smtClean="0"/>
              <a:t>Rota her şehirden geçmeli</a:t>
            </a:r>
            <a:endParaRPr lang="en-US" altLang="tr-TR" dirty="0" smtClean="0"/>
          </a:p>
          <a:p>
            <a:pPr lvl="1" eaLnBrk="1" hangingPunct="1"/>
            <a:r>
              <a:rPr lang="tr-TR" altLang="tr-TR" dirty="0" smtClean="0"/>
              <a:t>Toplam gidilen yol minimum olmalı</a:t>
            </a:r>
            <a:endParaRPr lang="en-US" altLang="tr-TR" dirty="0" smtClean="0"/>
          </a:p>
          <a:p>
            <a:endParaRPr lang="tr-TR" dirty="0" smtClean="0"/>
          </a:p>
          <a:p>
            <a:endParaRPr lang="tr-TR" dirty="0"/>
          </a:p>
        </p:txBody>
      </p:sp>
      <p:sp>
        <p:nvSpPr>
          <p:cNvPr id="4" name="Slayt Numarası Yer Tutucusu 3"/>
          <p:cNvSpPr>
            <a:spLocks noGrp="1"/>
          </p:cNvSpPr>
          <p:nvPr>
            <p:ph type="sldNum" sz="quarter" idx="10"/>
          </p:nvPr>
        </p:nvSpPr>
        <p:spPr/>
        <p:txBody>
          <a:bodyPr/>
          <a:lstStyle/>
          <a:p>
            <a:fld id="{C06F112B-FED6-4915-A0F9-D07E31D399C3}" type="slidenum">
              <a:rPr lang="tr-TR" smtClean="0"/>
              <a:t>29</a:t>
            </a:fld>
            <a:endParaRPr lang="tr-TR"/>
          </a:p>
        </p:txBody>
      </p:sp>
    </p:spTree>
    <p:extLst>
      <p:ext uri="{BB962C8B-B14F-4D97-AF65-F5344CB8AC3E}">
        <p14:creationId xmlns:p14="http://schemas.microsoft.com/office/powerpoint/2010/main" val="9117942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10"/>
          </p:nvPr>
        </p:nvSpPr>
        <p:spPr/>
        <p:txBody>
          <a:bodyPr/>
          <a:lstStyle/>
          <a:p>
            <a:fld id="{C06F112B-FED6-4915-A0F9-D07E31D399C3}" type="slidenum">
              <a:rPr lang="tr-TR" smtClean="0"/>
              <a:t>30</a:t>
            </a:fld>
            <a:endParaRPr lang="tr-TR"/>
          </a:p>
        </p:txBody>
      </p:sp>
    </p:spTree>
    <p:extLst>
      <p:ext uri="{BB962C8B-B14F-4D97-AF65-F5344CB8AC3E}">
        <p14:creationId xmlns:p14="http://schemas.microsoft.com/office/powerpoint/2010/main" val="33369127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pPr eaLnBrk="1" hangingPunct="1"/>
            <a:r>
              <a:rPr lang="tr-TR" altLang="tr-TR" sz="1200" dirty="0" smtClean="0"/>
              <a:t>Yoğun bir siste, hafıza kaybına uğramış birinin Everest Dağına tırmanmasına benzer. Sadece etkin durumun bilgisini tutar.</a:t>
            </a:r>
          </a:p>
          <a:p>
            <a:pPr eaLnBrk="1" hangingPunct="1"/>
            <a:r>
              <a:rPr lang="tr-TR" altLang="tr-TR" sz="1200" dirty="0" smtClean="0"/>
              <a:t>Ana düşünce : Her zaman, şimdiki durumu en fazla geliştiren yönde adım at.</a:t>
            </a:r>
          </a:p>
          <a:p>
            <a:pPr eaLnBrk="1" hangingPunct="1"/>
            <a:r>
              <a:rPr lang="tr-TR" altLang="tr-TR" sz="1200" dirty="0" smtClean="0"/>
              <a:t>Best-</a:t>
            </a:r>
            <a:r>
              <a:rPr lang="tr-TR" altLang="tr-TR" sz="1200" dirty="0" err="1" smtClean="0"/>
              <a:t>first</a:t>
            </a:r>
            <a:r>
              <a:rPr lang="tr-TR" altLang="tr-TR" sz="1200" dirty="0" smtClean="0"/>
              <a:t> </a:t>
            </a:r>
            <a:r>
              <a:rPr lang="tr-TR" altLang="tr-TR" sz="1200" dirty="0" err="1" smtClean="0"/>
              <a:t>Search’e</a:t>
            </a:r>
            <a:r>
              <a:rPr lang="tr-TR" altLang="tr-TR" sz="1200" dirty="0" smtClean="0"/>
              <a:t> benzemektedir.</a:t>
            </a:r>
          </a:p>
          <a:p>
            <a:pPr eaLnBrk="1" hangingPunct="1"/>
            <a:r>
              <a:rPr lang="tr-TR" altLang="tr-TR" sz="1200" dirty="0" smtClean="0"/>
              <a:t>Yaylada ve sıralı tepelerde şaşabilir.</a:t>
            </a:r>
          </a:p>
          <a:p>
            <a:pPr eaLnBrk="1" hangingPunct="1"/>
            <a:r>
              <a:rPr lang="tr-TR" altLang="tr-TR" dirty="0" smtClean="0"/>
              <a:t>Tepe Tırmanmanın Problemleri</a:t>
            </a:r>
            <a:endParaRPr lang="tr-TR" altLang="tr-TR" sz="1200" dirty="0" smtClean="0"/>
          </a:p>
          <a:p>
            <a:pPr eaLnBrk="1" hangingPunct="1">
              <a:lnSpc>
                <a:spcPct val="90000"/>
              </a:lnSpc>
            </a:pPr>
            <a:r>
              <a:rPr lang="tr-TR" altLang="tr-TR" dirty="0" smtClean="0"/>
              <a:t>İlk duruma bağlı</a:t>
            </a:r>
          </a:p>
          <a:p>
            <a:pPr eaLnBrk="1" hangingPunct="1">
              <a:lnSpc>
                <a:spcPct val="90000"/>
              </a:lnSpc>
            </a:pPr>
            <a:r>
              <a:rPr lang="tr-TR" altLang="tr-TR" dirty="0" smtClean="0"/>
              <a:t>Lokal maksimum, plato ve sırtlara takılabilir</a:t>
            </a:r>
          </a:p>
          <a:p>
            <a:pPr eaLnBrk="1" hangingPunct="1">
              <a:lnSpc>
                <a:spcPct val="90000"/>
              </a:lnSpc>
            </a:pPr>
            <a:endParaRPr lang="en-US" altLang="tr-TR" dirty="0" smtClean="0"/>
          </a:p>
          <a:p>
            <a:pPr eaLnBrk="1" hangingPunct="1"/>
            <a:endParaRPr lang="tr-TR" altLang="tr-TR" sz="1200" dirty="0" smtClean="0"/>
          </a:p>
          <a:p>
            <a:endParaRPr lang="tr-TR" dirty="0"/>
          </a:p>
        </p:txBody>
      </p:sp>
      <p:sp>
        <p:nvSpPr>
          <p:cNvPr id="4" name="Slayt Numarası Yer Tutucusu 3"/>
          <p:cNvSpPr>
            <a:spLocks noGrp="1"/>
          </p:cNvSpPr>
          <p:nvPr>
            <p:ph type="sldNum" sz="quarter" idx="10"/>
          </p:nvPr>
        </p:nvSpPr>
        <p:spPr/>
        <p:txBody>
          <a:bodyPr/>
          <a:lstStyle/>
          <a:p>
            <a:fld id="{C06F112B-FED6-4915-A0F9-D07E31D399C3}" type="slidenum">
              <a:rPr lang="tr-TR" smtClean="0"/>
              <a:t>31</a:t>
            </a:fld>
            <a:endParaRPr lang="tr-TR"/>
          </a:p>
        </p:txBody>
      </p:sp>
    </p:spTree>
    <p:extLst>
      <p:ext uri="{BB962C8B-B14F-4D97-AF65-F5344CB8AC3E}">
        <p14:creationId xmlns:p14="http://schemas.microsoft.com/office/powerpoint/2010/main" val="17085417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sz="1200" b="0" i="0" u="none" strike="noStrike" kern="1200" baseline="0" dirty="0" err="1" smtClean="0">
                <a:solidFill>
                  <a:schemeClr val="tx1"/>
                </a:solidFill>
                <a:latin typeface="+mn-lt"/>
                <a:ea typeface="+mn-ea"/>
                <a:cs typeface="+mn-cs"/>
              </a:rPr>
              <a:t>Local</a:t>
            </a:r>
            <a:r>
              <a:rPr lang="tr-TR" sz="1200" b="0" i="0" u="none" strike="noStrike" kern="1200" baseline="0" dirty="0" smtClean="0">
                <a:solidFill>
                  <a:schemeClr val="tx1"/>
                </a:solidFill>
                <a:latin typeface="+mn-lt"/>
                <a:ea typeface="+mn-ea"/>
                <a:cs typeface="+mn-cs"/>
              </a:rPr>
              <a:t> </a:t>
            </a:r>
            <a:r>
              <a:rPr lang="tr-TR" sz="1200" b="0" i="0" u="none" strike="noStrike" kern="1200" baseline="0" dirty="0" err="1" smtClean="0">
                <a:solidFill>
                  <a:schemeClr val="tx1"/>
                </a:solidFill>
                <a:latin typeface="+mn-lt"/>
                <a:ea typeface="+mn-ea"/>
                <a:cs typeface="+mn-cs"/>
              </a:rPr>
              <a:t>Optima</a:t>
            </a:r>
            <a:r>
              <a:rPr lang="tr-TR" sz="1200" b="0" i="0" u="none" strike="noStrike" kern="1200" baseline="0" dirty="0" smtClean="0">
                <a:solidFill>
                  <a:schemeClr val="tx1"/>
                </a:solidFill>
                <a:latin typeface="+mn-lt"/>
                <a:ea typeface="+mn-ea"/>
                <a:cs typeface="+mn-cs"/>
              </a:rPr>
              <a:t> (</a:t>
            </a:r>
            <a:r>
              <a:rPr lang="tr-TR" sz="1200" b="0" i="0" u="none" strike="noStrike" kern="1200" baseline="0" dirty="0" err="1" smtClean="0">
                <a:solidFill>
                  <a:schemeClr val="tx1"/>
                </a:solidFill>
                <a:latin typeface="+mn-lt"/>
                <a:ea typeface="+mn-ea"/>
                <a:cs typeface="+mn-cs"/>
              </a:rPr>
              <a:t>Foothill</a:t>
            </a:r>
            <a:r>
              <a:rPr lang="tr-TR" sz="1200" b="0" i="0" u="none" strike="noStrike" kern="1200" baseline="0" dirty="0" smtClean="0">
                <a:solidFill>
                  <a:schemeClr val="tx1"/>
                </a:solidFill>
                <a:latin typeface="+mn-lt"/>
                <a:ea typeface="+mn-ea"/>
                <a:cs typeface="+mn-cs"/>
              </a:rPr>
              <a:t> (Dağın uzantısı olan tepeler) Problem)</a:t>
            </a:r>
          </a:p>
          <a:p>
            <a:r>
              <a:rPr lang="tr-TR" sz="1200" b="0" i="0" u="none" strike="noStrike" kern="1200" baseline="0" dirty="0" smtClean="0">
                <a:solidFill>
                  <a:schemeClr val="tx1"/>
                </a:solidFill>
                <a:latin typeface="+mn-lt"/>
                <a:ea typeface="+mn-ea"/>
                <a:cs typeface="+mn-cs"/>
              </a:rPr>
              <a:t>• Problem Definition</a:t>
            </a:r>
          </a:p>
          <a:p>
            <a:r>
              <a:rPr lang="en-US" sz="1200" b="0" i="0" u="none" strike="noStrike" kern="1200" baseline="0" dirty="0" smtClean="0">
                <a:solidFill>
                  <a:schemeClr val="tx1"/>
                </a:solidFill>
                <a:latin typeface="+mn-lt"/>
                <a:ea typeface="+mn-ea"/>
                <a:cs typeface="+mn-cs"/>
              </a:rPr>
              <a:t>– Point reached by hill-climbing may be maximal but not</a:t>
            </a:r>
            <a:r>
              <a:rPr lang="tr-TR" sz="1200" b="0" i="0" u="none" strike="noStrike" kern="1200" baseline="0" dirty="0" smtClean="0">
                <a:solidFill>
                  <a:schemeClr val="tx1"/>
                </a:solidFill>
                <a:latin typeface="+mn-lt"/>
                <a:ea typeface="+mn-ea"/>
                <a:cs typeface="+mn-cs"/>
              </a:rPr>
              <a:t> </a:t>
            </a:r>
            <a:r>
              <a:rPr lang="tr-TR" sz="1200" b="0" i="0" u="none" strike="noStrike" kern="1200" baseline="0" dirty="0" err="1" smtClean="0">
                <a:solidFill>
                  <a:schemeClr val="tx1"/>
                </a:solidFill>
                <a:latin typeface="+mn-lt"/>
                <a:ea typeface="+mn-ea"/>
                <a:cs typeface="+mn-cs"/>
              </a:rPr>
              <a:t>maximum</a:t>
            </a:r>
            <a:endParaRPr lang="tr-TR" sz="1200" b="0" i="0" u="none" strike="noStrike" kern="1200" baseline="0" dirty="0" smtClean="0">
              <a:solidFill>
                <a:schemeClr val="tx1"/>
              </a:solidFill>
              <a:latin typeface="+mn-lt"/>
              <a:ea typeface="+mn-ea"/>
              <a:cs typeface="+mn-cs"/>
            </a:endParaRPr>
          </a:p>
          <a:p>
            <a:r>
              <a:rPr lang="tr-TR" sz="1200" b="0" i="0" u="none" strike="noStrike" kern="1200" baseline="0" dirty="0" smtClean="0">
                <a:solidFill>
                  <a:schemeClr val="tx1"/>
                </a:solidFill>
                <a:latin typeface="+mn-lt"/>
                <a:ea typeface="+mn-ea"/>
                <a:cs typeface="+mn-cs"/>
              </a:rPr>
              <a:t>– </a:t>
            </a:r>
            <a:r>
              <a:rPr lang="tr-TR" sz="1200" b="0" i="0" u="none" strike="noStrike" kern="1200" baseline="0" dirty="0" err="1" smtClean="0">
                <a:solidFill>
                  <a:schemeClr val="tx1"/>
                </a:solidFill>
                <a:latin typeface="+mn-lt"/>
                <a:ea typeface="+mn-ea"/>
                <a:cs typeface="+mn-cs"/>
              </a:rPr>
              <a:t>Maximal</a:t>
            </a:r>
            <a:endParaRPr lang="tr-TR"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 Definition: not dominated by any neighboring point (with</a:t>
            </a:r>
            <a:r>
              <a:rPr lang="tr-TR" sz="1200" b="0" i="0" u="none" strike="noStrike" kern="1200" baseline="0" dirty="0" smtClean="0">
                <a:solidFill>
                  <a:schemeClr val="tx1"/>
                </a:solidFill>
                <a:latin typeface="+mn-lt"/>
                <a:ea typeface="+mn-ea"/>
                <a:cs typeface="+mn-cs"/>
              </a:rPr>
              <a:t> </a:t>
            </a:r>
            <a:r>
              <a:rPr lang="tr-TR" sz="1200" b="0" i="0" u="none" strike="noStrike" kern="1200" baseline="0" dirty="0" err="1" smtClean="0">
                <a:solidFill>
                  <a:schemeClr val="tx1"/>
                </a:solidFill>
                <a:latin typeface="+mn-lt"/>
                <a:ea typeface="+mn-ea"/>
                <a:cs typeface="+mn-cs"/>
              </a:rPr>
              <a:t>respect</a:t>
            </a:r>
            <a:r>
              <a:rPr lang="tr-TR" sz="1200" b="0" i="0" u="none" strike="noStrike" kern="1200" baseline="0" dirty="0" smtClean="0">
                <a:solidFill>
                  <a:schemeClr val="tx1"/>
                </a:solidFill>
                <a:latin typeface="+mn-lt"/>
                <a:ea typeface="+mn-ea"/>
                <a:cs typeface="+mn-cs"/>
              </a:rPr>
              <a:t> </a:t>
            </a:r>
            <a:r>
              <a:rPr lang="tr-TR" sz="1200" b="0" i="0" u="none" strike="noStrike" kern="1200" baseline="0" dirty="0" err="1" smtClean="0">
                <a:solidFill>
                  <a:schemeClr val="tx1"/>
                </a:solidFill>
                <a:latin typeface="+mn-lt"/>
                <a:ea typeface="+mn-ea"/>
                <a:cs typeface="+mn-cs"/>
              </a:rPr>
              <a:t>to</a:t>
            </a:r>
            <a:r>
              <a:rPr lang="tr-TR" sz="1200" b="0" i="0" u="none" strike="noStrike" kern="1200" baseline="0" dirty="0" smtClean="0">
                <a:solidFill>
                  <a:schemeClr val="tx1"/>
                </a:solidFill>
                <a:latin typeface="+mn-lt"/>
                <a:ea typeface="+mn-ea"/>
                <a:cs typeface="+mn-cs"/>
              </a:rPr>
              <a:t> </a:t>
            </a:r>
            <a:r>
              <a:rPr lang="tr-TR" sz="1200" b="0" i="0" u="none" strike="noStrike" kern="1200" baseline="0" dirty="0" err="1" smtClean="0">
                <a:solidFill>
                  <a:schemeClr val="tx1"/>
                </a:solidFill>
                <a:latin typeface="+mn-lt"/>
                <a:ea typeface="+mn-ea"/>
                <a:cs typeface="+mn-cs"/>
              </a:rPr>
              <a:t>criterion</a:t>
            </a:r>
            <a:r>
              <a:rPr lang="tr-TR" sz="1200" b="0" i="0" u="none" strike="noStrike" kern="1200" baseline="0" dirty="0" smtClean="0">
                <a:solidFill>
                  <a:schemeClr val="tx1"/>
                </a:solidFill>
                <a:latin typeface="+mn-lt"/>
                <a:ea typeface="+mn-ea"/>
                <a:cs typeface="+mn-cs"/>
              </a:rPr>
              <a:t> </a:t>
            </a:r>
            <a:r>
              <a:rPr lang="tr-TR" sz="1200" b="0" i="0" u="none" strike="noStrike" kern="1200" baseline="0" dirty="0" err="1" smtClean="0">
                <a:solidFill>
                  <a:schemeClr val="tx1"/>
                </a:solidFill>
                <a:latin typeface="+mn-lt"/>
                <a:ea typeface="+mn-ea"/>
                <a:cs typeface="+mn-cs"/>
              </a:rPr>
              <a:t>measure</a:t>
            </a:r>
            <a:r>
              <a:rPr lang="tr-TR" sz="1200" b="0" i="0" u="none" strike="noStrike" kern="1200" baseline="0" dirty="0" smtClean="0">
                <a:solidFill>
                  <a:schemeClr val="tx1"/>
                </a:solidFill>
                <a:latin typeface="+mn-lt"/>
                <a:ea typeface="+mn-ea"/>
                <a:cs typeface="+mn-cs"/>
              </a:rPr>
              <a:t>)</a:t>
            </a:r>
          </a:p>
          <a:p>
            <a:r>
              <a:rPr lang="tr-TR" sz="1200" b="0" i="0" u="none" strike="noStrike" kern="1200" baseline="0" dirty="0" smtClean="0">
                <a:solidFill>
                  <a:schemeClr val="tx1"/>
                </a:solidFill>
                <a:latin typeface="+mn-lt"/>
                <a:ea typeface="+mn-ea"/>
                <a:cs typeface="+mn-cs"/>
              </a:rPr>
              <a:t>– Maximum</a:t>
            </a:r>
          </a:p>
          <a:p>
            <a:r>
              <a:rPr lang="en-US" sz="1200" b="0" i="0" u="none" strike="noStrike" kern="1200" baseline="0" dirty="0" smtClean="0">
                <a:solidFill>
                  <a:schemeClr val="tx1"/>
                </a:solidFill>
                <a:latin typeface="+mn-lt"/>
                <a:ea typeface="+mn-ea"/>
                <a:cs typeface="+mn-cs"/>
              </a:rPr>
              <a:t>• Definition: dominates all neighboring points (</a:t>
            </a:r>
            <a:r>
              <a:rPr lang="en-US" sz="1200" b="0" i="0" u="none" strike="noStrike" kern="1200" baseline="0" dirty="0" err="1" smtClean="0">
                <a:solidFill>
                  <a:schemeClr val="tx1"/>
                </a:solidFill>
                <a:latin typeface="+mn-lt"/>
                <a:ea typeface="+mn-ea"/>
                <a:cs typeface="+mn-cs"/>
              </a:rPr>
              <a:t>wrt</a:t>
            </a:r>
            <a:r>
              <a:rPr lang="en-US" sz="1200" b="0" i="0" u="none" strike="noStrike" kern="1200" baseline="0" dirty="0" smtClean="0">
                <a:solidFill>
                  <a:schemeClr val="tx1"/>
                </a:solidFill>
                <a:latin typeface="+mn-lt"/>
                <a:ea typeface="+mn-ea"/>
                <a:cs typeface="+mn-cs"/>
              </a:rPr>
              <a:t> criterion</a:t>
            </a:r>
            <a:r>
              <a:rPr lang="tr-TR" sz="1200" b="0" i="0" u="none" strike="noStrike" kern="1200" baseline="0" dirty="0" smtClean="0">
                <a:solidFill>
                  <a:schemeClr val="tx1"/>
                </a:solidFill>
                <a:latin typeface="+mn-lt"/>
                <a:ea typeface="+mn-ea"/>
                <a:cs typeface="+mn-cs"/>
              </a:rPr>
              <a:t> </a:t>
            </a:r>
            <a:r>
              <a:rPr lang="tr-TR" sz="1200" b="0" i="0" u="none" strike="noStrike" kern="1200" baseline="0" dirty="0" err="1" smtClean="0">
                <a:solidFill>
                  <a:schemeClr val="tx1"/>
                </a:solidFill>
                <a:latin typeface="+mn-lt"/>
                <a:ea typeface="+mn-ea"/>
                <a:cs typeface="+mn-cs"/>
              </a:rPr>
              <a:t>measure</a:t>
            </a:r>
            <a:r>
              <a:rPr lang="tr-TR" sz="1200" b="0" i="0" u="none" strike="noStrike" kern="1200" baseline="0" dirty="0" smtClean="0">
                <a:solidFill>
                  <a:schemeClr val="tx1"/>
                </a:solidFill>
                <a:latin typeface="+mn-lt"/>
                <a:ea typeface="+mn-ea"/>
                <a:cs typeface="+mn-cs"/>
              </a:rPr>
              <a:t>)</a:t>
            </a:r>
          </a:p>
          <a:p>
            <a:r>
              <a:rPr lang="tr-TR" sz="1200" b="0" i="0" u="none" strike="noStrike" kern="1200" baseline="0" dirty="0" smtClean="0">
                <a:solidFill>
                  <a:schemeClr val="tx1"/>
                </a:solidFill>
                <a:latin typeface="+mn-lt"/>
                <a:ea typeface="+mn-ea"/>
                <a:cs typeface="+mn-cs"/>
              </a:rPr>
              <a:t>• </a:t>
            </a:r>
            <a:r>
              <a:rPr lang="tr-TR" sz="1200" b="0" i="0" u="none" strike="noStrike" kern="1200" baseline="0" dirty="0" err="1" smtClean="0">
                <a:solidFill>
                  <a:schemeClr val="tx1"/>
                </a:solidFill>
                <a:latin typeface="+mn-lt"/>
                <a:ea typeface="+mn-ea"/>
                <a:cs typeface="+mn-cs"/>
              </a:rPr>
              <a:t>Ramifications</a:t>
            </a:r>
            <a:endParaRPr lang="tr-TR"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 Steepest ascent hill-climbing will become trapped (why?)</a:t>
            </a:r>
          </a:p>
          <a:p>
            <a:r>
              <a:rPr lang="en-US" sz="1200" b="0" i="0" u="none" strike="noStrike" kern="1200" baseline="0" dirty="0" smtClean="0">
                <a:solidFill>
                  <a:schemeClr val="tx1"/>
                </a:solidFill>
                <a:latin typeface="+mn-lt"/>
                <a:ea typeface="+mn-ea"/>
                <a:cs typeface="+mn-cs"/>
              </a:rPr>
              <a:t>– Need some way to break out of trap state</a:t>
            </a:r>
          </a:p>
          <a:p>
            <a:r>
              <a:rPr lang="en-US" sz="1200" b="0" i="0" u="none" strike="noStrike" kern="1200" baseline="0" dirty="0" smtClean="0">
                <a:solidFill>
                  <a:schemeClr val="tx1"/>
                </a:solidFill>
                <a:latin typeface="+mn-lt"/>
                <a:ea typeface="+mn-ea"/>
                <a:cs typeface="+mn-cs"/>
              </a:rPr>
              <a:t>• Accept transition (i.e., search move) to dominated neighbor</a:t>
            </a:r>
          </a:p>
          <a:p>
            <a:r>
              <a:rPr lang="tr-TR" sz="1200" b="0" i="0" u="none" strike="noStrike" kern="1200" baseline="0" dirty="0" smtClean="0">
                <a:solidFill>
                  <a:schemeClr val="tx1"/>
                </a:solidFill>
                <a:latin typeface="+mn-lt"/>
                <a:ea typeface="+mn-ea"/>
                <a:cs typeface="+mn-cs"/>
              </a:rPr>
              <a:t>• Start </a:t>
            </a:r>
            <a:r>
              <a:rPr lang="tr-TR" sz="1200" b="0" i="0" u="none" strike="noStrike" kern="1200" baseline="0" dirty="0" err="1" smtClean="0">
                <a:solidFill>
                  <a:schemeClr val="tx1"/>
                </a:solidFill>
                <a:latin typeface="+mn-lt"/>
                <a:ea typeface="+mn-ea"/>
                <a:cs typeface="+mn-cs"/>
              </a:rPr>
              <a:t>over</a:t>
            </a:r>
            <a:r>
              <a:rPr lang="tr-TR" sz="1200" b="0" i="0" u="none" strike="noStrike" kern="1200" baseline="0" dirty="0" smtClean="0">
                <a:solidFill>
                  <a:schemeClr val="tx1"/>
                </a:solidFill>
                <a:latin typeface="+mn-lt"/>
                <a:ea typeface="+mn-ea"/>
                <a:cs typeface="+mn-cs"/>
              </a:rPr>
              <a:t>: </a:t>
            </a:r>
            <a:r>
              <a:rPr lang="tr-TR" sz="1200" b="0" i="0" u="none" strike="noStrike" kern="1200" baseline="0" dirty="0" err="1" smtClean="0">
                <a:solidFill>
                  <a:schemeClr val="tx1"/>
                </a:solidFill>
                <a:latin typeface="+mn-lt"/>
                <a:ea typeface="+mn-ea"/>
                <a:cs typeface="+mn-cs"/>
              </a:rPr>
              <a:t>random</a:t>
            </a:r>
            <a:r>
              <a:rPr lang="tr-TR" sz="1200" b="0" i="0" u="none" strike="noStrike" kern="1200" baseline="0" dirty="0" smtClean="0">
                <a:solidFill>
                  <a:schemeClr val="tx1"/>
                </a:solidFill>
                <a:latin typeface="+mn-lt"/>
                <a:ea typeface="+mn-ea"/>
                <a:cs typeface="+mn-cs"/>
              </a:rPr>
              <a:t> </a:t>
            </a:r>
            <a:r>
              <a:rPr lang="tr-TR" sz="1200" b="0" i="0" u="none" strike="noStrike" kern="1200" baseline="0" dirty="0" err="1" smtClean="0">
                <a:solidFill>
                  <a:schemeClr val="tx1"/>
                </a:solidFill>
                <a:latin typeface="+mn-lt"/>
                <a:ea typeface="+mn-ea"/>
                <a:cs typeface="+mn-cs"/>
              </a:rPr>
              <a:t>restarts</a:t>
            </a:r>
            <a:endParaRPr lang="tr-TR" sz="1200" b="0" i="0" u="none" strike="noStrike" kern="1200" baseline="0" dirty="0" smtClean="0">
              <a:solidFill>
                <a:schemeClr val="tx1"/>
              </a:solidFill>
              <a:latin typeface="+mn-lt"/>
              <a:ea typeface="+mn-ea"/>
              <a:cs typeface="+mn-cs"/>
            </a:endParaRPr>
          </a:p>
          <a:p>
            <a:endParaRPr lang="tr-TR" sz="1200" b="0" i="0" u="none" strike="noStrike" kern="1200" baseline="0" dirty="0" smtClean="0">
              <a:solidFill>
                <a:schemeClr val="tx1"/>
              </a:solidFill>
              <a:latin typeface="+mn-lt"/>
              <a:ea typeface="+mn-ea"/>
              <a:cs typeface="+mn-cs"/>
            </a:endParaRPr>
          </a:p>
          <a:p>
            <a:r>
              <a:rPr lang="tr-TR" sz="1200" b="0" i="0" u="none" strike="noStrike" kern="1200" baseline="0" dirty="0" err="1" smtClean="0">
                <a:solidFill>
                  <a:schemeClr val="tx1"/>
                </a:solidFill>
                <a:latin typeface="+mn-lt"/>
                <a:ea typeface="+mn-ea"/>
                <a:cs typeface="+mn-cs"/>
              </a:rPr>
              <a:t>Lack</a:t>
            </a:r>
            <a:r>
              <a:rPr lang="tr-TR" sz="1200" b="0" i="0" u="none" strike="noStrike" kern="1200" baseline="0" dirty="0" smtClean="0">
                <a:solidFill>
                  <a:schemeClr val="tx1"/>
                </a:solidFill>
                <a:latin typeface="+mn-lt"/>
                <a:ea typeface="+mn-ea"/>
                <a:cs typeface="+mn-cs"/>
              </a:rPr>
              <a:t> of </a:t>
            </a:r>
            <a:r>
              <a:rPr lang="tr-TR" sz="1200" b="0" i="0" u="none" strike="noStrike" kern="1200" baseline="0" dirty="0" err="1" smtClean="0">
                <a:solidFill>
                  <a:schemeClr val="tx1"/>
                </a:solidFill>
                <a:latin typeface="+mn-lt"/>
                <a:ea typeface="+mn-ea"/>
                <a:cs typeface="+mn-cs"/>
              </a:rPr>
              <a:t>Gradient</a:t>
            </a:r>
            <a:r>
              <a:rPr lang="tr-TR" sz="1200" b="0" i="0" u="none" strike="noStrike" kern="1200" baseline="0" dirty="0" smtClean="0">
                <a:solidFill>
                  <a:schemeClr val="tx1"/>
                </a:solidFill>
                <a:latin typeface="+mn-lt"/>
                <a:ea typeface="+mn-ea"/>
                <a:cs typeface="+mn-cs"/>
              </a:rPr>
              <a:t> (</a:t>
            </a:r>
            <a:r>
              <a:rPr lang="tr-TR" sz="1200" b="0" i="0" u="none" strike="noStrike" kern="1200" baseline="0" dirty="0" err="1" smtClean="0">
                <a:solidFill>
                  <a:schemeClr val="tx1"/>
                </a:solidFill>
                <a:latin typeface="+mn-lt"/>
                <a:ea typeface="+mn-ea"/>
                <a:cs typeface="+mn-cs"/>
              </a:rPr>
              <a:t>Plateau</a:t>
            </a:r>
            <a:r>
              <a:rPr lang="tr-TR" sz="1200" b="0" i="0" u="none" strike="noStrike" kern="1200" baseline="0" dirty="0" smtClean="0">
                <a:solidFill>
                  <a:schemeClr val="tx1"/>
                </a:solidFill>
                <a:latin typeface="+mn-lt"/>
                <a:ea typeface="+mn-ea"/>
                <a:cs typeface="+mn-cs"/>
              </a:rPr>
              <a:t> Problem)</a:t>
            </a:r>
          </a:p>
          <a:p>
            <a:r>
              <a:rPr lang="tr-TR" sz="1200" b="0" i="0" u="none" strike="noStrike" kern="1200" baseline="0" dirty="0" smtClean="0">
                <a:solidFill>
                  <a:schemeClr val="tx1"/>
                </a:solidFill>
                <a:latin typeface="+mn-lt"/>
                <a:ea typeface="+mn-ea"/>
                <a:cs typeface="+mn-cs"/>
              </a:rPr>
              <a:t>• Problem Definition</a:t>
            </a:r>
          </a:p>
          <a:p>
            <a:r>
              <a:rPr lang="en-US" sz="1200" b="0" i="0" u="none" strike="noStrike" kern="1200" baseline="0" dirty="0" smtClean="0">
                <a:solidFill>
                  <a:schemeClr val="tx1"/>
                </a:solidFill>
                <a:latin typeface="+mn-lt"/>
                <a:ea typeface="+mn-ea"/>
                <a:cs typeface="+mn-cs"/>
              </a:rPr>
              <a:t>– Function space may contain points whose neighbors</a:t>
            </a:r>
            <a:r>
              <a:rPr lang="tr-TR" sz="1200" b="0" i="0" u="none" strike="noStrike" kern="1200" baseline="0" dirty="0" smtClean="0">
                <a:solidFill>
                  <a:schemeClr val="tx1"/>
                </a:solidFill>
                <a:latin typeface="+mn-lt"/>
                <a:ea typeface="+mn-ea"/>
                <a:cs typeface="+mn-cs"/>
              </a:rPr>
              <a:t> </a:t>
            </a:r>
            <a:r>
              <a:rPr lang="en-US" sz="1200" b="0" i="0" u="none" strike="noStrike" kern="1200" baseline="0" dirty="0" smtClean="0">
                <a:solidFill>
                  <a:schemeClr val="tx1"/>
                </a:solidFill>
                <a:latin typeface="+mn-lt"/>
                <a:ea typeface="+mn-ea"/>
                <a:cs typeface="+mn-cs"/>
              </a:rPr>
              <a:t>are indistinguishable (with respect to criterion</a:t>
            </a:r>
            <a:r>
              <a:rPr lang="tr-TR" sz="1200" b="0" i="0" u="none" strike="noStrike" kern="1200" baseline="0" dirty="0" smtClean="0">
                <a:solidFill>
                  <a:schemeClr val="tx1"/>
                </a:solidFill>
                <a:latin typeface="+mn-lt"/>
                <a:ea typeface="+mn-ea"/>
                <a:cs typeface="+mn-cs"/>
              </a:rPr>
              <a:t> </a:t>
            </a:r>
            <a:r>
              <a:rPr lang="tr-TR" sz="1200" b="0" i="0" u="none" strike="noStrike" kern="1200" baseline="0" dirty="0" err="1" smtClean="0">
                <a:solidFill>
                  <a:schemeClr val="tx1"/>
                </a:solidFill>
                <a:latin typeface="+mn-lt"/>
                <a:ea typeface="+mn-ea"/>
                <a:cs typeface="+mn-cs"/>
              </a:rPr>
              <a:t>measure</a:t>
            </a:r>
            <a:r>
              <a:rPr lang="tr-TR" sz="1200" b="0" i="0" u="none" strike="noStrike" kern="1200" baseline="0" dirty="0" smtClean="0">
                <a:solidFill>
                  <a:schemeClr val="tx1"/>
                </a:solidFill>
                <a:latin typeface="+mn-lt"/>
                <a:ea typeface="+mn-ea"/>
                <a:cs typeface="+mn-cs"/>
              </a:rPr>
              <a:t>)</a:t>
            </a:r>
          </a:p>
          <a:p>
            <a:r>
              <a:rPr lang="tr-TR" sz="1200" b="0" i="0" u="none" strike="noStrike" kern="1200" baseline="0" dirty="0" smtClean="0">
                <a:solidFill>
                  <a:schemeClr val="tx1"/>
                </a:solidFill>
                <a:latin typeface="+mn-lt"/>
                <a:ea typeface="+mn-ea"/>
                <a:cs typeface="+mn-cs"/>
              </a:rPr>
              <a:t>– </a:t>
            </a:r>
            <a:r>
              <a:rPr lang="tr-TR" sz="1200" b="0" i="0" u="none" strike="noStrike" kern="1200" baseline="0" dirty="0" err="1" smtClean="0">
                <a:solidFill>
                  <a:schemeClr val="tx1"/>
                </a:solidFill>
                <a:latin typeface="+mn-lt"/>
                <a:ea typeface="+mn-ea"/>
                <a:cs typeface="+mn-cs"/>
              </a:rPr>
              <a:t>Effect</a:t>
            </a:r>
            <a:r>
              <a:rPr lang="tr-TR" sz="1200" b="0" i="0" u="none" strike="noStrike" kern="1200" baseline="0" dirty="0" smtClean="0">
                <a:solidFill>
                  <a:schemeClr val="tx1"/>
                </a:solidFill>
                <a:latin typeface="+mn-lt"/>
                <a:ea typeface="+mn-ea"/>
                <a:cs typeface="+mn-cs"/>
              </a:rPr>
              <a:t>: “</a:t>
            </a:r>
            <a:r>
              <a:rPr lang="tr-TR" sz="1200" b="0" i="0" u="none" strike="noStrike" kern="1200" baseline="0" dirty="0" err="1" smtClean="0">
                <a:solidFill>
                  <a:schemeClr val="tx1"/>
                </a:solidFill>
                <a:latin typeface="+mn-lt"/>
                <a:ea typeface="+mn-ea"/>
                <a:cs typeface="+mn-cs"/>
              </a:rPr>
              <a:t>flat</a:t>
            </a:r>
            <a:r>
              <a:rPr lang="tr-TR" sz="1200" b="0" i="0" u="none" strike="noStrike" kern="1200" baseline="0" dirty="0" smtClean="0">
                <a:solidFill>
                  <a:schemeClr val="tx1"/>
                </a:solidFill>
                <a:latin typeface="+mn-lt"/>
                <a:ea typeface="+mn-ea"/>
                <a:cs typeface="+mn-cs"/>
              </a:rPr>
              <a:t>” </a:t>
            </a:r>
            <a:r>
              <a:rPr lang="tr-TR" sz="1200" b="0" i="0" u="none" strike="noStrike" kern="1200" baseline="0" dirty="0" err="1" smtClean="0">
                <a:solidFill>
                  <a:schemeClr val="tx1"/>
                </a:solidFill>
                <a:latin typeface="+mn-lt"/>
                <a:ea typeface="+mn-ea"/>
                <a:cs typeface="+mn-cs"/>
              </a:rPr>
              <a:t>search</a:t>
            </a:r>
            <a:r>
              <a:rPr lang="tr-TR" sz="1200" b="0" i="0" u="none" strike="noStrike" kern="1200" baseline="0" dirty="0" smtClean="0">
                <a:solidFill>
                  <a:schemeClr val="tx1"/>
                </a:solidFill>
                <a:latin typeface="+mn-lt"/>
                <a:ea typeface="+mn-ea"/>
                <a:cs typeface="+mn-cs"/>
              </a:rPr>
              <a:t> </a:t>
            </a:r>
            <a:r>
              <a:rPr lang="tr-TR" sz="1200" b="0" i="0" u="none" strike="noStrike" kern="1200" baseline="0" dirty="0" err="1" smtClean="0">
                <a:solidFill>
                  <a:schemeClr val="tx1"/>
                </a:solidFill>
                <a:latin typeface="+mn-lt"/>
                <a:ea typeface="+mn-ea"/>
                <a:cs typeface="+mn-cs"/>
              </a:rPr>
              <a:t>landscape</a:t>
            </a:r>
            <a:endParaRPr lang="tr-TR" sz="1200" b="0" i="0" u="none" strike="noStrike" kern="1200" baseline="0" dirty="0" smtClean="0">
              <a:solidFill>
                <a:schemeClr val="tx1"/>
              </a:solidFill>
              <a:latin typeface="+mn-lt"/>
              <a:ea typeface="+mn-ea"/>
              <a:cs typeface="+mn-cs"/>
            </a:endParaRPr>
          </a:p>
          <a:p>
            <a:r>
              <a:rPr lang="tr-TR" sz="1200" b="0" i="0" u="none" strike="noStrike" kern="1200" baseline="0" dirty="0" smtClean="0">
                <a:solidFill>
                  <a:schemeClr val="tx1"/>
                </a:solidFill>
                <a:latin typeface="+mn-lt"/>
                <a:ea typeface="+mn-ea"/>
                <a:cs typeface="+mn-cs"/>
              </a:rPr>
              <a:t>• </a:t>
            </a:r>
            <a:r>
              <a:rPr lang="tr-TR" sz="1200" b="0" i="0" u="none" strike="noStrike" kern="1200" baseline="0" dirty="0" err="1" smtClean="0">
                <a:solidFill>
                  <a:schemeClr val="tx1"/>
                </a:solidFill>
                <a:latin typeface="+mn-lt"/>
                <a:ea typeface="+mn-ea"/>
                <a:cs typeface="+mn-cs"/>
              </a:rPr>
              <a:t>Ramifications</a:t>
            </a:r>
            <a:endParaRPr lang="tr-TR"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 Steepest ascent hill-climbing will become trapped</a:t>
            </a:r>
          </a:p>
          <a:p>
            <a:r>
              <a:rPr lang="en-US" sz="1200" b="0" i="0" u="none" strike="noStrike" kern="1200" baseline="0" dirty="0" smtClean="0">
                <a:solidFill>
                  <a:schemeClr val="tx1"/>
                </a:solidFill>
                <a:latin typeface="+mn-lt"/>
                <a:ea typeface="+mn-ea"/>
                <a:cs typeface="+mn-cs"/>
              </a:rPr>
              <a:t>– Need some way to break out of zero gradient</a:t>
            </a:r>
          </a:p>
          <a:p>
            <a:r>
              <a:rPr lang="en-US" sz="1200" b="0" i="0" u="none" strike="noStrike" kern="1200" baseline="0" dirty="0" smtClean="0">
                <a:solidFill>
                  <a:schemeClr val="tx1"/>
                </a:solidFill>
                <a:latin typeface="+mn-lt"/>
                <a:ea typeface="+mn-ea"/>
                <a:cs typeface="+mn-cs"/>
              </a:rPr>
              <a:t>• Accept transition (i.e., search move) to random</a:t>
            </a:r>
            <a:r>
              <a:rPr lang="tr-TR" sz="1200" b="0" i="0" u="none" strike="noStrike" kern="1200" baseline="0" dirty="0" smtClean="0">
                <a:solidFill>
                  <a:schemeClr val="tx1"/>
                </a:solidFill>
                <a:latin typeface="+mn-lt"/>
                <a:ea typeface="+mn-ea"/>
                <a:cs typeface="+mn-cs"/>
              </a:rPr>
              <a:t> </a:t>
            </a:r>
            <a:r>
              <a:rPr lang="tr-TR" sz="1200" b="0" i="0" u="none" strike="noStrike" kern="1200" baseline="0" dirty="0" err="1" smtClean="0">
                <a:solidFill>
                  <a:schemeClr val="tx1"/>
                </a:solidFill>
                <a:latin typeface="+mn-lt"/>
                <a:ea typeface="+mn-ea"/>
                <a:cs typeface="+mn-cs"/>
              </a:rPr>
              <a:t>neighbor</a:t>
            </a:r>
            <a:endParaRPr lang="tr-TR" sz="1200" b="0" i="0" u="none" strike="noStrike" kern="1200" baseline="0" dirty="0" smtClean="0">
              <a:solidFill>
                <a:schemeClr val="tx1"/>
              </a:solidFill>
              <a:latin typeface="+mn-lt"/>
              <a:ea typeface="+mn-ea"/>
              <a:cs typeface="+mn-cs"/>
            </a:endParaRPr>
          </a:p>
          <a:p>
            <a:r>
              <a:rPr lang="tr-TR" sz="1200" b="0" i="0" u="none" strike="noStrike" kern="1200" baseline="0" dirty="0" smtClean="0">
                <a:solidFill>
                  <a:schemeClr val="tx1"/>
                </a:solidFill>
                <a:latin typeface="+mn-lt"/>
                <a:ea typeface="+mn-ea"/>
                <a:cs typeface="+mn-cs"/>
              </a:rPr>
              <a:t>• </a:t>
            </a:r>
            <a:r>
              <a:rPr lang="tr-TR" sz="1200" b="0" i="0" u="none" strike="noStrike" kern="1200" baseline="0" dirty="0" err="1" smtClean="0">
                <a:solidFill>
                  <a:schemeClr val="tx1"/>
                </a:solidFill>
                <a:latin typeface="+mn-lt"/>
                <a:ea typeface="+mn-ea"/>
                <a:cs typeface="+mn-cs"/>
              </a:rPr>
              <a:t>Random</a:t>
            </a:r>
            <a:r>
              <a:rPr lang="tr-TR" sz="1200" b="0" i="0" u="none" strike="noStrike" kern="1200" baseline="0" dirty="0" smtClean="0">
                <a:solidFill>
                  <a:schemeClr val="tx1"/>
                </a:solidFill>
                <a:latin typeface="+mn-lt"/>
                <a:ea typeface="+mn-ea"/>
                <a:cs typeface="+mn-cs"/>
              </a:rPr>
              <a:t> </a:t>
            </a:r>
            <a:r>
              <a:rPr lang="tr-TR" sz="1200" b="0" i="0" u="none" strike="noStrike" kern="1200" baseline="0" dirty="0" err="1" smtClean="0">
                <a:solidFill>
                  <a:schemeClr val="tx1"/>
                </a:solidFill>
                <a:latin typeface="+mn-lt"/>
                <a:ea typeface="+mn-ea"/>
                <a:cs typeface="+mn-cs"/>
              </a:rPr>
              <a:t>restarts</a:t>
            </a:r>
            <a:endParaRPr lang="tr-TR" sz="1200" b="0" i="0" u="none" strike="noStrike" kern="1200" baseline="0" dirty="0" smtClean="0">
              <a:solidFill>
                <a:schemeClr val="tx1"/>
              </a:solidFill>
              <a:latin typeface="+mn-lt"/>
              <a:ea typeface="+mn-ea"/>
              <a:cs typeface="+mn-cs"/>
            </a:endParaRPr>
          </a:p>
          <a:p>
            <a:r>
              <a:rPr lang="tr-TR" sz="1200" b="0" i="0" u="none" strike="noStrike" kern="1200" baseline="0" dirty="0" smtClean="0">
                <a:solidFill>
                  <a:schemeClr val="tx1"/>
                </a:solidFill>
                <a:latin typeface="+mn-lt"/>
                <a:ea typeface="+mn-ea"/>
                <a:cs typeface="+mn-cs"/>
              </a:rPr>
              <a:t>• </a:t>
            </a:r>
            <a:r>
              <a:rPr lang="tr-TR" sz="1200" b="0" i="0" u="none" strike="noStrike" kern="1200" baseline="0" dirty="0" err="1" smtClean="0">
                <a:solidFill>
                  <a:schemeClr val="tx1"/>
                </a:solidFill>
                <a:latin typeface="+mn-lt"/>
                <a:ea typeface="+mn-ea"/>
                <a:cs typeface="+mn-cs"/>
              </a:rPr>
              <a:t>Take</a:t>
            </a:r>
            <a:r>
              <a:rPr lang="tr-TR" sz="1200" b="0" i="0" u="none" strike="noStrike" kern="1200" baseline="0" dirty="0" smtClean="0">
                <a:solidFill>
                  <a:schemeClr val="tx1"/>
                </a:solidFill>
                <a:latin typeface="+mn-lt"/>
                <a:ea typeface="+mn-ea"/>
                <a:cs typeface="+mn-cs"/>
              </a:rPr>
              <a:t> </a:t>
            </a:r>
            <a:r>
              <a:rPr lang="tr-TR" sz="1200" b="0" i="0" u="none" strike="noStrike" kern="1200" baseline="0" dirty="0" err="1" smtClean="0">
                <a:solidFill>
                  <a:schemeClr val="tx1"/>
                </a:solidFill>
                <a:latin typeface="+mn-lt"/>
                <a:ea typeface="+mn-ea"/>
                <a:cs typeface="+mn-cs"/>
              </a:rPr>
              <a:t>bigger</a:t>
            </a:r>
            <a:r>
              <a:rPr lang="tr-TR" sz="1200" b="0" i="0" u="none" strike="noStrike" kern="1200" baseline="0" dirty="0" smtClean="0">
                <a:solidFill>
                  <a:schemeClr val="tx1"/>
                </a:solidFill>
                <a:latin typeface="+mn-lt"/>
                <a:ea typeface="+mn-ea"/>
                <a:cs typeface="+mn-cs"/>
              </a:rPr>
              <a:t> </a:t>
            </a:r>
            <a:r>
              <a:rPr lang="tr-TR" sz="1200" b="0" i="0" u="none" strike="noStrike" kern="1200" baseline="0" dirty="0" err="1" smtClean="0">
                <a:solidFill>
                  <a:schemeClr val="tx1"/>
                </a:solidFill>
                <a:latin typeface="+mn-lt"/>
                <a:ea typeface="+mn-ea"/>
                <a:cs typeface="+mn-cs"/>
              </a:rPr>
              <a:t>steps</a:t>
            </a:r>
            <a:endParaRPr lang="tr-TR" dirty="0"/>
          </a:p>
        </p:txBody>
      </p:sp>
      <p:sp>
        <p:nvSpPr>
          <p:cNvPr id="4" name="Slayt Numarası Yer Tutucusu 3"/>
          <p:cNvSpPr>
            <a:spLocks noGrp="1"/>
          </p:cNvSpPr>
          <p:nvPr>
            <p:ph type="sldNum" sz="quarter" idx="10"/>
          </p:nvPr>
        </p:nvSpPr>
        <p:spPr/>
        <p:txBody>
          <a:bodyPr/>
          <a:lstStyle/>
          <a:p>
            <a:fld id="{C06F112B-FED6-4915-A0F9-D07E31D399C3}" type="slidenum">
              <a:rPr lang="tr-TR" smtClean="0"/>
              <a:t>32</a:t>
            </a:fld>
            <a:endParaRPr lang="tr-TR"/>
          </a:p>
        </p:txBody>
      </p:sp>
    </p:spTree>
    <p:extLst>
      <p:ext uri="{BB962C8B-B14F-4D97-AF65-F5344CB8AC3E}">
        <p14:creationId xmlns:p14="http://schemas.microsoft.com/office/powerpoint/2010/main" val="19653866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pPr>
              <a:lnSpc>
                <a:spcPct val="80000"/>
              </a:lnSpc>
            </a:pPr>
            <a:endParaRPr lang="tr-TR" sz="1200" dirty="0" smtClean="0"/>
          </a:p>
          <a:p>
            <a:pPr eaLnBrk="1" hangingPunct="1"/>
            <a:r>
              <a:rPr lang="tr-TR" altLang="tr-TR" smtClean="0"/>
              <a:t>8^8 </a:t>
            </a:r>
            <a:r>
              <a:rPr lang="tr-TR" altLang="tr-TR" dirty="0" smtClean="0"/>
              <a:t>= 2^24 ~ </a:t>
            </a:r>
            <a:r>
              <a:rPr lang="en-US" altLang="tr-TR" dirty="0" smtClean="0"/>
              <a:t>17 </a:t>
            </a:r>
            <a:r>
              <a:rPr lang="tr-TR" altLang="tr-TR" dirty="0" smtClean="0"/>
              <a:t>milyon durum</a:t>
            </a:r>
            <a:endParaRPr lang="en-US" altLang="tr-TR" dirty="0" smtClean="0"/>
          </a:p>
          <a:p>
            <a:pPr eaLnBrk="1" hangingPunct="1">
              <a:lnSpc>
                <a:spcPct val="90000"/>
              </a:lnSpc>
            </a:pPr>
            <a:r>
              <a:rPr lang="tr-TR" altLang="tr-TR" dirty="0" smtClean="0"/>
              <a:t>Tepe tırmanmayı farklı başlangıçlarla tekrarlamak - </a:t>
            </a:r>
            <a:r>
              <a:rPr lang="en-US" altLang="tr-TR" dirty="0" smtClean="0"/>
              <a:t>Random-restart hill climbing</a:t>
            </a:r>
          </a:p>
          <a:p>
            <a:pPr eaLnBrk="1" hangingPunct="1">
              <a:lnSpc>
                <a:spcPct val="90000"/>
              </a:lnSpc>
            </a:pPr>
            <a:r>
              <a:rPr lang="tr-TR" altLang="tr-TR" dirty="0" err="1" smtClean="0"/>
              <a:t>Benzetimli</a:t>
            </a:r>
            <a:r>
              <a:rPr lang="tr-TR" altLang="tr-TR" dirty="0" smtClean="0"/>
              <a:t> Tavlama- </a:t>
            </a:r>
            <a:r>
              <a:rPr lang="en-US" altLang="tr-TR" dirty="0" smtClean="0"/>
              <a:t>Simulated annealing</a:t>
            </a:r>
          </a:p>
          <a:p>
            <a:pPr eaLnBrk="1" hangingPunct="1">
              <a:lnSpc>
                <a:spcPct val="90000"/>
              </a:lnSpc>
            </a:pPr>
            <a:r>
              <a:rPr lang="tr-TR" altLang="tr-TR" dirty="0" smtClean="0"/>
              <a:t>Paralel Tepe Tırmanma - </a:t>
            </a:r>
            <a:r>
              <a:rPr lang="en-US" altLang="tr-TR" dirty="0" smtClean="0"/>
              <a:t>Local beam search</a:t>
            </a:r>
          </a:p>
          <a:p>
            <a:pPr>
              <a:lnSpc>
                <a:spcPct val="80000"/>
              </a:lnSpc>
            </a:pPr>
            <a:endParaRPr lang="tr-TR" dirty="0"/>
          </a:p>
        </p:txBody>
      </p:sp>
      <p:sp>
        <p:nvSpPr>
          <p:cNvPr id="4" name="Slayt Numarası Yer Tutucusu 3"/>
          <p:cNvSpPr>
            <a:spLocks noGrp="1"/>
          </p:cNvSpPr>
          <p:nvPr>
            <p:ph type="sldNum" sz="quarter" idx="10"/>
          </p:nvPr>
        </p:nvSpPr>
        <p:spPr/>
        <p:txBody>
          <a:bodyPr/>
          <a:lstStyle/>
          <a:p>
            <a:fld id="{C06F112B-FED6-4915-A0F9-D07E31D399C3}" type="slidenum">
              <a:rPr lang="tr-TR" smtClean="0"/>
              <a:t>33</a:t>
            </a:fld>
            <a:endParaRPr lang="tr-TR"/>
          </a:p>
        </p:txBody>
      </p:sp>
    </p:spTree>
    <p:extLst>
      <p:ext uri="{BB962C8B-B14F-4D97-AF65-F5344CB8AC3E}">
        <p14:creationId xmlns:p14="http://schemas.microsoft.com/office/powerpoint/2010/main" val="3346102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en-US" altLang="tr-TR" dirty="0" smtClean="0"/>
              <a:t>Properties of simulated annealing search</a:t>
            </a:r>
            <a:endParaRPr lang="tr-TR" altLang="tr-TR" dirty="0" smtClean="0"/>
          </a:p>
          <a:p>
            <a:r>
              <a:rPr lang="en-US" altLang="tr-TR" sz="1200" dirty="0" smtClean="0"/>
              <a:t>One can prove: </a:t>
            </a:r>
            <a:endParaRPr lang="tr-TR" altLang="tr-TR" sz="1200" dirty="0" smtClean="0"/>
          </a:p>
          <a:p>
            <a:r>
              <a:rPr lang="en-US" altLang="tr-TR" sz="1200" dirty="0" smtClean="0"/>
              <a:t>If </a:t>
            </a:r>
            <a:r>
              <a:rPr lang="en-US" altLang="tr-TR" sz="1200" i="1" dirty="0" smtClean="0"/>
              <a:t>T</a:t>
            </a:r>
            <a:r>
              <a:rPr lang="en-US" altLang="tr-TR" sz="1200" dirty="0" smtClean="0"/>
              <a:t> decreases slowly enough, then simulated annealing search will find a global optimum with probability approaching 1</a:t>
            </a:r>
          </a:p>
          <a:p>
            <a:r>
              <a:rPr lang="en-US" sz="1200" b="0" i="0" u="none" strike="noStrike" kern="1200" baseline="0" dirty="0" smtClean="0">
                <a:solidFill>
                  <a:schemeClr val="tx1"/>
                </a:solidFill>
                <a:latin typeface="+mn-lt"/>
                <a:ea typeface="+mn-ea"/>
                <a:cs typeface="+mn-cs"/>
              </a:rPr>
              <a:t>At </a:t>
            </a:r>
            <a:r>
              <a:rPr lang="tr-TR" sz="1200" b="0" i="0" u="none" strike="noStrike" kern="1200" baseline="0" dirty="0" smtClean="0">
                <a:solidFill>
                  <a:schemeClr val="tx1"/>
                </a:solidFill>
                <a:latin typeface="+mn-lt"/>
                <a:ea typeface="+mn-ea"/>
                <a:cs typeface="+mn-cs"/>
              </a:rPr>
              <a:t>fi</a:t>
            </a:r>
            <a:r>
              <a:rPr lang="en-US" sz="1200" b="0" i="0" u="none" strike="noStrike" kern="1200" baseline="0" dirty="0" err="1" smtClean="0">
                <a:solidFill>
                  <a:schemeClr val="tx1"/>
                </a:solidFill>
                <a:latin typeface="+mn-lt"/>
                <a:ea typeface="+mn-ea"/>
                <a:cs typeface="+mn-cs"/>
              </a:rPr>
              <a:t>xed</a:t>
            </a:r>
            <a:r>
              <a:rPr lang="en-US" sz="1200" b="0" i="0" u="none" strike="noStrike" kern="1200" baseline="0" dirty="0" smtClean="0">
                <a:solidFill>
                  <a:schemeClr val="tx1"/>
                </a:solidFill>
                <a:latin typeface="+mn-lt"/>
                <a:ea typeface="+mn-ea"/>
                <a:cs typeface="+mn-cs"/>
              </a:rPr>
              <a:t> \temperature" T, state occupation probability reaches</a:t>
            </a:r>
            <a:r>
              <a:rPr lang="tr-TR" sz="1200" b="0" i="0" u="none" strike="noStrike" kern="1200" baseline="0" dirty="0" smtClean="0">
                <a:solidFill>
                  <a:schemeClr val="tx1"/>
                </a:solidFill>
                <a:latin typeface="+mn-lt"/>
                <a:ea typeface="+mn-ea"/>
                <a:cs typeface="+mn-cs"/>
              </a:rPr>
              <a:t> </a:t>
            </a:r>
            <a:r>
              <a:rPr lang="tr-TR" sz="1200" b="0" i="0" u="none" strike="noStrike" kern="1200" baseline="0" dirty="0" err="1" smtClean="0">
                <a:solidFill>
                  <a:schemeClr val="tx1"/>
                </a:solidFill>
                <a:latin typeface="+mn-lt"/>
                <a:ea typeface="+mn-ea"/>
                <a:cs typeface="+mn-cs"/>
              </a:rPr>
              <a:t>Boltzman</a:t>
            </a:r>
            <a:r>
              <a:rPr lang="tr-TR" sz="1200" b="0" i="0" u="none" strike="noStrike" kern="1200" baseline="0" dirty="0" smtClean="0">
                <a:solidFill>
                  <a:schemeClr val="tx1"/>
                </a:solidFill>
                <a:latin typeface="+mn-lt"/>
                <a:ea typeface="+mn-ea"/>
                <a:cs typeface="+mn-cs"/>
              </a:rPr>
              <a:t> </a:t>
            </a:r>
            <a:r>
              <a:rPr lang="tr-TR" sz="1200" b="0" i="0" u="none" strike="noStrike" kern="1200" baseline="0" dirty="0" err="1" smtClean="0">
                <a:solidFill>
                  <a:schemeClr val="tx1"/>
                </a:solidFill>
                <a:latin typeface="+mn-lt"/>
                <a:ea typeface="+mn-ea"/>
                <a:cs typeface="+mn-cs"/>
              </a:rPr>
              <a:t>distribution</a:t>
            </a:r>
            <a:endParaRPr lang="tr-TR"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T decreased slowly enough =) always reach best state x</a:t>
            </a:r>
            <a:r>
              <a:rPr lang="tr-TR" sz="1200" b="0" i="0" u="none" strike="noStrike" kern="1200" baseline="0" dirty="0" smtClean="0">
                <a:solidFill>
                  <a:schemeClr val="tx1"/>
                </a:solidFill>
                <a:latin typeface="+mn-lt"/>
                <a:ea typeface="+mn-ea"/>
                <a:cs typeface="+mn-cs"/>
              </a:rPr>
              <a:t>*</a:t>
            </a:r>
          </a:p>
          <a:p>
            <a:r>
              <a:rPr lang="en-US" sz="1200" b="0" i="0" u="none" strike="noStrike" kern="1200" baseline="0" dirty="0" smtClean="0">
                <a:solidFill>
                  <a:schemeClr val="tx1"/>
                </a:solidFill>
                <a:latin typeface="+mn-lt"/>
                <a:ea typeface="+mn-ea"/>
                <a:cs typeface="+mn-cs"/>
              </a:rPr>
              <a:t>Is this necessarily an interesting guarantee??</a:t>
            </a:r>
            <a:endParaRPr lang="tr-TR"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Devised by Metropolis et al., 1953, for physical process </a:t>
            </a:r>
            <a:r>
              <a:rPr lang="en-US" sz="1200" b="0" i="0" u="none" strike="noStrike" kern="1200" baseline="0" dirty="0" err="1" smtClean="0">
                <a:solidFill>
                  <a:schemeClr val="tx1"/>
                </a:solidFill>
                <a:latin typeface="+mn-lt"/>
                <a:ea typeface="+mn-ea"/>
                <a:cs typeface="+mn-cs"/>
              </a:rPr>
              <a:t>modelling</a:t>
            </a:r>
            <a:endParaRPr lang="tr-TR" sz="1200" b="0" i="0" u="none" strike="noStrike" kern="1200" baseline="0" dirty="0" smtClean="0">
              <a:solidFill>
                <a:schemeClr val="tx1"/>
              </a:solidFill>
              <a:latin typeface="+mn-lt"/>
              <a:ea typeface="+mn-ea"/>
              <a:cs typeface="+mn-cs"/>
            </a:endParaRPr>
          </a:p>
          <a:p>
            <a:r>
              <a:rPr lang="en-US" altLang="tr-TR" sz="1200" dirty="0" smtClean="0"/>
              <a:t>Widely used in VLSI layout, airline scheduling, </a:t>
            </a:r>
            <a:r>
              <a:rPr lang="en-US" altLang="tr-TR" sz="1200" dirty="0" err="1" smtClean="0"/>
              <a:t>etc</a:t>
            </a:r>
            <a:endParaRPr lang="tr-TR" altLang="tr-TR" sz="1200" dirty="0" smtClean="0"/>
          </a:p>
          <a:p>
            <a:endParaRPr lang="tr-TR" sz="1200" dirty="0" smtClean="0"/>
          </a:p>
          <a:p>
            <a:pPr eaLnBrk="1" hangingPunct="1"/>
            <a:r>
              <a:rPr lang="tr-TR" altLang="tr-TR" dirty="0" smtClean="0"/>
              <a:t>Ana fikir : Yerel </a:t>
            </a:r>
            <a:r>
              <a:rPr lang="tr-TR" altLang="tr-TR" dirty="0" err="1" smtClean="0"/>
              <a:t>Maksimum’dan</a:t>
            </a:r>
            <a:r>
              <a:rPr lang="tr-TR" altLang="tr-TR" dirty="0" smtClean="0"/>
              <a:t> kaçmak için, istenmeyen hareketlere izin ver. </a:t>
            </a:r>
          </a:p>
          <a:p>
            <a:pPr eaLnBrk="1" hangingPunct="1"/>
            <a:r>
              <a:rPr lang="tr-TR" altLang="tr-TR" dirty="0" smtClean="0"/>
              <a:t>Rasgele bir hareket üret. İyileşme varsa kabul et. Yoksa azalan bir olasılıkla kabul et.</a:t>
            </a:r>
          </a:p>
          <a:p>
            <a:pPr eaLnBrk="1" hangingPunct="1"/>
            <a:r>
              <a:rPr lang="tr-TR" altLang="tr-TR" dirty="0" smtClean="0"/>
              <a:t>Zaman içinde rastgele hareketin boyutu ve kabul olasılığı azaltılır.</a:t>
            </a:r>
          </a:p>
          <a:p>
            <a:pPr eaLnBrk="1" hangingPunct="1"/>
            <a:endParaRPr lang="tr-TR" altLang="tr-TR" dirty="0" smtClean="0"/>
          </a:p>
          <a:p>
            <a:endParaRPr lang="tr-TR" dirty="0"/>
          </a:p>
        </p:txBody>
      </p:sp>
      <p:sp>
        <p:nvSpPr>
          <p:cNvPr id="4" name="Slayt Numarası Yer Tutucusu 3"/>
          <p:cNvSpPr>
            <a:spLocks noGrp="1"/>
          </p:cNvSpPr>
          <p:nvPr>
            <p:ph type="sldNum" sz="quarter" idx="10"/>
          </p:nvPr>
        </p:nvSpPr>
        <p:spPr/>
        <p:txBody>
          <a:bodyPr/>
          <a:lstStyle/>
          <a:p>
            <a:fld id="{C06F112B-FED6-4915-A0F9-D07E31D399C3}" type="slidenum">
              <a:rPr lang="tr-TR" smtClean="0"/>
              <a:t>34</a:t>
            </a:fld>
            <a:endParaRPr lang="tr-TR"/>
          </a:p>
        </p:txBody>
      </p:sp>
    </p:spTree>
    <p:extLst>
      <p:ext uri="{BB962C8B-B14F-4D97-AF65-F5344CB8AC3E}">
        <p14:creationId xmlns:p14="http://schemas.microsoft.com/office/powerpoint/2010/main" val="16249749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en-US" altLang="tr-TR" dirty="0" smtClean="0"/>
              <a:t>Properties of simulated annealing search</a:t>
            </a:r>
            <a:endParaRPr lang="tr-TR" altLang="tr-TR" dirty="0" smtClean="0"/>
          </a:p>
          <a:p>
            <a:r>
              <a:rPr lang="en-US" altLang="tr-TR" sz="1200" dirty="0" smtClean="0"/>
              <a:t>One can prove: </a:t>
            </a:r>
            <a:endParaRPr lang="tr-TR" altLang="tr-TR" sz="1200" dirty="0" smtClean="0"/>
          </a:p>
          <a:p>
            <a:r>
              <a:rPr lang="en-US" altLang="tr-TR" sz="1200" dirty="0" smtClean="0"/>
              <a:t>If </a:t>
            </a:r>
            <a:r>
              <a:rPr lang="en-US" altLang="tr-TR" sz="1200" i="1" dirty="0" smtClean="0"/>
              <a:t>T</a:t>
            </a:r>
            <a:r>
              <a:rPr lang="en-US" altLang="tr-TR" sz="1200" dirty="0" smtClean="0"/>
              <a:t> decreases slowly enough, then simulated annealing search will find a global optimum with probability approaching 1</a:t>
            </a:r>
          </a:p>
          <a:p>
            <a:r>
              <a:rPr lang="en-US" sz="1200" b="0" i="0" u="none" strike="noStrike" kern="1200" baseline="0" dirty="0" smtClean="0">
                <a:solidFill>
                  <a:schemeClr val="tx1"/>
                </a:solidFill>
                <a:latin typeface="+mn-lt"/>
                <a:ea typeface="+mn-ea"/>
                <a:cs typeface="+mn-cs"/>
              </a:rPr>
              <a:t>At </a:t>
            </a:r>
            <a:r>
              <a:rPr lang="tr-TR" sz="1200" b="0" i="0" u="none" strike="noStrike" kern="1200" baseline="0" dirty="0" smtClean="0">
                <a:solidFill>
                  <a:schemeClr val="tx1"/>
                </a:solidFill>
                <a:latin typeface="+mn-lt"/>
                <a:ea typeface="+mn-ea"/>
                <a:cs typeface="+mn-cs"/>
              </a:rPr>
              <a:t>fi</a:t>
            </a:r>
            <a:r>
              <a:rPr lang="en-US" sz="1200" b="0" i="0" u="none" strike="noStrike" kern="1200" baseline="0" dirty="0" err="1" smtClean="0">
                <a:solidFill>
                  <a:schemeClr val="tx1"/>
                </a:solidFill>
                <a:latin typeface="+mn-lt"/>
                <a:ea typeface="+mn-ea"/>
                <a:cs typeface="+mn-cs"/>
              </a:rPr>
              <a:t>xed</a:t>
            </a:r>
            <a:r>
              <a:rPr lang="en-US" sz="1200" b="0" i="0" u="none" strike="noStrike" kern="1200" baseline="0" dirty="0" smtClean="0">
                <a:solidFill>
                  <a:schemeClr val="tx1"/>
                </a:solidFill>
                <a:latin typeface="+mn-lt"/>
                <a:ea typeface="+mn-ea"/>
                <a:cs typeface="+mn-cs"/>
              </a:rPr>
              <a:t> \temperature" T, state occupation probability reaches</a:t>
            </a:r>
            <a:r>
              <a:rPr lang="tr-TR" sz="1200" b="0" i="0" u="none" strike="noStrike" kern="1200" baseline="0" dirty="0" smtClean="0">
                <a:solidFill>
                  <a:schemeClr val="tx1"/>
                </a:solidFill>
                <a:latin typeface="+mn-lt"/>
                <a:ea typeface="+mn-ea"/>
                <a:cs typeface="+mn-cs"/>
              </a:rPr>
              <a:t> </a:t>
            </a:r>
            <a:r>
              <a:rPr lang="tr-TR" sz="1200" b="0" i="0" u="none" strike="noStrike" kern="1200" baseline="0" dirty="0" err="1" smtClean="0">
                <a:solidFill>
                  <a:schemeClr val="tx1"/>
                </a:solidFill>
                <a:latin typeface="+mn-lt"/>
                <a:ea typeface="+mn-ea"/>
                <a:cs typeface="+mn-cs"/>
              </a:rPr>
              <a:t>Boltzman</a:t>
            </a:r>
            <a:r>
              <a:rPr lang="tr-TR" sz="1200" b="0" i="0" u="none" strike="noStrike" kern="1200" baseline="0" dirty="0" smtClean="0">
                <a:solidFill>
                  <a:schemeClr val="tx1"/>
                </a:solidFill>
                <a:latin typeface="+mn-lt"/>
                <a:ea typeface="+mn-ea"/>
                <a:cs typeface="+mn-cs"/>
              </a:rPr>
              <a:t> </a:t>
            </a:r>
            <a:r>
              <a:rPr lang="tr-TR" sz="1200" b="0" i="0" u="none" strike="noStrike" kern="1200" baseline="0" dirty="0" err="1" smtClean="0">
                <a:solidFill>
                  <a:schemeClr val="tx1"/>
                </a:solidFill>
                <a:latin typeface="+mn-lt"/>
                <a:ea typeface="+mn-ea"/>
                <a:cs typeface="+mn-cs"/>
              </a:rPr>
              <a:t>distribution</a:t>
            </a:r>
            <a:endParaRPr lang="tr-TR"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T decreased slowly enough =) always reach best state x</a:t>
            </a:r>
            <a:r>
              <a:rPr lang="tr-TR" sz="1200" b="0" i="0" u="none" strike="noStrike" kern="1200" baseline="0" dirty="0" smtClean="0">
                <a:solidFill>
                  <a:schemeClr val="tx1"/>
                </a:solidFill>
                <a:latin typeface="+mn-lt"/>
                <a:ea typeface="+mn-ea"/>
                <a:cs typeface="+mn-cs"/>
              </a:rPr>
              <a:t>*</a:t>
            </a:r>
          </a:p>
          <a:p>
            <a:r>
              <a:rPr lang="en-US" sz="1200" b="0" i="0" u="none" strike="noStrike" kern="1200" baseline="0" dirty="0" smtClean="0">
                <a:solidFill>
                  <a:schemeClr val="tx1"/>
                </a:solidFill>
                <a:latin typeface="+mn-lt"/>
                <a:ea typeface="+mn-ea"/>
                <a:cs typeface="+mn-cs"/>
              </a:rPr>
              <a:t>Is this necessarily an interesting guarantee??</a:t>
            </a:r>
            <a:endParaRPr lang="tr-TR"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Devised by Metropolis et al., 1953, for physical process </a:t>
            </a:r>
            <a:r>
              <a:rPr lang="en-US" sz="1200" b="0" i="0" u="none" strike="noStrike" kern="1200" baseline="0" dirty="0" err="1" smtClean="0">
                <a:solidFill>
                  <a:schemeClr val="tx1"/>
                </a:solidFill>
                <a:latin typeface="+mn-lt"/>
                <a:ea typeface="+mn-ea"/>
                <a:cs typeface="+mn-cs"/>
              </a:rPr>
              <a:t>modelling</a:t>
            </a:r>
            <a:endParaRPr lang="tr-TR" sz="1200" b="0" i="0" u="none" strike="noStrike" kern="1200" baseline="0" dirty="0" smtClean="0">
              <a:solidFill>
                <a:schemeClr val="tx1"/>
              </a:solidFill>
              <a:latin typeface="+mn-lt"/>
              <a:ea typeface="+mn-ea"/>
              <a:cs typeface="+mn-cs"/>
            </a:endParaRPr>
          </a:p>
          <a:p>
            <a:r>
              <a:rPr lang="en-US" altLang="tr-TR" sz="1200" dirty="0" smtClean="0"/>
              <a:t>Widely used in VLSI layout, airline scheduling, </a:t>
            </a:r>
            <a:r>
              <a:rPr lang="en-US" altLang="tr-TR" sz="1200" dirty="0" err="1" smtClean="0"/>
              <a:t>etc</a:t>
            </a:r>
            <a:endParaRPr lang="tr-TR" altLang="tr-TR" sz="1200" dirty="0" smtClean="0"/>
          </a:p>
          <a:p>
            <a:endParaRPr lang="tr-TR" sz="1200" dirty="0" smtClean="0"/>
          </a:p>
          <a:p>
            <a:pPr eaLnBrk="1" hangingPunct="1"/>
            <a:r>
              <a:rPr lang="tr-TR" altLang="tr-TR" dirty="0" smtClean="0"/>
              <a:t>Ana fikir : Yerel </a:t>
            </a:r>
            <a:r>
              <a:rPr lang="tr-TR" altLang="tr-TR" dirty="0" err="1" smtClean="0"/>
              <a:t>Maksimum’dan</a:t>
            </a:r>
            <a:r>
              <a:rPr lang="tr-TR" altLang="tr-TR" dirty="0" smtClean="0"/>
              <a:t> kaçmak için, istenmeyen hareketlere izin ver. </a:t>
            </a:r>
          </a:p>
          <a:p>
            <a:pPr eaLnBrk="1" hangingPunct="1"/>
            <a:r>
              <a:rPr lang="tr-TR" altLang="tr-TR" dirty="0" smtClean="0"/>
              <a:t>Rasgele bir hareket üret. İyileşme varsa kabul et. Yoksa azalan bir olasılıkla kabul et.</a:t>
            </a:r>
          </a:p>
          <a:p>
            <a:pPr eaLnBrk="1" hangingPunct="1"/>
            <a:r>
              <a:rPr lang="tr-TR" altLang="tr-TR" dirty="0" smtClean="0"/>
              <a:t>Zaman içinde rastgele hareketin boyutu ve kabul olasılığı azaltılır.</a:t>
            </a:r>
          </a:p>
          <a:p>
            <a:pPr eaLnBrk="1" hangingPunct="1"/>
            <a:endParaRPr lang="tr-TR" altLang="tr-TR" dirty="0" smtClean="0"/>
          </a:p>
          <a:p>
            <a:endParaRPr lang="tr-TR" dirty="0"/>
          </a:p>
        </p:txBody>
      </p:sp>
      <p:sp>
        <p:nvSpPr>
          <p:cNvPr id="4" name="Slayt Numarası Yer Tutucusu 3"/>
          <p:cNvSpPr>
            <a:spLocks noGrp="1"/>
          </p:cNvSpPr>
          <p:nvPr>
            <p:ph type="sldNum" sz="quarter" idx="10"/>
          </p:nvPr>
        </p:nvSpPr>
        <p:spPr/>
        <p:txBody>
          <a:bodyPr/>
          <a:lstStyle/>
          <a:p>
            <a:fld id="{C06F112B-FED6-4915-A0F9-D07E31D399C3}" type="slidenum">
              <a:rPr lang="tr-TR" smtClean="0"/>
              <a:t>35</a:t>
            </a:fld>
            <a:endParaRPr lang="tr-TR"/>
          </a:p>
        </p:txBody>
      </p:sp>
    </p:spTree>
    <p:extLst>
      <p:ext uri="{BB962C8B-B14F-4D97-AF65-F5344CB8AC3E}">
        <p14:creationId xmlns:p14="http://schemas.microsoft.com/office/powerpoint/2010/main" val="42142537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pPr eaLnBrk="1" hangingPunct="1">
              <a:lnSpc>
                <a:spcPct val="90000"/>
              </a:lnSpc>
            </a:pPr>
            <a:r>
              <a:rPr lang="tr-TR" altLang="tr-TR" dirty="0" smtClean="0"/>
              <a:t>Ana Fikir: Tek bir durumu izlemek yerine K taneyi izle</a:t>
            </a:r>
            <a:endParaRPr lang="en-US" altLang="tr-TR" dirty="0" smtClean="0"/>
          </a:p>
          <a:p>
            <a:pPr eaLnBrk="1" hangingPunct="1">
              <a:lnSpc>
                <a:spcPct val="90000"/>
              </a:lnSpc>
            </a:pPr>
            <a:r>
              <a:rPr lang="tr-TR" altLang="tr-TR" dirty="0" smtClean="0"/>
              <a:t>K adet rasgele üretilmiş durumla başla</a:t>
            </a:r>
            <a:endParaRPr lang="en-US" altLang="tr-TR" dirty="0" smtClean="0"/>
          </a:p>
          <a:p>
            <a:pPr eaLnBrk="1" hangingPunct="1">
              <a:lnSpc>
                <a:spcPct val="90000"/>
              </a:lnSpc>
            </a:pPr>
            <a:r>
              <a:rPr lang="tr-TR" altLang="tr-TR" dirty="0" smtClean="0"/>
              <a:t>Her bir </a:t>
            </a:r>
            <a:r>
              <a:rPr lang="tr-TR" altLang="tr-TR" dirty="0" err="1" smtClean="0"/>
              <a:t>iterasyonda</a:t>
            </a:r>
            <a:r>
              <a:rPr lang="tr-TR" altLang="tr-TR" dirty="0" smtClean="0"/>
              <a:t> k durumun </a:t>
            </a:r>
            <a:r>
              <a:rPr lang="tr-TR" altLang="tr-TR" dirty="0" err="1" smtClean="0"/>
              <a:t>hepsiden</a:t>
            </a:r>
            <a:r>
              <a:rPr lang="tr-TR" altLang="tr-TR" dirty="0" smtClean="0"/>
              <a:t> gidilebilecek tüm durumları üret. </a:t>
            </a:r>
            <a:endParaRPr lang="en-US" altLang="tr-TR" dirty="0" smtClean="0"/>
          </a:p>
          <a:p>
            <a:pPr eaLnBrk="1" hangingPunct="1">
              <a:lnSpc>
                <a:spcPct val="90000"/>
              </a:lnSpc>
            </a:pPr>
            <a:r>
              <a:rPr lang="tr-TR" altLang="tr-TR" dirty="0" smtClean="0"/>
              <a:t>Bu durumlardan biri hedefse dur. Değilse, en iyi k tanesini mevcut durumlar olarak ata ve bir önceki adıma dön. </a:t>
            </a:r>
          </a:p>
          <a:p>
            <a:pPr eaLnBrk="1" hangingPunct="1">
              <a:lnSpc>
                <a:spcPct val="90000"/>
              </a:lnSpc>
            </a:pPr>
            <a:endParaRPr lang="tr-TR" altLang="tr-TR" dirty="0" smtClean="0"/>
          </a:p>
          <a:p>
            <a:r>
              <a:rPr lang="en-US" sz="1200" b="0" i="0" u="none" strike="noStrike" kern="1200" baseline="0" dirty="0" smtClean="0">
                <a:solidFill>
                  <a:schemeClr val="tx1"/>
                </a:solidFill>
                <a:latin typeface="+mn-lt"/>
                <a:ea typeface="+mn-ea"/>
                <a:cs typeface="+mn-cs"/>
              </a:rPr>
              <a:t>Idea: keep k states instead of 1; choose top k of all their successors</a:t>
            </a:r>
          </a:p>
          <a:p>
            <a:r>
              <a:rPr lang="en-US" sz="1200" b="0" i="0" u="none" strike="noStrike" kern="1200" baseline="0" dirty="0" smtClean="0">
                <a:solidFill>
                  <a:schemeClr val="tx1"/>
                </a:solidFill>
                <a:latin typeface="+mn-lt"/>
                <a:ea typeface="+mn-ea"/>
                <a:cs typeface="+mn-cs"/>
              </a:rPr>
              <a:t>Not the same as k searches run in parallel!</a:t>
            </a:r>
          </a:p>
          <a:p>
            <a:r>
              <a:rPr lang="en-US" sz="1200" b="0" i="0" u="none" strike="noStrike" kern="1200" baseline="0" dirty="0" smtClean="0">
                <a:solidFill>
                  <a:schemeClr val="tx1"/>
                </a:solidFill>
                <a:latin typeface="+mn-lt"/>
                <a:ea typeface="+mn-ea"/>
                <a:cs typeface="+mn-cs"/>
              </a:rPr>
              <a:t>Searches that </a:t>
            </a:r>
            <a:r>
              <a:rPr lang="en-US" sz="1200" b="0" i="0" u="none" strike="noStrike" kern="1200" baseline="0" dirty="0" err="1" smtClean="0">
                <a:solidFill>
                  <a:schemeClr val="tx1"/>
                </a:solidFill>
                <a:latin typeface="+mn-lt"/>
                <a:ea typeface="+mn-ea"/>
                <a:cs typeface="+mn-cs"/>
              </a:rPr>
              <a:t>nd</a:t>
            </a:r>
            <a:r>
              <a:rPr lang="en-US" sz="1200" b="0" i="0" u="none" strike="noStrike" kern="1200" baseline="0" dirty="0" smtClean="0">
                <a:solidFill>
                  <a:schemeClr val="tx1"/>
                </a:solidFill>
                <a:latin typeface="+mn-lt"/>
                <a:ea typeface="+mn-ea"/>
                <a:cs typeface="+mn-cs"/>
              </a:rPr>
              <a:t> good states recruit other searches to join them</a:t>
            </a:r>
          </a:p>
          <a:p>
            <a:r>
              <a:rPr lang="en-US" sz="1200" b="0" i="0" u="none" strike="noStrike" kern="1200" baseline="0" dirty="0" smtClean="0">
                <a:solidFill>
                  <a:schemeClr val="tx1"/>
                </a:solidFill>
                <a:latin typeface="+mn-lt"/>
                <a:ea typeface="+mn-ea"/>
                <a:cs typeface="+mn-cs"/>
              </a:rPr>
              <a:t>Problem: quite often, all k states end up on same local hill</a:t>
            </a:r>
          </a:p>
          <a:p>
            <a:r>
              <a:rPr lang="en-US" sz="1200" b="0" i="0" u="none" strike="noStrike" kern="1200" baseline="0" dirty="0" smtClean="0">
                <a:solidFill>
                  <a:schemeClr val="tx1"/>
                </a:solidFill>
                <a:latin typeface="+mn-lt"/>
                <a:ea typeface="+mn-ea"/>
                <a:cs typeface="+mn-cs"/>
              </a:rPr>
              <a:t>Idea: choose k successors randomly, biased towards good ones</a:t>
            </a:r>
          </a:p>
          <a:p>
            <a:r>
              <a:rPr lang="en-US" sz="1200" b="0" i="0" u="none" strike="noStrike" kern="1200" baseline="0" dirty="0" smtClean="0">
                <a:solidFill>
                  <a:schemeClr val="tx1"/>
                </a:solidFill>
                <a:latin typeface="+mn-lt"/>
                <a:ea typeface="+mn-ea"/>
                <a:cs typeface="+mn-cs"/>
              </a:rPr>
              <a:t>Observe the close analogy to natural selection!</a:t>
            </a:r>
            <a:endParaRPr lang="tr-TR" altLang="tr-TR" dirty="0" smtClean="0"/>
          </a:p>
          <a:p>
            <a:pPr eaLnBrk="1" hangingPunct="1">
              <a:lnSpc>
                <a:spcPct val="90000"/>
              </a:lnSpc>
            </a:pPr>
            <a:endParaRPr lang="tr-TR" altLang="tr-TR" dirty="0" smtClean="0"/>
          </a:p>
          <a:p>
            <a:endParaRPr lang="tr-TR" dirty="0"/>
          </a:p>
        </p:txBody>
      </p:sp>
      <p:sp>
        <p:nvSpPr>
          <p:cNvPr id="4" name="Slayt Numarası Yer Tutucusu 3"/>
          <p:cNvSpPr>
            <a:spLocks noGrp="1"/>
          </p:cNvSpPr>
          <p:nvPr>
            <p:ph type="sldNum" sz="quarter" idx="10"/>
          </p:nvPr>
        </p:nvSpPr>
        <p:spPr/>
        <p:txBody>
          <a:bodyPr/>
          <a:lstStyle/>
          <a:p>
            <a:fld id="{C06F112B-FED6-4915-A0F9-D07E31D399C3}" type="slidenum">
              <a:rPr lang="tr-TR" smtClean="0"/>
              <a:t>37</a:t>
            </a:fld>
            <a:endParaRPr lang="tr-TR"/>
          </a:p>
        </p:txBody>
      </p:sp>
    </p:spTree>
    <p:extLst>
      <p:ext uri="{BB962C8B-B14F-4D97-AF65-F5344CB8AC3E}">
        <p14:creationId xmlns:p14="http://schemas.microsoft.com/office/powerpoint/2010/main" val="38225131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pPr algn="just">
              <a:lnSpc>
                <a:spcPct val="110000"/>
              </a:lnSpc>
            </a:pPr>
            <a:r>
              <a:rPr lang="en-US" altLang="tr-TR" sz="1200" dirty="0" err="1" smtClean="0"/>
              <a:t>Genetik</a:t>
            </a:r>
            <a:r>
              <a:rPr lang="en-US" altLang="tr-TR" sz="1200" dirty="0" smtClean="0"/>
              <a:t> </a:t>
            </a:r>
            <a:r>
              <a:rPr lang="en-US" altLang="tr-TR" sz="1200" dirty="0" err="1" smtClean="0"/>
              <a:t>algoritmalar</a:t>
            </a:r>
            <a:r>
              <a:rPr lang="tr-TR" altLang="tr-TR" sz="1200" dirty="0" smtClean="0"/>
              <a:t>,</a:t>
            </a:r>
            <a:r>
              <a:rPr lang="en-US" altLang="tr-TR" sz="1200" dirty="0" smtClean="0"/>
              <a:t> </a:t>
            </a:r>
            <a:r>
              <a:rPr lang="en-US" altLang="tr-TR" sz="1200" dirty="0" err="1" smtClean="0"/>
              <a:t>evrim</a:t>
            </a:r>
            <a:r>
              <a:rPr lang="en-US" altLang="tr-TR" sz="1200" dirty="0" smtClean="0"/>
              <a:t> </a:t>
            </a:r>
            <a:r>
              <a:rPr lang="en-US" altLang="tr-TR" sz="1200" dirty="0" err="1" smtClean="0"/>
              <a:t>mekanizması</a:t>
            </a:r>
            <a:r>
              <a:rPr lang="tr-TR" altLang="tr-TR" sz="1200" dirty="0" err="1" smtClean="0"/>
              <a:t>na</a:t>
            </a:r>
            <a:r>
              <a:rPr lang="en-US" altLang="tr-TR" sz="1200" dirty="0" smtClean="0"/>
              <a:t> </a:t>
            </a:r>
            <a:r>
              <a:rPr lang="tr-TR" altLang="tr-TR" sz="1200" dirty="0" smtClean="0"/>
              <a:t>(</a:t>
            </a:r>
            <a:r>
              <a:rPr lang="en-US" altLang="tr-TR" sz="1200" dirty="0" smtClean="0"/>
              <a:t>en </a:t>
            </a:r>
            <a:r>
              <a:rPr lang="en-US" altLang="tr-TR" sz="1200" dirty="0" err="1" smtClean="0"/>
              <a:t>iyinin</a:t>
            </a:r>
            <a:r>
              <a:rPr lang="en-US" altLang="tr-TR" sz="1200" dirty="0" smtClean="0"/>
              <a:t> </a:t>
            </a:r>
            <a:r>
              <a:rPr lang="en-US" altLang="tr-TR" sz="1200" dirty="0" err="1" smtClean="0"/>
              <a:t>yaşaması</a:t>
            </a:r>
            <a:r>
              <a:rPr lang="tr-TR" altLang="tr-TR" sz="1200" dirty="0" smtClean="0"/>
              <a:t>)</a:t>
            </a:r>
            <a:r>
              <a:rPr lang="en-US" altLang="tr-TR" sz="1200" dirty="0" smtClean="0"/>
              <a:t> </a:t>
            </a:r>
            <a:r>
              <a:rPr lang="en-US" altLang="tr-TR" sz="1200" dirty="0" err="1" smtClean="0"/>
              <a:t>dayan</a:t>
            </a:r>
            <a:r>
              <a:rPr lang="tr-TR" altLang="tr-TR" sz="1200" dirty="0" err="1" smtClean="0"/>
              <a:t>ır</a:t>
            </a:r>
            <a:r>
              <a:rPr lang="en-US" altLang="tr-TR" sz="1200" dirty="0" smtClean="0"/>
              <a:t>. </a:t>
            </a:r>
            <a:endParaRPr lang="tr-TR" altLang="tr-TR" sz="1200" dirty="0" smtClean="0"/>
          </a:p>
          <a:p>
            <a:pPr algn="just">
              <a:lnSpc>
                <a:spcPct val="110000"/>
              </a:lnSpc>
            </a:pPr>
            <a:r>
              <a:rPr lang="tr-TR" altLang="tr-TR" sz="1200" dirty="0" smtClean="0"/>
              <a:t>Amaç, u</a:t>
            </a:r>
            <a:r>
              <a:rPr lang="en-US" altLang="tr-TR" sz="1200" dirty="0" err="1" smtClean="0"/>
              <a:t>ygunluk</a:t>
            </a:r>
            <a:r>
              <a:rPr lang="en-US" altLang="tr-TR" sz="1200" dirty="0" smtClean="0"/>
              <a:t> </a:t>
            </a:r>
            <a:r>
              <a:rPr lang="tr-TR" altLang="tr-TR" sz="1200" dirty="0" smtClean="0"/>
              <a:t>fonksiyonunun </a:t>
            </a:r>
            <a:r>
              <a:rPr lang="en-US" altLang="tr-TR" sz="1200" dirty="0" smtClean="0"/>
              <a:t>(fitness</a:t>
            </a:r>
            <a:r>
              <a:rPr lang="tr-TR" altLang="tr-TR" sz="1200" dirty="0" smtClean="0"/>
              <a:t> </a:t>
            </a:r>
            <a:r>
              <a:rPr lang="tr-TR" altLang="tr-TR" sz="1200" dirty="0" err="1" smtClean="0"/>
              <a:t>function</a:t>
            </a:r>
            <a:r>
              <a:rPr lang="en-US" altLang="tr-TR" sz="1200" dirty="0" smtClean="0"/>
              <a:t>)</a:t>
            </a:r>
            <a:r>
              <a:rPr lang="tr-TR" altLang="tr-TR" sz="1200" dirty="0" smtClean="0"/>
              <a:t> maksimizasyon / </a:t>
            </a:r>
            <a:r>
              <a:rPr lang="tr-TR" altLang="tr-TR" sz="1200" dirty="0" err="1" smtClean="0"/>
              <a:t>minimizasyon</a:t>
            </a:r>
            <a:r>
              <a:rPr lang="tr-TR" altLang="tr-TR" sz="1200" dirty="0" smtClean="0"/>
              <a:t> optimizasyonudur. </a:t>
            </a:r>
          </a:p>
          <a:p>
            <a:pPr algn="just">
              <a:lnSpc>
                <a:spcPct val="110000"/>
              </a:lnSpc>
            </a:pPr>
            <a:r>
              <a:rPr lang="tr-TR" altLang="tr-TR" sz="1200" dirty="0" smtClean="0"/>
              <a:t>U</a:t>
            </a:r>
            <a:r>
              <a:rPr lang="en-US" altLang="tr-TR" sz="1200" dirty="0" err="1" smtClean="0"/>
              <a:t>ygunluk</a:t>
            </a:r>
            <a:r>
              <a:rPr lang="en-US" altLang="tr-TR" sz="1200" dirty="0" smtClean="0"/>
              <a:t> </a:t>
            </a:r>
            <a:r>
              <a:rPr lang="tr-TR" altLang="tr-TR" sz="1200" dirty="0" smtClean="0"/>
              <a:t>fonksiyonu: Toplumdaki her kromozomun / birey / durum ne kadar iyi olduğu gösteren fonksiyondur. Büyük değer, iyi / uygun birey.</a:t>
            </a:r>
          </a:p>
          <a:p>
            <a:pPr>
              <a:lnSpc>
                <a:spcPct val="80000"/>
              </a:lnSpc>
            </a:pPr>
            <a:r>
              <a:rPr lang="tr-TR" altLang="tr-TR" sz="1200" dirty="0" smtClean="0"/>
              <a:t>K adet rasgele üretilmiş kromozom / durum / çözüm hipotezi ile başlar. Durumlar kümesine popülasyon denir. </a:t>
            </a:r>
            <a:endParaRPr lang="en-US" altLang="tr-TR" sz="1200" dirty="0" smtClean="0"/>
          </a:p>
          <a:p>
            <a:pPr>
              <a:lnSpc>
                <a:spcPct val="80000"/>
              </a:lnSpc>
            </a:pPr>
            <a:r>
              <a:rPr lang="tr-TR" altLang="tr-TR" sz="1200" dirty="0" smtClean="0"/>
              <a:t>Kromozom / durumlar sırala ya da sırasız karakter kümeleri ile temsil edilir. Genelde sayılar ya da  0 ve 1’lardan oluşur.</a:t>
            </a:r>
            <a:endParaRPr lang="en-US" altLang="tr-TR" sz="1200" dirty="0" smtClean="0"/>
          </a:p>
          <a:p>
            <a:endParaRPr lang="tr-TR" dirty="0"/>
          </a:p>
        </p:txBody>
      </p:sp>
      <p:sp>
        <p:nvSpPr>
          <p:cNvPr id="4" name="Slayt Numarası Yer Tutucusu 3"/>
          <p:cNvSpPr>
            <a:spLocks noGrp="1"/>
          </p:cNvSpPr>
          <p:nvPr>
            <p:ph type="sldNum" sz="quarter" idx="10"/>
          </p:nvPr>
        </p:nvSpPr>
        <p:spPr/>
        <p:txBody>
          <a:bodyPr/>
          <a:lstStyle/>
          <a:p>
            <a:fld id="{C06F112B-FED6-4915-A0F9-D07E31D399C3}" type="slidenum">
              <a:rPr lang="tr-TR" smtClean="0"/>
              <a:t>40</a:t>
            </a:fld>
            <a:endParaRPr lang="tr-TR"/>
          </a:p>
        </p:txBody>
      </p:sp>
    </p:spTree>
    <p:extLst>
      <p:ext uri="{BB962C8B-B14F-4D97-AF65-F5344CB8AC3E}">
        <p14:creationId xmlns:p14="http://schemas.microsoft.com/office/powerpoint/2010/main" val="32062765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pPr lvl="1" algn="just">
              <a:lnSpc>
                <a:spcPct val="110000"/>
              </a:lnSpc>
            </a:pPr>
            <a:r>
              <a:rPr lang="tr-TR" altLang="tr-TR" sz="2400" dirty="0" smtClean="0"/>
              <a:t>Seçme (</a:t>
            </a:r>
            <a:r>
              <a:rPr lang="tr-TR" altLang="tr-TR" sz="2400" dirty="0" err="1" smtClean="0"/>
              <a:t>selection</a:t>
            </a:r>
            <a:r>
              <a:rPr lang="tr-TR" altLang="tr-TR" sz="2400" dirty="0" smtClean="0"/>
              <a:t>) : </a:t>
            </a:r>
          </a:p>
          <a:p>
            <a:pPr lvl="2" algn="just">
              <a:lnSpc>
                <a:spcPct val="110000"/>
              </a:lnSpc>
            </a:pPr>
            <a:r>
              <a:rPr lang="tr-TR" altLang="tr-TR" sz="2000" dirty="0" smtClean="0"/>
              <a:t>Bir sonraki nesli üretecek kromozomların seçilmesidir.</a:t>
            </a:r>
          </a:p>
          <a:p>
            <a:pPr lvl="1" algn="just">
              <a:lnSpc>
                <a:spcPct val="110000"/>
              </a:lnSpc>
            </a:pPr>
            <a:r>
              <a:rPr lang="tr-TR" altLang="tr-TR" sz="2400" dirty="0" smtClean="0"/>
              <a:t>Y</a:t>
            </a:r>
            <a:r>
              <a:rPr lang="en-US" altLang="tr-TR" sz="2400" dirty="0" err="1" smtClean="0"/>
              <a:t>eniden</a:t>
            </a:r>
            <a:r>
              <a:rPr lang="en-US" altLang="tr-TR" sz="2400" dirty="0" smtClean="0"/>
              <a:t> </a:t>
            </a:r>
            <a:r>
              <a:rPr lang="en-US" altLang="tr-TR" sz="2400" dirty="0" err="1" smtClean="0"/>
              <a:t>kopyalama</a:t>
            </a:r>
            <a:r>
              <a:rPr lang="en-US" altLang="tr-TR" sz="2400" dirty="0" smtClean="0"/>
              <a:t> (re</a:t>
            </a:r>
            <a:r>
              <a:rPr lang="tr-TR" altLang="tr-TR" sz="2400" dirty="0" err="1" smtClean="0"/>
              <a:t>produce</a:t>
            </a:r>
            <a:r>
              <a:rPr lang="en-US" altLang="tr-TR" sz="2400" dirty="0" smtClean="0"/>
              <a:t>)</a:t>
            </a:r>
            <a:r>
              <a:rPr lang="tr-TR" altLang="tr-TR" sz="2400" dirty="0" smtClean="0"/>
              <a:t> : </a:t>
            </a:r>
          </a:p>
          <a:p>
            <a:pPr lvl="2" algn="just">
              <a:lnSpc>
                <a:spcPct val="110000"/>
              </a:lnSpc>
            </a:pPr>
            <a:r>
              <a:rPr lang="tr-TR" altLang="tr-TR" sz="2000" dirty="0" smtClean="0"/>
              <a:t>Y</a:t>
            </a:r>
            <a:r>
              <a:rPr lang="en-US" altLang="tr-TR" sz="2000" dirty="0" err="1" smtClean="0"/>
              <a:t>eni</a:t>
            </a:r>
            <a:r>
              <a:rPr lang="en-US" altLang="tr-TR" sz="2000" dirty="0" smtClean="0"/>
              <a:t> </a:t>
            </a:r>
            <a:r>
              <a:rPr lang="en-US" altLang="tr-TR" sz="2000" dirty="0" err="1" smtClean="0"/>
              <a:t>çözümler</a:t>
            </a:r>
            <a:r>
              <a:rPr lang="en-US" altLang="tr-TR" sz="2000" dirty="0" smtClean="0"/>
              <a:t> </a:t>
            </a:r>
            <a:r>
              <a:rPr lang="en-US" altLang="tr-TR" sz="2000" dirty="0" err="1" smtClean="0"/>
              <a:t>üretmek</a:t>
            </a:r>
            <a:r>
              <a:rPr lang="en-US" altLang="tr-TR" sz="2000" dirty="0" smtClean="0"/>
              <a:t> </a:t>
            </a:r>
            <a:r>
              <a:rPr lang="en-US" altLang="tr-TR" sz="2000" dirty="0" err="1" smtClean="0"/>
              <a:t>için</a:t>
            </a:r>
            <a:r>
              <a:rPr lang="tr-TR" altLang="tr-TR" sz="2000" dirty="0" smtClean="0"/>
              <a:t> çaprazlama (</a:t>
            </a:r>
            <a:r>
              <a:rPr lang="tr-TR" altLang="tr-TR" sz="2000" dirty="0" err="1" smtClean="0"/>
              <a:t>crossover</a:t>
            </a:r>
            <a:r>
              <a:rPr lang="tr-TR" altLang="tr-TR" sz="2000" dirty="0" smtClean="0"/>
              <a:t>) işlemi yapılır.</a:t>
            </a:r>
          </a:p>
          <a:p>
            <a:pPr lvl="1" algn="just">
              <a:lnSpc>
                <a:spcPct val="110000"/>
              </a:lnSpc>
            </a:pPr>
            <a:r>
              <a:rPr lang="tr-TR" altLang="tr-TR" sz="2400" dirty="0" smtClean="0"/>
              <a:t>D</a:t>
            </a:r>
            <a:r>
              <a:rPr lang="en-US" altLang="tr-TR" sz="2400" dirty="0" err="1" smtClean="0"/>
              <a:t>eğiştirme</a:t>
            </a:r>
            <a:r>
              <a:rPr lang="en-US" altLang="tr-TR" sz="2400" dirty="0" smtClean="0"/>
              <a:t> (mutation)</a:t>
            </a:r>
            <a:r>
              <a:rPr lang="tr-TR" altLang="tr-TR" sz="2400" dirty="0" smtClean="0"/>
              <a:t> : </a:t>
            </a:r>
          </a:p>
          <a:p>
            <a:pPr lvl="2" algn="just">
              <a:lnSpc>
                <a:spcPct val="110000"/>
              </a:lnSpc>
            </a:pPr>
            <a:r>
              <a:rPr lang="tr-TR" altLang="tr-TR" sz="2000" dirty="0" err="1" smtClean="0"/>
              <a:t>Kromozom’un</a:t>
            </a:r>
            <a:r>
              <a:rPr lang="tr-TR" altLang="tr-TR" sz="2000" smtClean="0"/>
              <a:t> bazı değerlerini rasgele değiştirir.</a:t>
            </a:r>
          </a:p>
          <a:p>
            <a:endParaRPr lang="tr-TR"/>
          </a:p>
        </p:txBody>
      </p:sp>
      <p:sp>
        <p:nvSpPr>
          <p:cNvPr id="4" name="Slayt Numarası Yer Tutucusu 3"/>
          <p:cNvSpPr>
            <a:spLocks noGrp="1"/>
          </p:cNvSpPr>
          <p:nvPr>
            <p:ph type="sldNum" sz="quarter" idx="10"/>
          </p:nvPr>
        </p:nvSpPr>
        <p:spPr/>
        <p:txBody>
          <a:bodyPr/>
          <a:lstStyle/>
          <a:p>
            <a:fld id="{C06F112B-FED6-4915-A0F9-D07E31D399C3}" type="slidenum">
              <a:rPr lang="tr-TR" smtClean="0"/>
              <a:t>41</a:t>
            </a:fld>
            <a:endParaRPr lang="tr-TR"/>
          </a:p>
        </p:txBody>
      </p:sp>
    </p:spTree>
    <p:extLst>
      <p:ext uri="{BB962C8B-B14F-4D97-AF65-F5344CB8AC3E}">
        <p14:creationId xmlns:p14="http://schemas.microsoft.com/office/powerpoint/2010/main" val="27522339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10"/>
          </p:nvPr>
        </p:nvSpPr>
        <p:spPr/>
        <p:txBody>
          <a:bodyPr/>
          <a:lstStyle/>
          <a:p>
            <a:fld id="{C06F112B-FED6-4915-A0F9-D07E31D399C3}" type="slidenum">
              <a:rPr lang="tr-TR" smtClean="0"/>
              <a:t>6</a:t>
            </a:fld>
            <a:endParaRPr lang="tr-TR"/>
          </a:p>
        </p:txBody>
      </p:sp>
    </p:spTree>
    <p:extLst>
      <p:ext uri="{BB962C8B-B14F-4D97-AF65-F5344CB8AC3E}">
        <p14:creationId xmlns:p14="http://schemas.microsoft.com/office/powerpoint/2010/main" val="124433044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tr-TR" altLang="tr-TR" dirty="0" smtClean="0">
                <a:solidFill>
                  <a:srgbClr val="FF0000"/>
                </a:solidFill>
              </a:rPr>
              <a:t>GA vs. Paralel Tepe Tırmanma?</a:t>
            </a:r>
          </a:p>
          <a:p>
            <a:pPr marL="0" marR="0" indent="0" algn="l" defTabSz="914400" rtl="0" eaLnBrk="1" fontAlgn="auto" latinLnBrk="0" hangingPunct="1">
              <a:lnSpc>
                <a:spcPct val="100000"/>
              </a:lnSpc>
              <a:spcBef>
                <a:spcPts val="0"/>
              </a:spcBef>
              <a:spcAft>
                <a:spcPts val="0"/>
              </a:spcAft>
              <a:buClrTx/>
              <a:buSzTx/>
              <a:buFontTx/>
              <a:buNone/>
              <a:tabLst/>
              <a:defRPr/>
            </a:pPr>
            <a:endParaRPr lang="tr-TR" altLang="tr-TR" dirty="0" smtClean="0">
              <a:solidFill>
                <a:srgbClr val="FF0000"/>
              </a:solidFill>
            </a:endParaRPr>
          </a:p>
          <a:p>
            <a:endParaRPr lang="tr-TR" sz="1200" b="0" i="0" u="none" strike="noStrike" kern="1200" baseline="0" dirty="0" smtClean="0">
              <a:solidFill>
                <a:schemeClr val="tx1"/>
              </a:solidFill>
              <a:latin typeface="+mn-lt"/>
              <a:ea typeface="+mn-ea"/>
              <a:cs typeface="+mn-cs"/>
            </a:endParaRPr>
          </a:p>
          <a:p>
            <a:pPr algn="just">
              <a:lnSpc>
                <a:spcPct val="110000"/>
              </a:lnSpc>
            </a:pPr>
            <a:r>
              <a:rPr lang="en-US" altLang="tr-TR" sz="1200" dirty="0" err="1" smtClean="0"/>
              <a:t>Genetik</a:t>
            </a:r>
            <a:r>
              <a:rPr lang="en-US" altLang="tr-TR" sz="1200" dirty="0" smtClean="0"/>
              <a:t> </a:t>
            </a:r>
            <a:r>
              <a:rPr lang="en-US" altLang="tr-TR" sz="1200" dirty="0" err="1" smtClean="0"/>
              <a:t>algoritmalar</a:t>
            </a:r>
            <a:r>
              <a:rPr lang="tr-TR" altLang="tr-TR" sz="1200" dirty="0" smtClean="0"/>
              <a:t>,</a:t>
            </a:r>
            <a:r>
              <a:rPr lang="en-US" altLang="tr-TR" sz="1200" dirty="0" smtClean="0"/>
              <a:t> </a:t>
            </a:r>
            <a:r>
              <a:rPr lang="en-US" altLang="tr-TR" sz="1200" dirty="0" err="1" smtClean="0"/>
              <a:t>evrim</a:t>
            </a:r>
            <a:r>
              <a:rPr lang="en-US" altLang="tr-TR" sz="1200" dirty="0" smtClean="0"/>
              <a:t> </a:t>
            </a:r>
            <a:r>
              <a:rPr lang="en-US" altLang="tr-TR" sz="1200" dirty="0" err="1" smtClean="0"/>
              <a:t>mekanizması</a:t>
            </a:r>
            <a:r>
              <a:rPr lang="tr-TR" altLang="tr-TR" sz="1200" dirty="0" err="1" smtClean="0"/>
              <a:t>na</a:t>
            </a:r>
            <a:r>
              <a:rPr lang="en-US" altLang="tr-TR" sz="1200" dirty="0" smtClean="0"/>
              <a:t> </a:t>
            </a:r>
            <a:r>
              <a:rPr lang="tr-TR" altLang="tr-TR" sz="1200" dirty="0" smtClean="0"/>
              <a:t>(</a:t>
            </a:r>
            <a:r>
              <a:rPr lang="en-US" altLang="tr-TR" sz="1200" dirty="0" smtClean="0"/>
              <a:t>en </a:t>
            </a:r>
            <a:r>
              <a:rPr lang="en-US" altLang="tr-TR" sz="1200" dirty="0" err="1" smtClean="0"/>
              <a:t>iyinin</a:t>
            </a:r>
            <a:r>
              <a:rPr lang="en-US" altLang="tr-TR" sz="1200" dirty="0" smtClean="0"/>
              <a:t> </a:t>
            </a:r>
            <a:r>
              <a:rPr lang="en-US" altLang="tr-TR" sz="1200" dirty="0" err="1" smtClean="0"/>
              <a:t>yaşaması</a:t>
            </a:r>
            <a:r>
              <a:rPr lang="tr-TR" altLang="tr-TR" sz="1200" dirty="0" smtClean="0"/>
              <a:t>)</a:t>
            </a:r>
            <a:r>
              <a:rPr lang="en-US" altLang="tr-TR" sz="1200" dirty="0" smtClean="0"/>
              <a:t> </a:t>
            </a:r>
            <a:r>
              <a:rPr lang="en-US" altLang="tr-TR" sz="1200" dirty="0" err="1" smtClean="0"/>
              <a:t>dayan</a:t>
            </a:r>
            <a:r>
              <a:rPr lang="tr-TR" altLang="tr-TR" sz="1200" dirty="0" err="1" smtClean="0"/>
              <a:t>ır</a:t>
            </a:r>
            <a:r>
              <a:rPr lang="en-US" altLang="tr-TR" sz="1200" dirty="0" smtClean="0"/>
              <a:t>. </a:t>
            </a:r>
            <a:endParaRPr lang="tr-TR" altLang="tr-TR" sz="1200" dirty="0" smtClean="0"/>
          </a:p>
          <a:p>
            <a:pPr algn="just">
              <a:lnSpc>
                <a:spcPct val="110000"/>
              </a:lnSpc>
            </a:pPr>
            <a:r>
              <a:rPr lang="tr-TR" altLang="tr-TR" sz="1200" dirty="0" smtClean="0"/>
              <a:t>Amaç, u</a:t>
            </a:r>
            <a:r>
              <a:rPr lang="en-US" altLang="tr-TR" sz="1200" dirty="0" err="1" smtClean="0"/>
              <a:t>ygunluk</a:t>
            </a:r>
            <a:r>
              <a:rPr lang="en-US" altLang="tr-TR" sz="1200" dirty="0" smtClean="0"/>
              <a:t> </a:t>
            </a:r>
            <a:r>
              <a:rPr lang="tr-TR" altLang="tr-TR" sz="1200" dirty="0" smtClean="0"/>
              <a:t>fonksiyonunun </a:t>
            </a:r>
            <a:r>
              <a:rPr lang="en-US" altLang="tr-TR" sz="1200" dirty="0" smtClean="0"/>
              <a:t>(fitness</a:t>
            </a:r>
            <a:r>
              <a:rPr lang="tr-TR" altLang="tr-TR" sz="1200" dirty="0" smtClean="0"/>
              <a:t> </a:t>
            </a:r>
            <a:r>
              <a:rPr lang="tr-TR" altLang="tr-TR" sz="1200" dirty="0" err="1" smtClean="0"/>
              <a:t>function</a:t>
            </a:r>
            <a:r>
              <a:rPr lang="en-US" altLang="tr-TR" sz="1200" dirty="0" smtClean="0"/>
              <a:t>)</a:t>
            </a:r>
            <a:r>
              <a:rPr lang="tr-TR" altLang="tr-TR" sz="1200" dirty="0" smtClean="0"/>
              <a:t> maksimizasyon / </a:t>
            </a:r>
            <a:r>
              <a:rPr lang="tr-TR" altLang="tr-TR" sz="1200" dirty="0" err="1" smtClean="0"/>
              <a:t>minimizasyon</a:t>
            </a:r>
            <a:r>
              <a:rPr lang="tr-TR" altLang="tr-TR" sz="1200" dirty="0" smtClean="0"/>
              <a:t> optimizasyonudur. </a:t>
            </a:r>
          </a:p>
          <a:p>
            <a:pPr algn="just">
              <a:lnSpc>
                <a:spcPct val="110000"/>
              </a:lnSpc>
            </a:pPr>
            <a:r>
              <a:rPr lang="tr-TR" altLang="tr-TR" sz="1200" dirty="0" smtClean="0"/>
              <a:t>U</a:t>
            </a:r>
            <a:r>
              <a:rPr lang="en-US" altLang="tr-TR" sz="1200" dirty="0" err="1" smtClean="0"/>
              <a:t>ygunluk</a:t>
            </a:r>
            <a:r>
              <a:rPr lang="en-US" altLang="tr-TR" sz="1200" dirty="0" smtClean="0"/>
              <a:t> </a:t>
            </a:r>
            <a:r>
              <a:rPr lang="tr-TR" altLang="tr-TR" sz="1200" dirty="0" smtClean="0"/>
              <a:t>fonksiyonu: Toplumdaki her kromozomun / birey / durum ne kadar iyi olduğu gösteren fonksiyondur. Büyük değer, iyi / uygun birey.</a:t>
            </a:r>
          </a:p>
          <a:p>
            <a:pPr eaLnBrk="1" hangingPunct="1">
              <a:lnSpc>
                <a:spcPct val="80000"/>
              </a:lnSpc>
            </a:pPr>
            <a:r>
              <a:rPr lang="tr-TR" altLang="tr-TR" sz="1200" dirty="0" smtClean="0"/>
              <a:t>K adet rasgele üretilmiş kromozom / durum / çözüm hipotezi ile başlar. Durumlar kümesine popülasyon denir. </a:t>
            </a:r>
            <a:endParaRPr lang="en-US" altLang="tr-TR" sz="1200" dirty="0" smtClean="0"/>
          </a:p>
          <a:p>
            <a:pPr eaLnBrk="1" hangingPunct="1">
              <a:lnSpc>
                <a:spcPct val="80000"/>
              </a:lnSpc>
            </a:pPr>
            <a:r>
              <a:rPr lang="tr-TR" altLang="tr-TR" sz="1200" dirty="0" smtClean="0"/>
              <a:t>Kromozom / durumlar sırala ya da sırasız karakter kümeleri ile temsil edilir. Genelde sayılar ya da  0 ve 1’lardan oluşur.</a:t>
            </a:r>
            <a:endParaRPr lang="en-US" altLang="tr-TR" sz="1200" dirty="0" smtClean="0"/>
          </a:p>
          <a:p>
            <a:pPr algn="just">
              <a:lnSpc>
                <a:spcPct val="110000"/>
              </a:lnSpc>
              <a:buFontTx/>
              <a:buNone/>
            </a:pPr>
            <a:r>
              <a:rPr lang="tr-TR" altLang="tr-TR" sz="2400" dirty="0" smtClean="0"/>
              <a:t>Yeni kromozom / durumların üretilmesinde kullanılan operatörler;</a:t>
            </a:r>
          </a:p>
          <a:p>
            <a:pPr lvl="1" algn="just">
              <a:lnSpc>
                <a:spcPct val="110000"/>
              </a:lnSpc>
            </a:pPr>
            <a:r>
              <a:rPr lang="tr-TR" altLang="tr-TR" sz="2400" dirty="0" smtClean="0"/>
              <a:t>Seçme (</a:t>
            </a:r>
            <a:r>
              <a:rPr lang="tr-TR" altLang="tr-TR" sz="2400" dirty="0" err="1" smtClean="0"/>
              <a:t>selection</a:t>
            </a:r>
            <a:r>
              <a:rPr lang="tr-TR" altLang="tr-TR" sz="2400" dirty="0" smtClean="0"/>
              <a:t>) : Bir sonraki nesli üretecek kromozomların seçilmesidir.</a:t>
            </a:r>
          </a:p>
          <a:p>
            <a:pPr lvl="1" algn="just">
              <a:lnSpc>
                <a:spcPct val="110000"/>
              </a:lnSpc>
            </a:pPr>
            <a:r>
              <a:rPr lang="tr-TR" altLang="tr-TR" sz="2400" dirty="0" smtClean="0"/>
              <a:t>Y</a:t>
            </a:r>
            <a:r>
              <a:rPr lang="en-US" altLang="tr-TR" sz="2400" dirty="0" err="1" smtClean="0"/>
              <a:t>eniden</a:t>
            </a:r>
            <a:r>
              <a:rPr lang="en-US" altLang="tr-TR" sz="2400" dirty="0" smtClean="0"/>
              <a:t> </a:t>
            </a:r>
            <a:r>
              <a:rPr lang="en-US" altLang="tr-TR" sz="2400" dirty="0" err="1" smtClean="0"/>
              <a:t>kopyalama</a:t>
            </a:r>
            <a:r>
              <a:rPr lang="en-US" altLang="tr-TR" sz="2400" dirty="0" smtClean="0"/>
              <a:t> (re</a:t>
            </a:r>
            <a:r>
              <a:rPr lang="tr-TR" altLang="tr-TR" sz="2400" dirty="0" err="1" smtClean="0"/>
              <a:t>produce</a:t>
            </a:r>
            <a:r>
              <a:rPr lang="en-US" altLang="tr-TR" sz="2400" dirty="0" smtClean="0"/>
              <a:t>)</a:t>
            </a:r>
            <a:r>
              <a:rPr lang="tr-TR" altLang="tr-TR" sz="2400" dirty="0" smtClean="0"/>
              <a:t> : Y</a:t>
            </a:r>
            <a:r>
              <a:rPr lang="en-US" altLang="tr-TR" sz="2400" dirty="0" err="1" smtClean="0"/>
              <a:t>eni</a:t>
            </a:r>
            <a:r>
              <a:rPr lang="en-US" altLang="tr-TR" sz="2400" dirty="0" smtClean="0"/>
              <a:t> </a:t>
            </a:r>
            <a:r>
              <a:rPr lang="en-US" altLang="tr-TR" sz="2400" dirty="0" err="1" smtClean="0"/>
              <a:t>çözümler</a:t>
            </a:r>
            <a:r>
              <a:rPr lang="en-US" altLang="tr-TR" sz="2400" dirty="0" smtClean="0"/>
              <a:t> </a:t>
            </a:r>
            <a:r>
              <a:rPr lang="en-US" altLang="tr-TR" sz="2400" dirty="0" err="1" smtClean="0"/>
              <a:t>üretmek</a:t>
            </a:r>
            <a:r>
              <a:rPr lang="en-US" altLang="tr-TR" sz="2400" dirty="0" smtClean="0"/>
              <a:t> </a:t>
            </a:r>
            <a:r>
              <a:rPr lang="en-US" altLang="tr-TR" sz="2400" dirty="0" err="1" smtClean="0"/>
              <a:t>için</a:t>
            </a:r>
            <a:r>
              <a:rPr lang="tr-TR" altLang="tr-TR" sz="2400" dirty="0" smtClean="0"/>
              <a:t> çaprazlama (</a:t>
            </a:r>
            <a:r>
              <a:rPr lang="tr-TR" altLang="tr-TR" sz="2400" dirty="0" err="1" smtClean="0"/>
              <a:t>crossover</a:t>
            </a:r>
            <a:r>
              <a:rPr lang="tr-TR" altLang="tr-TR" sz="2400" dirty="0" smtClean="0"/>
              <a:t>) işlemi yapılır.</a:t>
            </a:r>
          </a:p>
          <a:p>
            <a:pPr lvl="1" algn="just">
              <a:lnSpc>
                <a:spcPct val="110000"/>
              </a:lnSpc>
            </a:pPr>
            <a:r>
              <a:rPr lang="tr-TR" altLang="tr-TR" sz="2400" dirty="0" smtClean="0"/>
              <a:t>D</a:t>
            </a:r>
            <a:r>
              <a:rPr lang="en-US" altLang="tr-TR" sz="2400" dirty="0" err="1" smtClean="0"/>
              <a:t>eğiştirme</a:t>
            </a:r>
            <a:r>
              <a:rPr lang="en-US" altLang="tr-TR" sz="2400" dirty="0" smtClean="0"/>
              <a:t> (mutation)</a:t>
            </a:r>
            <a:r>
              <a:rPr lang="tr-TR" altLang="tr-TR" sz="2400" dirty="0" smtClean="0"/>
              <a:t> : </a:t>
            </a:r>
            <a:r>
              <a:rPr lang="tr-TR" altLang="tr-TR" sz="2400" dirty="0" err="1" smtClean="0"/>
              <a:t>Kromozom’un</a:t>
            </a:r>
            <a:r>
              <a:rPr lang="tr-TR" altLang="tr-TR" sz="2400" dirty="0" smtClean="0"/>
              <a:t> bazı değerlerini rasgele değiştirir.</a:t>
            </a:r>
          </a:p>
          <a:p>
            <a:pPr algn="just">
              <a:lnSpc>
                <a:spcPct val="80000"/>
              </a:lnSpc>
              <a:buFontTx/>
              <a:buNone/>
            </a:pPr>
            <a:r>
              <a:rPr lang="tr-TR" altLang="tr-TR" dirty="0" smtClean="0">
                <a:solidFill>
                  <a:schemeClr val="tx1"/>
                </a:solidFill>
              </a:rPr>
              <a:t>Kromozom Seçim Türleri</a:t>
            </a:r>
          </a:p>
          <a:p>
            <a:pPr algn="just">
              <a:lnSpc>
                <a:spcPct val="80000"/>
              </a:lnSpc>
              <a:buFontTx/>
              <a:buNone/>
            </a:pPr>
            <a:r>
              <a:rPr lang="tr-TR" altLang="tr-TR" sz="1200" dirty="0" smtClean="0"/>
              <a:t>1. Rulet tekeri seçimi</a:t>
            </a:r>
          </a:p>
          <a:p>
            <a:pPr algn="just">
              <a:lnSpc>
                <a:spcPct val="80000"/>
              </a:lnSpc>
            </a:pPr>
            <a:r>
              <a:rPr lang="tr-TR" altLang="tr-TR" sz="1200" dirty="0" smtClean="0"/>
              <a:t>Bireylerin (kromozomların) uygunluk değerine göre seçim.</a:t>
            </a:r>
          </a:p>
          <a:p>
            <a:pPr algn="just">
              <a:lnSpc>
                <a:spcPct val="80000"/>
              </a:lnSpc>
            </a:pPr>
            <a:r>
              <a:rPr lang="tr-TR" altLang="tr-TR" sz="1200" dirty="0" smtClean="0"/>
              <a:t>Fakat uygunluk değeri en büyük olanın seçileceği garanti değil, seçilme şansı fazla.</a:t>
            </a:r>
          </a:p>
          <a:p>
            <a:pPr algn="just">
              <a:lnSpc>
                <a:spcPct val="80000"/>
              </a:lnSpc>
            </a:pPr>
            <a:r>
              <a:rPr lang="tr-TR" altLang="tr-TR" sz="1200" dirty="0" smtClean="0"/>
              <a:t>Her bir kromozomun seçilme şansı, kendi uygunluk değerinin tüm bireylerin uygunluk değerlerinin toplamına oranıdır.</a:t>
            </a:r>
          </a:p>
          <a:p>
            <a:pPr algn="just">
              <a:lnSpc>
                <a:spcPct val="80000"/>
              </a:lnSpc>
              <a:buFontTx/>
              <a:buNone/>
            </a:pPr>
            <a:r>
              <a:rPr lang="tr-TR" altLang="tr-TR" sz="1200" dirty="0" smtClean="0"/>
              <a:t>2. Sıralama seçimi</a:t>
            </a:r>
          </a:p>
          <a:p>
            <a:pPr algn="just">
              <a:lnSpc>
                <a:spcPct val="80000"/>
              </a:lnSpc>
            </a:pPr>
            <a:r>
              <a:rPr lang="tr-TR" altLang="tr-TR" sz="1200" dirty="0" smtClean="0"/>
              <a:t>Rulet tekeri seçimi, uygunluklar çok farklıysa problemlere yol açar. (Örneğin, en iyi kromozomun seçilme şansı %90 ise diğer kromozomlar çok az seçilme şansına sahip)</a:t>
            </a:r>
          </a:p>
          <a:p>
            <a:pPr algn="just">
              <a:lnSpc>
                <a:spcPct val="80000"/>
              </a:lnSpc>
            </a:pPr>
            <a:r>
              <a:rPr lang="tr-TR" altLang="tr-TR" sz="1200" dirty="0" smtClean="0"/>
              <a:t>Sıralama seçimi önce </a:t>
            </a:r>
            <a:r>
              <a:rPr lang="tr-TR" altLang="tr-TR" sz="1200" dirty="0" err="1" smtClean="0"/>
              <a:t>populasyonu</a:t>
            </a:r>
            <a:r>
              <a:rPr lang="tr-TR" altLang="tr-TR" sz="1200" dirty="0" smtClean="0"/>
              <a:t> uygunluk değerlerine göre küçükten büyüğe sıralar. Her kromozomun sıra değeri uygunluk değeri olarak atanır. En kötü 1, en iyi N. Seçilme şansı yine uygunluk değerinin toplam uygunluk değerine oranı ile bulunur. </a:t>
            </a:r>
          </a:p>
          <a:p>
            <a:pPr algn="just">
              <a:lnSpc>
                <a:spcPct val="80000"/>
              </a:lnSpc>
            </a:pPr>
            <a:r>
              <a:rPr lang="tr-TR" altLang="tr-TR" sz="1200" dirty="0" smtClean="0"/>
              <a:t>Böylelikle bütün kromozomlara seçilme şansı verilir. Fakat bu yöntemde en iyi kromozomların seçilme şansı diğerlerinden çok farklı olmadığından çözüme yaklaşma yavaş olacaktır.</a:t>
            </a:r>
          </a:p>
          <a:p>
            <a:pPr algn="just">
              <a:lnSpc>
                <a:spcPct val="80000"/>
              </a:lnSpc>
            </a:pPr>
            <a:endParaRPr lang="tr-TR" altLang="tr-TR" sz="1200" dirty="0" smtClean="0"/>
          </a:p>
          <a:p>
            <a:pPr algn="just">
              <a:lnSpc>
                <a:spcPct val="80000"/>
              </a:lnSpc>
            </a:pPr>
            <a:r>
              <a:rPr lang="tr-TR" altLang="tr-TR" dirty="0" smtClean="0"/>
              <a:t>Farklı Olasılıklarla Seçim?</a:t>
            </a:r>
          </a:p>
          <a:p>
            <a:pPr>
              <a:lnSpc>
                <a:spcPct val="90000"/>
              </a:lnSpc>
            </a:pPr>
            <a:r>
              <a:rPr lang="tr-TR" altLang="tr-TR" dirty="0" smtClean="0"/>
              <a:t>Seçilme şansları toplamı=100</a:t>
            </a:r>
          </a:p>
          <a:p>
            <a:pPr>
              <a:lnSpc>
                <a:spcPct val="90000"/>
              </a:lnSpc>
            </a:pPr>
            <a:r>
              <a:rPr lang="tr-TR" altLang="tr-TR" dirty="0" smtClean="0"/>
              <a:t>Bir aralığı 100 parçaya böl.</a:t>
            </a:r>
          </a:p>
          <a:p>
            <a:pPr>
              <a:lnSpc>
                <a:spcPct val="90000"/>
              </a:lnSpc>
            </a:pPr>
            <a:r>
              <a:rPr lang="tr-TR" altLang="tr-TR" dirty="0" smtClean="0"/>
              <a:t>Seçilme şanslarına göre parçaları kromozomlara ata.</a:t>
            </a:r>
          </a:p>
          <a:p>
            <a:pPr>
              <a:lnSpc>
                <a:spcPct val="90000"/>
              </a:lnSpc>
            </a:pPr>
            <a:r>
              <a:rPr lang="tr-TR" altLang="tr-TR" dirty="0" smtClean="0"/>
              <a:t>1-100 arasında rasgele bir sayı üret.</a:t>
            </a:r>
          </a:p>
          <a:p>
            <a:pPr>
              <a:lnSpc>
                <a:spcPct val="90000"/>
              </a:lnSpc>
            </a:pPr>
            <a:r>
              <a:rPr lang="tr-TR" altLang="tr-TR" dirty="0" smtClean="0"/>
              <a:t>O sayının karşı geldiği aralığın atandığı kromozomu seç.</a:t>
            </a:r>
          </a:p>
          <a:p>
            <a:pPr>
              <a:lnSpc>
                <a:spcPct val="90000"/>
              </a:lnSpc>
            </a:pPr>
            <a:r>
              <a:rPr lang="tr-TR" altLang="tr-TR" i="1" dirty="0" smtClean="0"/>
              <a:t>Seçilme şansları %44.34355 şeklinde olursa?</a:t>
            </a:r>
            <a:endParaRPr lang="en-US" altLang="tr-TR" i="1" dirty="0" smtClean="0"/>
          </a:p>
          <a:p>
            <a:pPr algn="just">
              <a:lnSpc>
                <a:spcPct val="80000"/>
              </a:lnSpc>
            </a:pPr>
            <a:endParaRPr lang="tr-TR" altLang="tr-TR" sz="1200" dirty="0" smtClean="0"/>
          </a:p>
          <a:p>
            <a:endParaRPr lang="tr-TR"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tr-TR" altLang="tr-TR" dirty="0" smtClean="0">
              <a:solidFill>
                <a:srgbClr val="FF0000"/>
              </a:solidFill>
            </a:endParaRPr>
          </a:p>
          <a:p>
            <a:endParaRPr lang="tr-TR" dirty="0"/>
          </a:p>
        </p:txBody>
      </p:sp>
      <p:sp>
        <p:nvSpPr>
          <p:cNvPr id="4" name="Slayt Numarası Yer Tutucusu 3"/>
          <p:cNvSpPr>
            <a:spLocks noGrp="1"/>
          </p:cNvSpPr>
          <p:nvPr>
            <p:ph type="sldNum" sz="quarter" idx="10"/>
          </p:nvPr>
        </p:nvSpPr>
        <p:spPr/>
        <p:txBody>
          <a:bodyPr/>
          <a:lstStyle/>
          <a:p>
            <a:fld id="{C06F112B-FED6-4915-A0F9-D07E31D399C3}" type="slidenum">
              <a:rPr lang="tr-TR" smtClean="0"/>
              <a:t>42</a:t>
            </a:fld>
            <a:endParaRPr lang="tr-TR"/>
          </a:p>
        </p:txBody>
      </p:sp>
    </p:spTree>
    <p:extLst>
      <p:ext uri="{BB962C8B-B14F-4D97-AF65-F5344CB8AC3E}">
        <p14:creationId xmlns:p14="http://schemas.microsoft.com/office/powerpoint/2010/main" val="118746057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pPr algn="just">
              <a:lnSpc>
                <a:spcPct val="80000"/>
              </a:lnSpc>
            </a:pPr>
            <a:endParaRPr lang="tr-TR" altLang="tr-TR" sz="1200" dirty="0" smtClean="0"/>
          </a:p>
          <a:p>
            <a:pPr algn="just">
              <a:lnSpc>
                <a:spcPct val="80000"/>
              </a:lnSpc>
            </a:pPr>
            <a:r>
              <a:rPr lang="tr-TR" altLang="tr-TR" dirty="0" smtClean="0"/>
              <a:t>Farklı Olasılıklarla Seçim?</a:t>
            </a:r>
          </a:p>
          <a:p>
            <a:pPr>
              <a:lnSpc>
                <a:spcPct val="90000"/>
              </a:lnSpc>
            </a:pPr>
            <a:r>
              <a:rPr lang="tr-TR" altLang="tr-TR" dirty="0" smtClean="0"/>
              <a:t>Seçilme şansları toplamı=100</a:t>
            </a:r>
          </a:p>
          <a:p>
            <a:pPr>
              <a:lnSpc>
                <a:spcPct val="90000"/>
              </a:lnSpc>
            </a:pPr>
            <a:r>
              <a:rPr lang="tr-TR" altLang="tr-TR" dirty="0" smtClean="0"/>
              <a:t>Bir aralığı 100 parçaya böl.</a:t>
            </a:r>
          </a:p>
          <a:p>
            <a:pPr>
              <a:lnSpc>
                <a:spcPct val="90000"/>
              </a:lnSpc>
            </a:pPr>
            <a:r>
              <a:rPr lang="tr-TR" altLang="tr-TR" dirty="0" smtClean="0"/>
              <a:t>Seçilme şanslarına göre parçaları kromozomlara ata.</a:t>
            </a:r>
          </a:p>
          <a:p>
            <a:pPr>
              <a:lnSpc>
                <a:spcPct val="90000"/>
              </a:lnSpc>
            </a:pPr>
            <a:r>
              <a:rPr lang="tr-TR" altLang="tr-TR" dirty="0" smtClean="0"/>
              <a:t>1-100 arasında rasgele bir sayı üret.</a:t>
            </a:r>
          </a:p>
          <a:p>
            <a:pPr>
              <a:lnSpc>
                <a:spcPct val="90000"/>
              </a:lnSpc>
            </a:pPr>
            <a:r>
              <a:rPr lang="tr-TR" altLang="tr-TR" dirty="0" smtClean="0"/>
              <a:t>O sayının karşı geldiği aralığın atandığı kromozomu seç.</a:t>
            </a:r>
          </a:p>
          <a:p>
            <a:pPr>
              <a:lnSpc>
                <a:spcPct val="90000"/>
              </a:lnSpc>
            </a:pPr>
            <a:r>
              <a:rPr lang="tr-TR" altLang="tr-TR" i="1" dirty="0" smtClean="0"/>
              <a:t>Seçilme şansları %44.34355 şeklinde olursa?</a:t>
            </a:r>
            <a:endParaRPr lang="en-US" altLang="tr-TR" i="1" dirty="0" smtClean="0"/>
          </a:p>
          <a:p>
            <a:endParaRPr lang="tr-TR" dirty="0"/>
          </a:p>
        </p:txBody>
      </p:sp>
      <p:sp>
        <p:nvSpPr>
          <p:cNvPr id="4" name="Slayt Numarası Yer Tutucusu 3"/>
          <p:cNvSpPr>
            <a:spLocks noGrp="1"/>
          </p:cNvSpPr>
          <p:nvPr>
            <p:ph type="sldNum" sz="quarter" idx="10"/>
          </p:nvPr>
        </p:nvSpPr>
        <p:spPr/>
        <p:txBody>
          <a:bodyPr/>
          <a:lstStyle/>
          <a:p>
            <a:fld id="{C06F112B-FED6-4915-A0F9-D07E31D399C3}" type="slidenum">
              <a:rPr lang="tr-TR" smtClean="0"/>
              <a:t>43</a:t>
            </a:fld>
            <a:endParaRPr lang="tr-TR"/>
          </a:p>
        </p:txBody>
      </p:sp>
    </p:spTree>
    <p:extLst>
      <p:ext uri="{BB962C8B-B14F-4D97-AF65-F5344CB8AC3E}">
        <p14:creationId xmlns:p14="http://schemas.microsoft.com/office/powerpoint/2010/main" val="246322193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pPr algn="just">
              <a:lnSpc>
                <a:spcPct val="80000"/>
              </a:lnSpc>
            </a:pPr>
            <a:endParaRPr lang="tr-TR" altLang="tr-TR" sz="1200" dirty="0" smtClean="0"/>
          </a:p>
          <a:p>
            <a:pPr algn="just">
              <a:lnSpc>
                <a:spcPct val="80000"/>
              </a:lnSpc>
            </a:pPr>
            <a:r>
              <a:rPr lang="tr-TR" altLang="tr-TR" dirty="0" smtClean="0"/>
              <a:t>Farklı Olasılıklarla Seçim?</a:t>
            </a:r>
          </a:p>
          <a:p>
            <a:pPr>
              <a:lnSpc>
                <a:spcPct val="90000"/>
              </a:lnSpc>
            </a:pPr>
            <a:r>
              <a:rPr lang="tr-TR" altLang="tr-TR" dirty="0" smtClean="0"/>
              <a:t>Seçilme şansları toplamı=100</a:t>
            </a:r>
          </a:p>
          <a:p>
            <a:pPr>
              <a:lnSpc>
                <a:spcPct val="90000"/>
              </a:lnSpc>
            </a:pPr>
            <a:r>
              <a:rPr lang="tr-TR" altLang="tr-TR" dirty="0" smtClean="0"/>
              <a:t>Bir aralığı 100 parçaya böl.</a:t>
            </a:r>
          </a:p>
          <a:p>
            <a:pPr>
              <a:lnSpc>
                <a:spcPct val="90000"/>
              </a:lnSpc>
            </a:pPr>
            <a:r>
              <a:rPr lang="tr-TR" altLang="tr-TR" dirty="0" smtClean="0"/>
              <a:t>Seçilme şanslarına göre parçaları kromozomlara ata.</a:t>
            </a:r>
          </a:p>
          <a:p>
            <a:pPr>
              <a:lnSpc>
                <a:spcPct val="90000"/>
              </a:lnSpc>
            </a:pPr>
            <a:r>
              <a:rPr lang="tr-TR" altLang="tr-TR" dirty="0" smtClean="0"/>
              <a:t>1-100 arasında rasgele bir sayı üret.</a:t>
            </a:r>
          </a:p>
          <a:p>
            <a:pPr>
              <a:lnSpc>
                <a:spcPct val="90000"/>
              </a:lnSpc>
            </a:pPr>
            <a:r>
              <a:rPr lang="tr-TR" altLang="tr-TR" dirty="0" smtClean="0"/>
              <a:t>O sayının karşı geldiği aralığın atandığı kromozomu seç.</a:t>
            </a:r>
          </a:p>
          <a:p>
            <a:pPr>
              <a:lnSpc>
                <a:spcPct val="90000"/>
              </a:lnSpc>
            </a:pPr>
            <a:r>
              <a:rPr lang="tr-TR" altLang="tr-TR" i="1" dirty="0" smtClean="0"/>
              <a:t>Seçilme şansları %44.34355 şeklinde olursa?</a:t>
            </a:r>
            <a:endParaRPr lang="en-US" altLang="tr-TR" i="1" dirty="0" smtClean="0"/>
          </a:p>
          <a:p>
            <a:endParaRPr lang="tr-TR" dirty="0"/>
          </a:p>
        </p:txBody>
      </p:sp>
      <p:sp>
        <p:nvSpPr>
          <p:cNvPr id="4" name="Slayt Numarası Yer Tutucusu 3"/>
          <p:cNvSpPr>
            <a:spLocks noGrp="1"/>
          </p:cNvSpPr>
          <p:nvPr>
            <p:ph type="sldNum" sz="quarter" idx="10"/>
          </p:nvPr>
        </p:nvSpPr>
        <p:spPr/>
        <p:txBody>
          <a:bodyPr/>
          <a:lstStyle/>
          <a:p>
            <a:fld id="{C06F112B-FED6-4915-A0F9-D07E31D399C3}" type="slidenum">
              <a:rPr lang="tr-TR" smtClean="0"/>
              <a:t>44</a:t>
            </a:fld>
            <a:endParaRPr lang="tr-TR"/>
          </a:p>
        </p:txBody>
      </p:sp>
    </p:spTree>
    <p:extLst>
      <p:ext uri="{BB962C8B-B14F-4D97-AF65-F5344CB8AC3E}">
        <p14:creationId xmlns:p14="http://schemas.microsoft.com/office/powerpoint/2010/main" val="357748264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pPr algn="just">
              <a:lnSpc>
                <a:spcPct val="80000"/>
              </a:lnSpc>
            </a:pPr>
            <a:endParaRPr lang="tr-TR" altLang="tr-TR" sz="1200" dirty="0" smtClean="0"/>
          </a:p>
          <a:p>
            <a:pPr algn="just">
              <a:lnSpc>
                <a:spcPct val="80000"/>
              </a:lnSpc>
            </a:pPr>
            <a:r>
              <a:rPr lang="tr-TR" altLang="tr-TR" dirty="0" smtClean="0"/>
              <a:t>Farklı Olasılıklarla Seçim?</a:t>
            </a:r>
          </a:p>
          <a:p>
            <a:pPr>
              <a:lnSpc>
                <a:spcPct val="90000"/>
              </a:lnSpc>
            </a:pPr>
            <a:r>
              <a:rPr lang="tr-TR" altLang="tr-TR" dirty="0" smtClean="0"/>
              <a:t>Seçilme şansları toplamı=100</a:t>
            </a:r>
          </a:p>
          <a:p>
            <a:pPr>
              <a:lnSpc>
                <a:spcPct val="90000"/>
              </a:lnSpc>
            </a:pPr>
            <a:r>
              <a:rPr lang="tr-TR" altLang="tr-TR" dirty="0" smtClean="0"/>
              <a:t>Bir aralığı 100 parçaya böl.</a:t>
            </a:r>
          </a:p>
          <a:p>
            <a:pPr>
              <a:lnSpc>
                <a:spcPct val="90000"/>
              </a:lnSpc>
            </a:pPr>
            <a:r>
              <a:rPr lang="tr-TR" altLang="tr-TR" dirty="0" smtClean="0"/>
              <a:t>Seçilme şanslarına göre parçaları kromozomlara ata.</a:t>
            </a:r>
          </a:p>
          <a:p>
            <a:pPr>
              <a:lnSpc>
                <a:spcPct val="90000"/>
              </a:lnSpc>
            </a:pPr>
            <a:r>
              <a:rPr lang="tr-TR" altLang="tr-TR" dirty="0" smtClean="0"/>
              <a:t>1-100 arasında rasgele bir sayı üret.</a:t>
            </a:r>
          </a:p>
          <a:p>
            <a:pPr>
              <a:lnSpc>
                <a:spcPct val="90000"/>
              </a:lnSpc>
            </a:pPr>
            <a:r>
              <a:rPr lang="tr-TR" altLang="tr-TR" dirty="0" smtClean="0"/>
              <a:t>O sayının karşı geldiği aralığın atandığı kromozomu seç.</a:t>
            </a:r>
          </a:p>
          <a:p>
            <a:pPr>
              <a:lnSpc>
                <a:spcPct val="90000"/>
              </a:lnSpc>
            </a:pPr>
            <a:r>
              <a:rPr lang="tr-TR" altLang="tr-TR" i="1" dirty="0" smtClean="0"/>
              <a:t>Seçilme şansları %44.34355 şeklinde olursa?</a:t>
            </a:r>
            <a:endParaRPr lang="en-US" altLang="tr-TR" i="1" dirty="0" smtClean="0"/>
          </a:p>
          <a:p>
            <a:endParaRPr lang="tr-TR" dirty="0"/>
          </a:p>
        </p:txBody>
      </p:sp>
      <p:sp>
        <p:nvSpPr>
          <p:cNvPr id="4" name="Slayt Numarası Yer Tutucusu 3"/>
          <p:cNvSpPr>
            <a:spLocks noGrp="1"/>
          </p:cNvSpPr>
          <p:nvPr>
            <p:ph type="sldNum" sz="quarter" idx="10"/>
          </p:nvPr>
        </p:nvSpPr>
        <p:spPr/>
        <p:txBody>
          <a:bodyPr/>
          <a:lstStyle/>
          <a:p>
            <a:fld id="{C06F112B-FED6-4915-A0F9-D07E31D399C3}" type="slidenum">
              <a:rPr lang="tr-TR" smtClean="0"/>
              <a:t>45</a:t>
            </a:fld>
            <a:endParaRPr lang="tr-TR"/>
          </a:p>
        </p:txBody>
      </p:sp>
    </p:spTree>
    <p:extLst>
      <p:ext uri="{BB962C8B-B14F-4D97-AF65-F5344CB8AC3E}">
        <p14:creationId xmlns:p14="http://schemas.microsoft.com/office/powerpoint/2010/main" val="22191546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pPr algn="just">
              <a:lnSpc>
                <a:spcPct val="80000"/>
              </a:lnSpc>
            </a:pPr>
            <a:endParaRPr lang="tr-TR" altLang="tr-TR" sz="1200" dirty="0" smtClean="0"/>
          </a:p>
          <a:p>
            <a:pPr algn="just">
              <a:lnSpc>
                <a:spcPct val="80000"/>
              </a:lnSpc>
            </a:pPr>
            <a:r>
              <a:rPr lang="tr-TR" altLang="tr-TR" dirty="0" smtClean="0"/>
              <a:t>Farklı Olasılıklarla Seçim?</a:t>
            </a:r>
          </a:p>
          <a:p>
            <a:pPr>
              <a:lnSpc>
                <a:spcPct val="90000"/>
              </a:lnSpc>
            </a:pPr>
            <a:r>
              <a:rPr lang="tr-TR" altLang="tr-TR" dirty="0" smtClean="0"/>
              <a:t>Seçilme şansları toplamı=100</a:t>
            </a:r>
          </a:p>
          <a:p>
            <a:pPr>
              <a:lnSpc>
                <a:spcPct val="90000"/>
              </a:lnSpc>
            </a:pPr>
            <a:r>
              <a:rPr lang="tr-TR" altLang="tr-TR" dirty="0" smtClean="0"/>
              <a:t>Bir aralığı 100 parçaya böl.</a:t>
            </a:r>
          </a:p>
          <a:p>
            <a:pPr>
              <a:lnSpc>
                <a:spcPct val="90000"/>
              </a:lnSpc>
            </a:pPr>
            <a:r>
              <a:rPr lang="tr-TR" altLang="tr-TR" dirty="0" smtClean="0"/>
              <a:t>Seçilme şanslarına göre parçaları kromozomlara ata.</a:t>
            </a:r>
          </a:p>
          <a:p>
            <a:pPr>
              <a:lnSpc>
                <a:spcPct val="90000"/>
              </a:lnSpc>
            </a:pPr>
            <a:r>
              <a:rPr lang="tr-TR" altLang="tr-TR" dirty="0" smtClean="0"/>
              <a:t>1-100 arasında rasgele bir sayı üret.</a:t>
            </a:r>
          </a:p>
          <a:p>
            <a:pPr>
              <a:lnSpc>
                <a:spcPct val="90000"/>
              </a:lnSpc>
            </a:pPr>
            <a:r>
              <a:rPr lang="tr-TR" altLang="tr-TR" dirty="0" smtClean="0"/>
              <a:t>O sayının karşı geldiği aralığın atandığı kromozomu seç.</a:t>
            </a:r>
          </a:p>
          <a:p>
            <a:pPr>
              <a:lnSpc>
                <a:spcPct val="90000"/>
              </a:lnSpc>
            </a:pPr>
            <a:r>
              <a:rPr lang="tr-TR" altLang="tr-TR" i="1" dirty="0" smtClean="0"/>
              <a:t>Seçilme şansları %44.34355 şeklinde olursa?</a:t>
            </a:r>
            <a:endParaRPr lang="en-US" altLang="tr-TR" i="1" dirty="0" smtClean="0"/>
          </a:p>
          <a:p>
            <a:endParaRPr lang="tr-TR" dirty="0"/>
          </a:p>
        </p:txBody>
      </p:sp>
      <p:sp>
        <p:nvSpPr>
          <p:cNvPr id="4" name="Slayt Numarası Yer Tutucusu 3"/>
          <p:cNvSpPr>
            <a:spLocks noGrp="1"/>
          </p:cNvSpPr>
          <p:nvPr>
            <p:ph type="sldNum" sz="quarter" idx="10"/>
          </p:nvPr>
        </p:nvSpPr>
        <p:spPr/>
        <p:txBody>
          <a:bodyPr/>
          <a:lstStyle/>
          <a:p>
            <a:fld id="{C06F112B-FED6-4915-A0F9-D07E31D399C3}" type="slidenum">
              <a:rPr lang="tr-TR" smtClean="0"/>
              <a:t>46</a:t>
            </a:fld>
            <a:endParaRPr lang="tr-TR"/>
          </a:p>
        </p:txBody>
      </p:sp>
    </p:spTree>
    <p:extLst>
      <p:ext uri="{BB962C8B-B14F-4D97-AF65-F5344CB8AC3E}">
        <p14:creationId xmlns:p14="http://schemas.microsoft.com/office/powerpoint/2010/main" val="260835044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GAs require states encoded as strings (GPs use programs)</a:t>
            </a:r>
          </a:p>
          <a:p>
            <a:r>
              <a:rPr lang="en-US" sz="1200" b="0" i="0" u="none" strike="noStrike" kern="1200" baseline="0" dirty="0" smtClean="0">
                <a:solidFill>
                  <a:schemeClr val="tx1"/>
                </a:solidFill>
                <a:latin typeface="+mn-lt"/>
                <a:ea typeface="+mn-ea"/>
                <a:cs typeface="+mn-cs"/>
              </a:rPr>
              <a:t>Crossover helps i</a:t>
            </a:r>
            <a:r>
              <a:rPr lang="tr-TR" sz="1200" b="0" i="0" u="none" strike="noStrike" kern="1200" baseline="0" dirty="0" smtClean="0">
                <a:solidFill>
                  <a:schemeClr val="tx1"/>
                </a:solidFill>
                <a:latin typeface="+mn-lt"/>
                <a:ea typeface="+mn-ea"/>
                <a:cs typeface="+mn-cs"/>
              </a:rPr>
              <a:t>f</a:t>
            </a:r>
            <a:r>
              <a:rPr lang="en-US" sz="1200" b="0" i="0" u="none" strike="noStrike" kern="1200" baseline="0" dirty="0" smtClean="0">
                <a:solidFill>
                  <a:schemeClr val="tx1"/>
                </a:solidFill>
                <a:latin typeface="+mn-lt"/>
                <a:ea typeface="+mn-ea"/>
                <a:cs typeface="+mn-cs"/>
              </a:rPr>
              <a:t> substrings are meaningful components</a:t>
            </a:r>
            <a:endParaRPr lang="tr-TR" sz="1200" b="0" i="0" u="none" strike="noStrike" kern="1200" baseline="0" dirty="0" smtClean="0">
              <a:solidFill>
                <a:schemeClr val="tx1"/>
              </a:solidFill>
              <a:latin typeface="+mn-lt"/>
              <a:ea typeface="+mn-ea"/>
              <a:cs typeface="+mn-cs"/>
            </a:endParaRPr>
          </a:p>
          <a:p>
            <a:endParaRPr lang="tr-TR" sz="1200" b="0" i="0" u="none" strike="noStrike" kern="1200" baseline="0" dirty="0" smtClean="0">
              <a:solidFill>
                <a:schemeClr val="tx1"/>
              </a:solidFill>
              <a:latin typeface="+mn-lt"/>
              <a:ea typeface="+mn-ea"/>
              <a:cs typeface="+mn-cs"/>
            </a:endParaRPr>
          </a:p>
          <a:p>
            <a:pPr eaLnBrk="1" hangingPunct="1">
              <a:lnSpc>
                <a:spcPct val="80000"/>
              </a:lnSpc>
            </a:pPr>
            <a:r>
              <a:rPr lang="tr-TR" altLang="tr-TR" sz="2400" dirty="0" smtClean="0"/>
              <a:t>8 vezirde kromozomların ifade edilmesi:</a:t>
            </a:r>
          </a:p>
          <a:p>
            <a:pPr eaLnBrk="1" hangingPunct="1">
              <a:lnSpc>
                <a:spcPct val="80000"/>
              </a:lnSpc>
            </a:pPr>
            <a:r>
              <a:rPr lang="tr-TR" altLang="tr-TR" sz="2400" dirty="0" err="1" smtClean="0"/>
              <a:t>Herbir</a:t>
            </a:r>
            <a:r>
              <a:rPr lang="tr-TR" altLang="tr-TR" sz="2400" dirty="0" smtClean="0"/>
              <a:t> sütunda bir vezir var.</a:t>
            </a:r>
            <a:endParaRPr lang="en-US" altLang="tr-TR" sz="2400" dirty="0" smtClean="0"/>
          </a:p>
          <a:p>
            <a:pPr eaLnBrk="1" hangingPunct="1">
              <a:lnSpc>
                <a:spcPct val="80000"/>
              </a:lnSpc>
            </a:pPr>
            <a:r>
              <a:rPr lang="en-US" altLang="tr-TR" sz="2400" dirty="0" smtClean="0"/>
              <a:t>State = </a:t>
            </a:r>
            <a:r>
              <a:rPr lang="tr-TR" altLang="tr-TR" sz="2400" dirty="0" smtClean="0"/>
              <a:t>her bir vezirin </a:t>
            </a:r>
            <a:r>
              <a:rPr lang="tr-TR" altLang="tr-TR" sz="2400" dirty="0" err="1" smtClean="0"/>
              <a:t>sütündaki</a:t>
            </a:r>
            <a:r>
              <a:rPr lang="tr-TR" altLang="tr-TR" sz="2400" dirty="0" smtClean="0"/>
              <a:t> yeri</a:t>
            </a:r>
            <a:endParaRPr lang="en-US" altLang="tr-TR" sz="2400" dirty="0" smtClean="0"/>
          </a:p>
          <a:p>
            <a:pPr lvl="2" eaLnBrk="1" hangingPunct="1">
              <a:lnSpc>
                <a:spcPct val="80000"/>
              </a:lnSpc>
              <a:buFontTx/>
              <a:buNone/>
            </a:pPr>
            <a:r>
              <a:rPr lang="en-US" altLang="tr-TR" dirty="0" smtClean="0"/>
              <a:t>   =&gt; 8 x log</a:t>
            </a:r>
            <a:r>
              <a:rPr lang="tr-TR" altLang="tr-TR" baseline="-10000" dirty="0" smtClean="0"/>
              <a:t>2</a:t>
            </a:r>
            <a:r>
              <a:rPr lang="en-US" altLang="tr-TR" dirty="0" smtClean="0"/>
              <a:t>(8) bits = 24 bits  (</a:t>
            </a:r>
            <a:r>
              <a:rPr lang="tr-TR" altLang="tr-TR" dirty="0" smtClean="0"/>
              <a:t>ikili gösterimde</a:t>
            </a:r>
            <a:r>
              <a:rPr lang="en-US" altLang="tr-TR" dirty="0" smtClean="0"/>
              <a:t>)</a:t>
            </a:r>
          </a:p>
          <a:p>
            <a:endParaRPr lang="tr-TR" sz="1200" b="0" i="0" u="none" strike="noStrike" kern="1200" baseline="0" dirty="0" smtClean="0">
              <a:solidFill>
                <a:schemeClr val="tx1"/>
              </a:solidFill>
              <a:latin typeface="+mn-lt"/>
              <a:ea typeface="+mn-ea"/>
              <a:cs typeface="+mn-cs"/>
            </a:endParaRPr>
          </a:p>
        </p:txBody>
      </p:sp>
      <p:sp>
        <p:nvSpPr>
          <p:cNvPr id="4" name="Slayt Numarası Yer Tutucusu 3"/>
          <p:cNvSpPr>
            <a:spLocks noGrp="1"/>
          </p:cNvSpPr>
          <p:nvPr>
            <p:ph type="sldNum" sz="quarter" idx="10"/>
          </p:nvPr>
        </p:nvSpPr>
        <p:spPr/>
        <p:txBody>
          <a:bodyPr/>
          <a:lstStyle/>
          <a:p>
            <a:fld id="{C06F112B-FED6-4915-A0F9-D07E31D399C3}" type="slidenum">
              <a:rPr lang="tr-TR" smtClean="0"/>
              <a:t>47</a:t>
            </a:fld>
            <a:endParaRPr lang="tr-TR"/>
          </a:p>
        </p:txBody>
      </p:sp>
    </p:spTree>
    <p:extLst>
      <p:ext uri="{BB962C8B-B14F-4D97-AF65-F5344CB8AC3E}">
        <p14:creationId xmlns:p14="http://schemas.microsoft.com/office/powerpoint/2010/main" val="215687371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en-US" altLang="tr-TR" sz="1200" dirty="0" smtClean="0">
                <a:solidFill>
                  <a:schemeClr val="tx1"/>
                </a:solidFill>
              </a:rPr>
              <a:t>G</a:t>
            </a:r>
            <a:r>
              <a:rPr lang="tr-TR" altLang="tr-TR" sz="1200" dirty="0" smtClean="0">
                <a:solidFill>
                  <a:schemeClr val="tx1"/>
                </a:solidFill>
              </a:rPr>
              <a:t>A</a:t>
            </a:r>
            <a:r>
              <a:rPr lang="en-US" altLang="tr-TR" sz="1200" dirty="0" smtClean="0">
                <a:solidFill>
                  <a:schemeClr val="tx1"/>
                </a:solidFill>
              </a:rPr>
              <a:t>’</a:t>
            </a:r>
            <a:r>
              <a:rPr lang="en-US" altLang="tr-TR" sz="1200" dirty="0" err="1" smtClean="0">
                <a:solidFill>
                  <a:schemeClr val="tx1"/>
                </a:solidFill>
              </a:rPr>
              <a:t>nın</a:t>
            </a:r>
            <a:r>
              <a:rPr lang="en-US" altLang="tr-TR" sz="1200" dirty="0" smtClean="0">
                <a:solidFill>
                  <a:schemeClr val="tx1"/>
                </a:solidFill>
              </a:rPr>
              <a:t> </a:t>
            </a:r>
            <a:r>
              <a:rPr lang="en-US" altLang="tr-TR" sz="1200" dirty="0" err="1" smtClean="0">
                <a:solidFill>
                  <a:schemeClr val="tx1"/>
                </a:solidFill>
              </a:rPr>
              <a:t>Performansını</a:t>
            </a:r>
            <a:r>
              <a:rPr lang="en-US" altLang="tr-TR" sz="1200" dirty="0" smtClean="0">
                <a:solidFill>
                  <a:schemeClr val="tx1"/>
                </a:solidFill>
              </a:rPr>
              <a:t> </a:t>
            </a:r>
            <a:r>
              <a:rPr lang="en-US" altLang="tr-TR" sz="1200" dirty="0" err="1" smtClean="0">
                <a:solidFill>
                  <a:schemeClr val="tx1"/>
                </a:solidFill>
              </a:rPr>
              <a:t>Etkileyen</a:t>
            </a:r>
            <a:r>
              <a:rPr lang="en-US" altLang="tr-TR" sz="1200" dirty="0" smtClean="0">
                <a:solidFill>
                  <a:schemeClr val="tx1"/>
                </a:solidFill>
              </a:rPr>
              <a:t> </a:t>
            </a:r>
            <a:r>
              <a:rPr lang="tr-TR" altLang="tr-TR" sz="1200" dirty="0" smtClean="0">
                <a:solidFill>
                  <a:schemeClr val="tx1"/>
                </a:solidFill>
              </a:rPr>
              <a:t>Faktörler</a:t>
            </a:r>
          </a:p>
          <a:p>
            <a:pPr algn="just">
              <a:lnSpc>
                <a:spcPct val="80000"/>
              </a:lnSpc>
            </a:pPr>
            <a:r>
              <a:rPr lang="tr-TR" altLang="tr-TR" sz="1200" dirty="0" smtClean="0"/>
              <a:t>Popülasyon büyüklüğü / </a:t>
            </a:r>
            <a:r>
              <a:rPr lang="en-US" altLang="tr-TR" sz="1200" dirty="0" err="1" smtClean="0"/>
              <a:t>Kromozom</a:t>
            </a:r>
            <a:r>
              <a:rPr lang="en-US" altLang="tr-TR" sz="1200" dirty="0" smtClean="0"/>
              <a:t> </a:t>
            </a:r>
            <a:r>
              <a:rPr lang="en-US" altLang="tr-TR" sz="1200" dirty="0" err="1" smtClean="0"/>
              <a:t>sayısı</a:t>
            </a:r>
            <a:r>
              <a:rPr lang="en-US" altLang="tr-TR" sz="1200" dirty="0" smtClean="0"/>
              <a:t>: </a:t>
            </a:r>
            <a:r>
              <a:rPr lang="en-US" altLang="tr-TR" sz="1200" dirty="0" err="1" smtClean="0"/>
              <a:t>Kromozom</a:t>
            </a:r>
            <a:r>
              <a:rPr lang="en-US" altLang="tr-TR" sz="1200" dirty="0" smtClean="0"/>
              <a:t> </a:t>
            </a:r>
            <a:r>
              <a:rPr lang="en-US" altLang="tr-TR" sz="1200" dirty="0" err="1" smtClean="0"/>
              <a:t>sayısını</a:t>
            </a:r>
            <a:r>
              <a:rPr lang="en-US" altLang="tr-TR" sz="1200" dirty="0" smtClean="0"/>
              <a:t> </a:t>
            </a:r>
            <a:r>
              <a:rPr lang="en-US" altLang="tr-TR" sz="1200" dirty="0" err="1" smtClean="0"/>
              <a:t>arttırmak</a:t>
            </a:r>
            <a:r>
              <a:rPr lang="en-US" altLang="tr-TR" sz="1200" dirty="0" smtClean="0"/>
              <a:t> </a:t>
            </a:r>
            <a:r>
              <a:rPr lang="en-US" altLang="tr-TR" sz="1200" dirty="0" err="1" smtClean="0"/>
              <a:t>çalışma</a:t>
            </a:r>
            <a:r>
              <a:rPr lang="en-US" altLang="tr-TR" sz="1200" dirty="0" smtClean="0"/>
              <a:t> </a:t>
            </a:r>
            <a:r>
              <a:rPr lang="en-US" altLang="tr-TR" sz="1200" dirty="0" err="1" smtClean="0"/>
              <a:t>zamanını</a:t>
            </a:r>
            <a:r>
              <a:rPr lang="en-US" altLang="tr-TR" sz="1200" dirty="0" smtClean="0"/>
              <a:t> </a:t>
            </a:r>
            <a:r>
              <a:rPr lang="en-US" altLang="tr-TR" sz="1200" dirty="0" err="1" smtClean="0"/>
              <a:t>arttırırken</a:t>
            </a:r>
            <a:r>
              <a:rPr lang="tr-TR" altLang="tr-TR" sz="1200" dirty="0" smtClean="0"/>
              <a:t>,</a:t>
            </a:r>
            <a:r>
              <a:rPr lang="en-US" altLang="tr-TR" sz="1200" dirty="0" smtClean="0"/>
              <a:t> </a:t>
            </a:r>
            <a:r>
              <a:rPr lang="en-US" altLang="tr-TR" sz="1200" dirty="0" err="1" smtClean="0"/>
              <a:t>azaltmak</a:t>
            </a:r>
            <a:r>
              <a:rPr lang="en-US" altLang="tr-TR" sz="1200" dirty="0" smtClean="0"/>
              <a:t> da </a:t>
            </a:r>
            <a:r>
              <a:rPr lang="en-US" altLang="tr-TR" sz="1200" dirty="0" err="1" smtClean="0"/>
              <a:t>kromozom</a:t>
            </a:r>
            <a:r>
              <a:rPr lang="en-US" altLang="tr-TR" sz="1200" dirty="0" smtClean="0"/>
              <a:t> </a:t>
            </a:r>
            <a:r>
              <a:rPr lang="en-US" altLang="tr-TR" sz="1200" dirty="0" err="1" smtClean="0"/>
              <a:t>çeşitliliğini</a:t>
            </a:r>
            <a:r>
              <a:rPr lang="en-US" altLang="tr-TR" sz="1200" dirty="0" smtClean="0"/>
              <a:t> </a:t>
            </a:r>
            <a:r>
              <a:rPr lang="en-US" altLang="tr-TR" sz="1200" dirty="0" err="1" smtClean="0"/>
              <a:t>yok</a:t>
            </a:r>
            <a:r>
              <a:rPr lang="en-US" altLang="tr-TR" sz="1200" dirty="0" smtClean="0"/>
              <a:t> </a:t>
            </a:r>
            <a:r>
              <a:rPr lang="en-US" altLang="tr-TR" sz="1200" dirty="0" err="1" smtClean="0"/>
              <a:t>eder</a:t>
            </a:r>
            <a:r>
              <a:rPr lang="en-US" altLang="tr-TR" sz="1200" dirty="0" smtClean="0"/>
              <a:t>.</a:t>
            </a:r>
            <a:endParaRPr lang="tr-TR" altLang="tr-TR" sz="1200" dirty="0" smtClean="0"/>
          </a:p>
          <a:p>
            <a:pPr algn="just">
              <a:lnSpc>
                <a:spcPct val="80000"/>
              </a:lnSpc>
            </a:pPr>
            <a:r>
              <a:rPr lang="en-US" altLang="tr-TR" sz="1200" dirty="0" err="1" smtClean="0"/>
              <a:t>Mutasyon</a:t>
            </a:r>
            <a:r>
              <a:rPr lang="en-US" altLang="tr-TR" sz="1200" dirty="0" smtClean="0"/>
              <a:t> </a:t>
            </a:r>
            <a:r>
              <a:rPr lang="en-US" altLang="tr-TR" sz="1200" dirty="0" err="1" smtClean="0"/>
              <a:t>Oranı</a:t>
            </a:r>
            <a:r>
              <a:rPr lang="en-US" altLang="tr-TR" sz="1200" dirty="0" smtClean="0"/>
              <a:t>: </a:t>
            </a:r>
            <a:r>
              <a:rPr lang="en-US" altLang="tr-TR" sz="1200" dirty="0" err="1" smtClean="0"/>
              <a:t>Kromozomlar</a:t>
            </a:r>
            <a:r>
              <a:rPr lang="en-US" altLang="tr-TR" sz="1200" dirty="0" smtClean="0"/>
              <a:t> </a:t>
            </a:r>
            <a:r>
              <a:rPr lang="en-US" altLang="tr-TR" sz="1200" dirty="0" err="1" smtClean="0"/>
              <a:t>birbirine</a:t>
            </a:r>
            <a:r>
              <a:rPr lang="en-US" altLang="tr-TR" sz="1200" dirty="0" smtClean="0"/>
              <a:t> </a:t>
            </a:r>
            <a:r>
              <a:rPr lang="en-US" altLang="tr-TR" sz="1200" dirty="0" err="1" smtClean="0"/>
              <a:t>benzemeye</a:t>
            </a:r>
            <a:r>
              <a:rPr lang="en-US" altLang="tr-TR" sz="1200" dirty="0" smtClean="0"/>
              <a:t> </a:t>
            </a:r>
            <a:r>
              <a:rPr lang="en-US" altLang="tr-TR" sz="1200" dirty="0" err="1" smtClean="0"/>
              <a:t>başladığında</a:t>
            </a:r>
            <a:r>
              <a:rPr lang="en-US" altLang="tr-TR" sz="1200" dirty="0" smtClean="0"/>
              <a:t> </a:t>
            </a:r>
            <a:r>
              <a:rPr lang="en-US" altLang="tr-TR" sz="1200" dirty="0" err="1" smtClean="0"/>
              <a:t>hala</a:t>
            </a:r>
            <a:r>
              <a:rPr lang="en-US" altLang="tr-TR" sz="1200" dirty="0" smtClean="0"/>
              <a:t> </a:t>
            </a:r>
            <a:r>
              <a:rPr lang="en-US" altLang="tr-TR" sz="1200" dirty="0" err="1" smtClean="0"/>
              <a:t>çözüm</a:t>
            </a:r>
            <a:r>
              <a:rPr lang="en-US" altLang="tr-TR" sz="1200" dirty="0" smtClean="0"/>
              <a:t> </a:t>
            </a:r>
            <a:r>
              <a:rPr lang="en-US" altLang="tr-TR" sz="1200" dirty="0" err="1" smtClean="0"/>
              <a:t>noktalarının</a:t>
            </a:r>
            <a:r>
              <a:rPr lang="en-US" altLang="tr-TR" sz="1200" dirty="0" smtClean="0"/>
              <a:t> </a:t>
            </a:r>
            <a:r>
              <a:rPr lang="en-US" altLang="tr-TR" sz="1200" dirty="0" err="1" smtClean="0"/>
              <a:t>uzağında</a:t>
            </a:r>
            <a:r>
              <a:rPr lang="en-US" altLang="tr-TR" sz="1200" dirty="0" smtClean="0"/>
              <a:t> </a:t>
            </a:r>
            <a:r>
              <a:rPr lang="en-US" altLang="tr-TR" sz="1200" dirty="0" err="1" smtClean="0"/>
              <a:t>bulunuyorsa</a:t>
            </a:r>
            <a:r>
              <a:rPr lang="en-US" altLang="tr-TR" sz="1200" dirty="0" smtClean="0"/>
              <a:t> </a:t>
            </a:r>
            <a:r>
              <a:rPr lang="en-US" altLang="tr-TR" sz="1200" dirty="0" err="1" smtClean="0"/>
              <a:t>mutasyon</a:t>
            </a:r>
            <a:r>
              <a:rPr lang="en-US" altLang="tr-TR" sz="1200" dirty="0" smtClean="0"/>
              <a:t> </a:t>
            </a:r>
            <a:r>
              <a:rPr lang="en-US" altLang="tr-TR" sz="1200" dirty="0" err="1" smtClean="0"/>
              <a:t>işlemi</a:t>
            </a:r>
            <a:r>
              <a:rPr lang="en-US" altLang="tr-TR" sz="1200" dirty="0" smtClean="0"/>
              <a:t> </a:t>
            </a:r>
            <a:r>
              <a:rPr lang="en-US" altLang="tr-TR" sz="1200" dirty="0" err="1" smtClean="0"/>
              <a:t>GA’nın</a:t>
            </a:r>
            <a:r>
              <a:rPr lang="en-US" altLang="tr-TR" sz="1200" dirty="0" smtClean="0"/>
              <a:t> </a:t>
            </a:r>
            <a:r>
              <a:rPr lang="en-US" altLang="tr-TR" sz="1200" dirty="0" err="1" smtClean="0"/>
              <a:t>sıkıştığı</a:t>
            </a:r>
            <a:r>
              <a:rPr lang="en-US" altLang="tr-TR" sz="1200" dirty="0" smtClean="0"/>
              <a:t> </a:t>
            </a:r>
            <a:r>
              <a:rPr lang="en-US" altLang="tr-TR" sz="1200" dirty="0" err="1" smtClean="0"/>
              <a:t>yerden</a:t>
            </a:r>
            <a:r>
              <a:rPr lang="en-US" altLang="tr-TR" sz="1200" dirty="0" smtClean="0"/>
              <a:t> </a:t>
            </a:r>
            <a:r>
              <a:rPr lang="tr-TR" altLang="tr-TR" sz="1200" dirty="0" smtClean="0"/>
              <a:t>(tüm kromozomlar aynı platoda) </a:t>
            </a:r>
            <a:r>
              <a:rPr lang="en-US" altLang="tr-TR" sz="1200" dirty="0" err="1" smtClean="0"/>
              <a:t>kurtulmak</a:t>
            </a:r>
            <a:r>
              <a:rPr lang="en-US" altLang="tr-TR" sz="1200" dirty="0" smtClean="0"/>
              <a:t> </a:t>
            </a:r>
            <a:r>
              <a:rPr lang="en-US" altLang="tr-TR" sz="1200" dirty="0" err="1" smtClean="0"/>
              <a:t>için</a:t>
            </a:r>
            <a:r>
              <a:rPr lang="en-US" altLang="tr-TR" sz="1200" dirty="0" smtClean="0"/>
              <a:t> </a:t>
            </a:r>
            <a:r>
              <a:rPr lang="en-US" altLang="tr-TR" sz="1200" dirty="0" err="1" smtClean="0"/>
              <a:t>tek</a:t>
            </a:r>
            <a:r>
              <a:rPr lang="en-US" altLang="tr-TR" sz="1200" dirty="0" smtClean="0"/>
              <a:t> </a:t>
            </a:r>
            <a:r>
              <a:rPr lang="en-US" altLang="tr-TR" sz="1200" dirty="0" err="1" smtClean="0"/>
              <a:t>yoludur</a:t>
            </a:r>
            <a:r>
              <a:rPr lang="en-US" altLang="tr-TR" sz="1200" dirty="0" smtClean="0"/>
              <a:t>. </a:t>
            </a:r>
            <a:r>
              <a:rPr lang="en-US" altLang="tr-TR" sz="1200" dirty="0" err="1" smtClean="0"/>
              <a:t>Ancak</a:t>
            </a:r>
            <a:r>
              <a:rPr lang="en-US" altLang="tr-TR" sz="1200" dirty="0" smtClean="0"/>
              <a:t> </a:t>
            </a:r>
            <a:r>
              <a:rPr lang="en-US" altLang="tr-TR" sz="1200" dirty="0" err="1" smtClean="0"/>
              <a:t>yüksek</a:t>
            </a:r>
            <a:r>
              <a:rPr lang="en-US" altLang="tr-TR" sz="1200" dirty="0" smtClean="0"/>
              <a:t> </a:t>
            </a:r>
            <a:r>
              <a:rPr lang="en-US" altLang="tr-TR" sz="1200" dirty="0" err="1" smtClean="0"/>
              <a:t>bir</a:t>
            </a:r>
            <a:r>
              <a:rPr lang="en-US" altLang="tr-TR" sz="1200" dirty="0" smtClean="0"/>
              <a:t> </a:t>
            </a:r>
            <a:r>
              <a:rPr lang="en-US" altLang="tr-TR" sz="1200" dirty="0" err="1" smtClean="0"/>
              <a:t>değer</a:t>
            </a:r>
            <a:r>
              <a:rPr lang="en-US" altLang="tr-TR" sz="1200" dirty="0" smtClean="0"/>
              <a:t> </a:t>
            </a:r>
            <a:r>
              <a:rPr lang="en-US" altLang="tr-TR" sz="1200" dirty="0" err="1" smtClean="0"/>
              <a:t>vermek</a:t>
            </a:r>
            <a:r>
              <a:rPr lang="en-US" altLang="tr-TR" sz="1200" dirty="0" smtClean="0"/>
              <a:t> GA’</a:t>
            </a:r>
            <a:r>
              <a:rPr lang="tr-TR" altLang="tr-TR" sz="1200" dirty="0" err="1" smtClean="0"/>
              <a:t>ın</a:t>
            </a:r>
            <a:r>
              <a:rPr lang="en-US" altLang="tr-TR" sz="1200" dirty="0" smtClean="0"/>
              <a:t> </a:t>
            </a:r>
            <a:r>
              <a:rPr lang="en-US" altLang="tr-TR" sz="1200" dirty="0" err="1" smtClean="0"/>
              <a:t>kararlı</a:t>
            </a:r>
            <a:r>
              <a:rPr lang="en-US" altLang="tr-TR" sz="1200" dirty="0" smtClean="0"/>
              <a:t> </a:t>
            </a:r>
            <a:r>
              <a:rPr lang="en-US" altLang="tr-TR" sz="1200" dirty="0" err="1" smtClean="0"/>
              <a:t>bir</a:t>
            </a:r>
            <a:r>
              <a:rPr lang="en-US" altLang="tr-TR" sz="1200" dirty="0" smtClean="0"/>
              <a:t> </a:t>
            </a:r>
            <a:r>
              <a:rPr lang="en-US" altLang="tr-TR" sz="1200" dirty="0" err="1" smtClean="0"/>
              <a:t>noktaya</a:t>
            </a:r>
            <a:r>
              <a:rPr lang="en-US" altLang="tr-TR" sz="1200" dirty="0" smtClean="0"/>
              <a:t> </a:t>
            </a:r>
            <a:r>
              <a:rPr lang="en-US" altLang="tr-TR" sz="1200" dirty="0" err="1" smtClean="0"/>
              <a:t>ulaşma</a:t>
            </a:r>
            <a:r>
              <a:rPr lang="tr-TR" altLang="tr-TR" sz="1200" dirty="0" err="1" smtClean="0"/>
              <a:t>sını</a:t>
            </a:r>
            <a:r>
              <a:rPr lang="tr-TR" altLang="tr-TR" sz="1200" dirty="0" smtClean="0"/>
              <a:t> engelleyecektir</a:t>
            </a:r>
            <a:r>
              <a:rPr lang="en-US" altLang="tr-TR" sz="1200" dirty="0" smtClean="0"/>
              <a:t>. </a:t>
            </a:r>
          </a:p>
          <a:p>
            <a:pPr algn="just">
              <a:lnSpc>
                <a:spcPct val="80000"/>
              </a:lnSpc>
            </a:pPr>
            <a:r>
              <a:rPr lang="en-US" altLang="tr-TR" sz="1200" dirty="0" err="1" smtClean="0"/>
              <a:t>Kaç</a:t>
            </a:r>
            <a:r>
              <a:rPr lang="en-US" altLang="tr-TR" sz="1200" dirty="0" smtClean="0"/>
              <a:t> </a:t>
            </a:r>
            <a:r>
              <a:rPr lang="en-US" altLang="tr-TR" sz="1200" dirty="0" err="1" smtClean="0"/>
              <a:t>Noktalı</a:t>
            </a:r>
            <a:r>
              <a:rPr lang="en-US" altLang="tr-TR" sz="1200" dirty="0" smtClean="0"/>
              <a:t> </a:t>
            </a:r>
            <a:r>
              <a:rPr lang="en-US" altLang="tr-TR" sz="1200" dirty="0" err="1" smtClean="0"/>
              <a:t>Çaprazlama</a:t>
            </a:r>
            <a:r>
              <a:rPr lang="en-US" altLang="tr-TR" sz="1200" dirty="0" smtClean="0"/>
              <a:t> </a:t>
            </a:r>
            <a:r>
              <a:rPr lang="en-US" altLang="tr-TR" sz="1200" dirty="0" err="1" smtClean="0"/>
              <a:t>Yapılacağı</a:t>
            </a:r>
            <a:r>
              <a:rPr lang="en-US" altLang="tr-TR" sz="1200" dirty="0" smtClean="0"/>
              <a:t>: Normal </a:t>
            </a:r>
            <a:r>
              <a:rPr lang="en-US" altLang="tr-TR" sz="1200" dirty="0" err="1" smtClean="0"/>
              <a:t>olarak</a:t>
            </a:r>
            <a:r>
              <a:rPr lang="en-US" altLang="tr-TR" sz="1200" dirty="0" smtClean="0"/>
              <a:t> </a:t>
            </a:r>
            <a:r>
              <a:rPr lang="en-US" altLang="tr-TR" sz="1200" dirty="0" err="1" smtClean="0"/>
              <a:t>çaprazlama</a:t>
            </a:r>
            <a:r>
              <a:rPr lang="en-US" altLang="tr-TR" sz="1200" dirty="0" smtClean="0"/>
              <a:t> </a:t>
            </a:r>
            <a:r>
              <a:rPr lang="en-US" altLang="tr-TR" sz="1200" dirty="0" err="1" smtClean="0"/>
              <a:t>tek</a:t>
            </a:r>
            <a:r>
              <a:rPr lang="en-US" altLang="tr-TR" sz="1200" dirty="0" smtClean="0"/>
              <a:t> </a:t>
            </a:r>
            <a:r>
              <a:rPr lang="en-US" altLang="tr-TR" sz="1200" dirty="0" err="1" smtClean="0"/>
              <a:t>noktada</a:t>
            </a:r>
            <a:r>
              <a:rPr lang="en-US" altLang="tr-TR" sz="1200" dirty="0" smtClean="0"/>
              <a:t> </a:t>
            </a:r>
            <a:r>
              <a:rPr lang="en-US" altLang="tr-TR" sz="1200" dirty="0" err="1" smtClean="0"/>
              <a:t>gerçekleştirilmekle</a:t>
            </a:r>
            <a:r>
              <a:rPr lang="en-US" altLang="tr-TR" sz="1200" dirty="0" smtClean="0"/>
              <a:t> </a:t>
            </a:r>
            <a:r>
              <a:rPr lang="en-US" altLang="tr-TR" sz="1200" dirty="0" err="1" smtClean="0"/>
              <a:t>beraber</a:t>
            </a:r>
            <a:r>
              <a:rPr lang="en-US" altLang="tr-TR" sz="1200" dirty="0" smtClean="0"/>
              <a:t> </a:t>
            </a:r>
            <a:r>
              <a:rPr lang="en-US" altLang="tr-TR" sz="1200" dirty="0" err="1" smtClean="0"/>
              <a:t>yapılan</a:t>
            </a:r>
            <a:r>
              <a:rPr lang="en-US" altLang="tr-TR" sz="1200" dirty="0" smtClean="0"/>
              <a:t> </a:t>
            </a:r>
            <a:r>
              <a:rPr lang="en-US" altLang="tr-TR" sz="1200" dirty="0" err="1" smtClean="0"/>
              <a:t>araştırmalar</a:t>
            </a:r>
            <a:r>
              <a:rPr lang="en-US" altLang="tr-TR" sz="1200" dirty="0" smtClean="0"/>
              <a:t> </a:t>
            </a:r>
            <a:r>
              <a:rPr lang="en-US" altLang="tr-TR" sz="1200" dirty="0" err="1" smtClean="0"/>
              <a:t>bazı</a:t>
            </a:r>
            <a:r>
              <a:rPr lang="en-US" altLang="tr-TR" sz="1200" dirty="0" smtClean="0"/>
              <a:t> </a:t>
            </a:r>
            <a:r>
              <a:rPr lang="en-US" altLang="tr-TR" sz="1200" dirty="0" err="1" smtClean="0"/>
              <a:t>problemlerde</a:t>
            </a:r>
            <a:r>
              <a:rPr lang="en-US" altLang="tr-TR" sz="1200" dirty="0" smtClean="0"/>
              <a:t> </a:t>
            </a:r>
            <a:r>
              <a:rPr lang="en-US" altLang="tr-TR" sz="1200" dirty="0" err="1" smtClean="0"/>
              <a:t>çok</a:t>
            </a:r>
            <a:r>
              <a:rPr lang="en-US" altLang="tr-TR" sz="1200" dirty="0" smtClean="0"/>
              <a:t> </a:t>
            </a:r>
            <a:r>
              <a:rPr lang="en-US" altLang="tr-TR" sz="1200" dirty="0" err="1" smtClean="0"/>
              <a:t>noktalı</a:t>
            </a:r>
            <a:r>
              <a:rPr lang="en-US" altLang="tr-TR" sz="1200" dirty="0" smtClean="0"/>
              <a:t> </a:t>
            </a:r>
            <a:r>
              <a:rPr lang="en-US" altLang="tr-TR" sz="1200" dirty="0" err="1" smtClean="0"/>
              <a:t>çaprazlamanın</a:t>
            </a:r>
            <a:r>
              <a:rPr lang="en-US" altLang="tr-TR" sz="1200" dirty="0" smtClean="0"/>
              <a:t> </a:t>
            </a:r>
            <a:r>
              <a:rPr lang="en-US" altLang="tr-TR" sz="1200" dirty="0" err="1" smtClean="0"/>
              <a:t>çok</a:t>
            </a:r>
            <a:r>
              <a:rPr lang="en-US" altLang="tr-TR" sz="1200" dirty="0" smtClean="0"/>
              <a:t> </a:t>
            </a:r>
            <a:r>
              <a:rPr lang="en-US" altLang="tr-TR" sz="1200" dirty="0" err="1" smtClean="0"/>
              <a:t>yararlı</a:t>
            </a:r>
            <a:r>
              <a:rPr lang="en-US" altLang="tr-TR" sz="1200" dirty="0" smtClean="0"/>
              <a:t> </a:t>
            </a:r>
            <a:r>
              <a:rPr lang="en-US" altLang="tr-TR" sz="1200" dirty="0" err="1" smtClean="0"/>
              <a:t>olduğunu</a:t>
            </a:r>
            <a:r>
              <a:rPr lang="en-US" altLang="tr-TR" sz="1200" dirty="0" smtClean="0"/>
              <a:t> </a:t>
            </a:r>
            <a:r>
              <a:rPr lang="en-US" altLang="tr-TR" sz="1200" dirty="0" err="1" smtClean="0"/>
              <a:t>göstermiştir</a:t>
            </a:r>
            <a:r>
              <a:rPr lang="en-US" altLang="tr-TR" sz="1200" dirty="0" smtClean="0"/>
              <a:t>. </a:t>
            </a:r>
          </a:p>
          <a:p>
            <a:pPr algn="just">
              <a:lnSpc>
                <a:spcPct val="80000"/>
              </a:lnSpc>
            </a:pPr>
            <a:r>
              <a:rPr lang="en-US" altLang="tr-TR" sz="1200" dirty="0" err="1" smtClean="0"/>
              <a:t>Çaprazlamanın</a:t>
            </a:r>
            <a:r>
              <a:rPr lang="en-US" altLang="tr-TR" sz="1200" dirty="0" smtClean="0"/>
              <a:t> </a:t>
            </a:r>
            <a:r>
              <a:rPr lang="en-US" altLang="tr-TR" sz="1200" dirty="0" err="1" smtClean="0"/>
              <a:t>sonucu</a:t>
            </a:r>
            <a:r>
              <a:rPr lang="en-US" altLang="tr-TR" sz="1200" dirty="0" smtClean="0"/>
              <a:t> </a:t>
            </a:r>
            <a:r>
              <a:rPr lang="en-US" altLang="tr-TR" sz="1200" dirty="0" err="1" smtClean="0"/>
              <a:t>elde</a:t>
            </a:r>
            <a:r>
              <a:rPr lang="en-US" altLang="tr-TR" sz="1200" dirty="0" smtClean="0"/>
              <a:t> </a:t>
            </a:r>
            <a:r>
              <a:rPr lang="en-US" altLang="tr-TR" sz="1200" dirty="0" err="1" smtClean="0"/>
              <a:t>edilen</a:t>
            </a:r>
            <a:r>
              <a:rPr lang="en-US" altLang="tr-TR" sz="1200" dirty="0" smtClean="0"/>
              <a:t> </a:t>
            </a:r>
            <a:r>
              <a:rPr lang="en-US" altLang="tr-TR" sz="1200" dirty="0" err="1" smtClean="0"/>
              <a:t>bireylerin</a:t>
            </a:r>
            <a:r>
              <a:rPr lang="en-US" altLang="tr-TR" sz="1200" dirty="0" smtClean="0"/>
              <a:t> </a:t>
            </a:r>
            <a:r>
              <a:rPr lang="en-US" altLang="tr-TR" sz="1200" dirty="0" err="1" smtClean="0"/>
              <a:t>nasıl</a:t>
            </a:r>
            <a:r>
              <a:rPr lang="en-US" altLang="tr-TR" sz="1200" dirty="0" smtClean="0"/>
              <a:t> </a:t>
            </a:r>
            <a:r>
              <a:rPr lang="en-US" altLang="tr-TR" sz="1200" dirty="0" err="1" smtClean="0"/>
              <a:t>değerlendirileceği</a:t>
            </a:r>
            <a:r>
              <a:rPr lang="en-US" altLang="tr-TR" sz="1200" dirty="0" smtClean="0"/>
              <a:t>: </a:t>
            </a:r>
            <a:r>
              <a:rPr lang="tr-TR" altLang="tr-TR" sz="1200" dirty="0" smtClean="0"/>
              <a:t> </a:t>
            </a:r>
            <a:r>
              <a:rPr lang="en-US" altLang="tr-TR" sz="1200" dirty="0" err="1" smtClean="0"/>
              <a:t>Elde</a:t>
            </a:r>
            <a:r>
              <a:rPr lang="en-US" altLang="tr-TR" sz="1200" dirty="0" smtClean="0"/>
              <a:t> </a:t>
            </a:r>
            <a:r>
              <a:rPr lang="en-US" altLang="tr-TR" sz="1200" dirty="0" err="1" smtClean="0"/>
              <a:t>edilen</a:t>
            </a:r>
            <a:r>
              <a:rPr lang="en-US" altLang="tr-TR" sz="1200" dirty="0" smtClean="0"/>
              <a:t> </a:t>
            </a:r>
            <a:r>
              <a:rPr lang="en-US" altLang="tr-TR" sz="1200" dirty="0" err="1" smtClean="0"/>
              <a:t>iki</a:t>
            </a:r>
            <a:r>
              <a:rPr lang="en-US" altLang="tr-TR" sz="1200" dirty="0" smtClean="0"/>
              <a:t> </a:t>
            </a:r>
            <a:r>
              <a:rPr lang="en-US" altLang="tr-TR" sz="1200" dirty="0" err="1" smtClean="0"/>
              <a:t>bireyin</a:t>
            </a:r>
            <a:r>
              <a:rPr lang="en-US" altLang="tr-TR" sz="1200" dirty="0" smtClean="0"/>
              <a:t> </a:t>
            </a:r>
            <a:r>
              <a:rPr lang="en-US" altLang="tr-TR" sz="1200" dirty="0" err="1" smtClean="0"/>
              <a:t>birden</a:t>
            </a:r>
            <a:r>
              <a:rPr lang="en-US" altLang="tr-TR" sz="1200" dirty="0" smtClean="0"/>
              <a:t> </a:t>
            </a:r>
            <a:r>
              <a:rPr lang="en-US" altLang="tr-TR" sz="1200" dirty="0" err="1" smtClean="0"/>
              <a:t>kullanılıp</a:t>
            </a:r>
            <a:r>
              <a:rPr lang="en-US" altLang="tr-TR" sz="1200" dirty="0" smtClean="0"/>
              <a:t> </a:t>
            </a:r>
            <a:r>
              <a:rPr lang="en-US" altLang="tr-TR" sz="1200" dirty="0" err="1" smtClean="0"/>
              <a:t>kullanılamayacağı</a:t>
            </a:r>
            <a:r>
              <a:rPr lang="en-US" altLang="tr-TR" sz="1200" dirty="0" smtClean="0"/>
              <a:t>.</a:t>
            </a:r>
            <a:endParaRPr lang="en-US" altLang="tr-TR" sz="1200" b="1" dirty="0" smtClean="0"/>
          </a:p>
          <a:p>
            <a:pPr algn="just">
              <a:lnSpc>
                <a:spcPct val="90000"/>
              </a:lnSpc>
            </a:pPr>
            <a:r>
              <a:rPr lang="tr-TR" altLang="tr-TR" sz="1200" dirty="0" smtClean="0"/>
              <a:t>Durum</a:t>
            </a:r>
            <a:r>
              <a:rPr lang="en-US" altLang="tr-TR" sz="1200" dirty="0" smtClean="0"/>
              <a:t> </a:t>
            </a:r>
            <a:r>
              <a:rPr lang="en-US" altLang="tr-TR" sz="1200" dirty="0" err="1" smtClean="0"/>
              <a:t>kodlanmasının</a:t>
            </a:r>
            <a:r>
              <a:rPr lang="en-US" altLang="tr-TR" sz="1200" dirty="0" smtClean="0"/>
              <a:t> </a:t>
            </a:r>
            <a:r>
              <a:rPr lang="en-US" altLang="tr-TR" sz="1200" dirty="0" err="1" smtClean="0"/>
              <a:t>nasıl</a:t>
            </a:r>
            <a:r>
              <a:rPr lang="en-US" altLang="tr-TR" sz="1200" dirty="0" smtClean="0"/>
              <a:t> </a:t>
            </a:r>
            <a:r>
              <a:rPr lang="en-US" altLang="tr-TR" sz="1200" dirty="0" err="1" smtClean="0"/>
              <a:t>yapıldığı</a:t>
            </a:r>
            <a:r>
              <a:rPr lang="en-US" altLang="tr-TR" sz="1200" dirty="0" smtClean="0"/>
              <a:t>: </a:t>
            </a:r>
            <a:r>
              <a:rPr lang="tr-TR" altLang="tr-TR" sz="1200" dirty="0" smtClean="0"/>
              <a:t>B</a:t>
            </a:r>
            <a:r>
              <a:rPr lang="en-US" altLang="tr-TR" sz="1200" dirty="0" err="1" smtClean="0"/>
              <a:t>ir</a:t>
            </a:r>
            <a:r>
              <a:rPr lang="en-US" altLang="tr-TR" sz="1200" dirty="0" smtClean="0"/>
              <a:t> </a:t>
            </a:r>
            <a:r>
              <a:rPr lang="en-US" altLang="tr-TR" sz="1200" dirty="0" err="1" smtClean="0"/>
              <a:t>parametrenin</a:t>
            </a:r>
            <a:r>
              <a:rPr lang="en-US" altLang="tr-TR" sz="1200" dirty="0" smtClean="0"/>
              <a:t> </a:t>
            </a:r>
            <a:r>
              <a:rPr lang="en-US" altLang="tr-TR" sz="1200" dirty="0" err="1" smtClean="0"/>
              <a:t>doğrusal</a:t>
            </a:r>
            <a:r>
              <a:rPr lang="en-US" altLang="tr-TR" sz="1200" dirty="0" smtClean="0"/>
              <a:t> </a:t>
            </a:r>
            <a:r>
              <a:rPr lang="en-US" altLang="tr-TR" sz="1200" dirty="0" err="1" smtClean="0"/>
              <a:t>yada</a:t>
            </a:r>
            <a:r>
              <a:rPr lang="en-US" altLang="tr-TR" sz="1200" dirty="0" smtClean="0"/>
              <a:t> </a:t>
            </a:r>
            <a:r>
              <a:rPr lang="en-US" altLang="tr-TR" sz="1200" dirty="0" err="1" smtClean="0"/>
              <a:t>logaritmik</a:t>
            </a:r>
            <a:r>
              <a:rPr lang="en-US" altLang="tr-TR" sz="1200" dirty="0" smtClean="0"/>
              <a:t> </a:t>
            </a:r>
            <a:r>
              <a:rPr lang="en-US" altLang="tr-TR" sz="1200" dirty="0" err="1" smtClean="0"/>
              <a:t>kodlanması</a:t>
            </a:r>
            <a:r>
              <a:rPr lang="en-US" altLang="tr-TR" sz="1200" dirty="0" smtClean="0"/>
              <a:t> </a:t>
            </a:r>
            <a:r>
              <a:rPr lang="en-US" altLang="tr-TR" sz="1200" dirty="0" err="1" smtClean="0"/>
              <a:t>GA’nın</a:t>
            </a:r>
            <a:r>
              <a:rPr lang="en-US" altLang="tr-TR" sz="1200" dirty="0" smtClean="0"/>
              <a:t> </a:t>
            </a:r>
            <a:r>
              <a:rPr lang="en-US" altLang="tr-TR" sz="1200" dirty="0" err="1" smtClean="0"/>
              <a:t>performansında</a:t>
            </a:r>
            <a:r>
              <a:rPr lang="en-US" altLang="tr-TR" sz="1200" dirty="0" smtClean="0"/>
              <a:t> </a:t>
            </a:r>
            <a:r>
              <a:rPr lang="en-US" altLang="tr-TR" sz="1200" dirty="0" err="1" smtClean="0"/>
              <a:t>önemli</a:t>
            </a:r>
            <a:r>
              <a:rPr lang="en-US" altLang="tr-TR" sz="1200" dirty="0" smtClean="0"/>
              <a:t> </a:t>
            </a:r>
            <a:r>
              <a:rPr lang="en-US" altLang="tr-TR" sz="1200" dirty="0" err="1" smtClean="0"/>
              <a:t>bir</a:t>
            </a:r>
            <a:r>
              <a:rPr lang="en-US" altLang="tr-TR" sz="1200" dirty="0" smtClean="0"/>
              <a:t> </a:t>
            </a:r>
            <a:r>
              <a:rPr lang="en-US" altLang="tr-TR" sz="1200" dirty="0" err="1" smtClean="0"/>
              <a:t>farka</a:t>
            </a:r>
            <a:r>
              <a:rPr lang="en-US" altLang="tr-TR" sz="1200" dirty="0" smtClean="0"/>
              <a:t> </a:t>
            </a:r>
            <a:r>
              <a:rPr lang="en-US" altLang="tr-TR" sz="1200" dirty="0" err="1" smtClean="0"/>
              <a:t>yol</a:t>
            </a:r>
            <a:r>
              <a:rPr lang="en-US" altLang="tr-TR" sz="1200" dirty="0" smtClean="0"/>
              <a:t> </a:t>
            </a:r>
            <a:r>
              <a:rPr lang="en-US" altLang="tr-TR" sz="1200" dirty="0" err="1" smtClean="0"/>
              <a:t>açabilir</a:t>
            </a:r>
            <a:r>
              <a:rPr lang="en-US" altLang="tr-TR" sz="1200" dirty="0" smtClean="0"/>
              <a:t>.</a:t>
            </a:r>
          </a:p>
          <a:p>
            <a:pPr algn="just">
              <a:lnSpc>
                <a:spcPct val="90000"/>
              </a:lnSpc>
            </a:pPr>
            <a:r>
              <a:rPr lang="en-US" altLang="tr-TR" sz="1200" dirty="0" err="1" smtClean="0"/>
              <a:t>Başarı</a:t>
            </a:r>
            <a:r>
              <a:rPr lang="en-US" altLang="tr-TR" sz="1200" dirty="0" smtClean="0"/>
              <a:t> </a:t>
            </a:r>
            <a:r>
              <a:rPr lang="en-US" altLang="tr-TR" sz="1200" dirty="0" err="1" smtClean="0"/>
              <a:t>değerlendirmesinin</a:t>
            </a:r>
            <a:r>
              <a:rPr lang="en-US" altLang="tr-TR" sz="1200" dirty="0" smtClean="0"/>
              <a:t> </a:t>
            </a:r>
            <a:r>
              <a:rPr lang="en-US" altLang="tr-TR" sz="1200" dirty="0" err="1" smtClean="0"/>
              <a:t>nasıl</a:t>
            </a:r>
            <a:r>
              <a:rPr lang="en-US" altLang="tr-TR" sz="1200" dirty="0" smtClean="0"/>
              <a:t> </a:t>
            </a:r>
            <a:r>
              <a:rPr lang="en-US" altLang="tr-TR" sz="1200" dirty="0" err="1" smtClean="0"/>
              <a:t>yapıldığı</a:t>
            </a:r>
            <a:r>
              <a:rPr lang="en-US" altLang="tr-TR" sz="1200" dirty="0" smtClean="0"/>
              <a:t>: </a:t>
            </a:r>
            <a:r>
              <a:rPr lang="tr-TR" altLang="tr-TR" sz="1200" dirty="0" smtClean="0"/>
              <a:t>A</a:t>
            </a:r>
            <a:r>
              <a:rPr lang="en-US" altLang="tr-TR" sz="1200" dirty="0" err="1" smtClean="0"/>
              <a:t>kıllıca</a:t>
            </a:r>
            <a:r>
              <a:rPr lang="en-US" altLang="tr-TR" sz="1200" dirty="0" smtClean="0"/>
              <a:t> </a:t>
            </a:r>
            <a:r>
              <a:rPr lang="en-US" altLang="tr-TR" sz="1200" dirty="0" err="1" smtClean="0"/>
              <a:t>yazılmamış</a:t>
            </a:r>
            <a:r>
              <a:rPr lang="en-US" altLang="tr-TR" sz="1200" dirty="0" smtClean="0"/>
              <a:t> </a:t>
            </a:r>
            <a:r>
              <a:rPr lang="en-US" altLang="tr-TR" sz="1200" dirty="0" err="1" smtClean="0"/>
              <a:t>bir</a:t>
            </a:r>
            <a:r>
              <a:rPr lang="en-US" altLang="tr-TR" sz="1200" dirty="0" smtClean="0"/>
              <a:t> </a:t>
            </a:r>
            <a:r>
              <a:rPr lang="en-US" altLang="tr-TR" sz="1200" dirty="0" err="1" smtClean="0"/>
              <a:t>değerlendirme</a:t>
            </a:r>
            <a:r>
              <a:rPr lang="en-US" altLang="tr-TR" sz="1200" dirty="0" smtClean="0"/>
              <a:t> </a:t>
            </a:r>
            <a:r>
              <a:rPr lang="en-US" altLang="tr-TR" sz="1200" dirty="0" err="1" smtClean="0"/>
              <a:t>işlevi</a:t>
            </a:r>
            <a:r>
              <a:rPr lang="tr-TR" altLang="tr-TR" sz="1200" dirty="0" smtClean="0"/>
              <a:t>,</a:t>
            </a:r>
            <a:r>
              <a:rPr lang="en-US" altLang="tr-TR" sz="1200" dirty="0" smtClean="0"/>
              <a:t> </a:t>
            </a:r>
            <a:r>
              <a:rPr lang="en-US" altLang="tr-TR" sz="1200" dirty="0" err="1" smtClean="0"/>
              <a:t>çalışma</a:t>
            </a:r>
            <a:r>
              <a:rPr lang="en-US" altLang="tr-TR" sz="1200" dirty="0" smtClean="0"/>
              <a:t> </a:t>
            </a:r>
            <a:r>
              <a:rPr lang="en-US" altLang="tr-TR" sz="1200" dirty="0" err="1" smtClean="0"/>
              <a:t>zamanını</a:t>
            </a:r>
            <a:r>
              <a:rPr lang="en-US" altLang="tr-TR" sz="1200" dirty="0" smtClean="0"/>
              <a:t> </a:t>
            </a:r>
            <a:r>
              <a:rPr lang="en-US" altLang="tr-TR" sz="1200" dirty="0" err="1" smtClean="0"/>
              <a:t>uzatabileceği</a:t>
            </a:r>
            <a:r>
              <a:rPr lang="en-US" altLang="tr-TR" sz="1200" dirty="0" smtClean="0"/>
              <a:t> </a:t>
            </a:r>
            <a:r>
              <a:rPr lang="en-US" altLang="tr-TR" sz="1200" dirty="0" err="1" smtClean="0"/>
              <a:t>gibi</a:t>
            </a:r>
            <a:r>
              <a:rPr lang="en-US" altLang="tr-TR" sz="1200" dirty="0" smtClean="0"/>
              <a:t> </a:t>
            </a:r>
            <a:r>
              <a:rPr lang="en-US" altLang="tr-TR" sz="1200" dirty="0" err="1" smtClean="0"/>
              <a:t>çözüme</a:t>
            </a:r>
            <a:r>
              <a:rPr lang="en-US" altLang="tr-TR" sz="1200" dirty="0" smtClean="0"/>
              <a:t> </a:t>
            </a:r>
            <a:r>
              <a:rPr lang="en-US" altLang="tr-TR" sz="1200" dirty="0" err="1" smtClean="0"/>
              <a:t>hiçbir</a:t>
            </a:r>
            <a:r>
              <a:rPr lang="en-US" altLang="tr-TR" sz="1200" dirty="0" smtClean="0"/>
              <a:t> </a:t>
            </a:r>
            <a:r>
              <a:rPr lang="en-US" altLang="tr-TR" sz="1200" dirty="0" err="1" smtClean="0"/>
              <a:t>zaman</a:t>
            </a:r>
            <a:r>
              <a:rPr lang="en-US" altLang="tr-TR" sz="1200" dirty="0" smtClean="0"/>
              <a:t> </a:t>
            </a:r>
            <a:r>
              <a:rPr lang="en-US" altLang="tr-TR" sz="1200" dirty="0" err="1" smtClean="0"/>
              <a:t>ulaşmamasına</a:t>
            </a:r>
            <a:r>
              <a:rPr lang="en-US" altLang="tr-TR" sz="1200" dirty="0" smtClean="0"/>
              <a:t> </a:t>
            </a:r>
            <a:r>
              <a:rPr lang="tr-TR" altLang="tr-TR" sz="1200" dirty="0" smtClean="0"/>
              <a:t>da </a:t>
            </a:r>
            <a:r>
              <a:rPr lang="en-US" altLang="tr-TR" sz="1200" dirty="0" err="1" smtClean="0"/>
              <a:t>neden</a:t>
            </a:r>
            <a:r>
              <a:rPr lang="en-US" altLang="tr-TR" sz="1200" dirty="0" smtClean="0"/>
              <a:t> </a:t>
            </a:r>
            <a:r>
              <a:rPr lang="en-US" altLang="tr-TR" sz="1200" dirty="0" err="1" smtClean="0"/>
              <a:t>olabilir</a:t>
            </a:r>
            <a:r>
              <a:rPr lang="en-US" altLang="tr-TR" sz="1200" dirty="0" smtClean="0"/>
              <a:t>.</a:t>
            </a:r>
            <a:endParaRPr lang="tr-TR" altLang="tr-TR" sz="1200" dirty="0" smtClean="0"/>
          </a:p>
          <a:p>
            <a:pPr algn="just">
              <a:lnSpc>
                <a:spcPct val="90000"/>
              </a:lnSpc>
            </a:pPr>
            <a:endParaRPr lang="tr-TR" altLang="tr-TR" sz="1200" dirty="0" smtClean="0"/>
          </a:p>
          <a:p>
            <a:r>
              <a:rPr lang="tr-TR" altLang="tr-TR" dirty="0" smtClean="0"/>
              <a:t>Değerlendirmeler</a:t>
            </a:r>
            <a:endParaRPr lang="tr-TR" dirty="0" smtClean="0"/>
          </a:p>
          <a:p>
            <a:pPr eaLnBrk="1" hangingPunct="1"/>
            <a:r>
              <a:rPr lang="tr-TR" altLang="tr-TR" sz="2000" dirty="0" smtClean="0"/>
              <a:t>Pozitif yönleri</a:t>
            </a:r>
            <a:endParaRPr lang="en-US" altLang="tr-TR" sz="2000" dirty="0" smtClean="0"/>
          </a:p>
          <a:p>
            <a:pPr lvl="1" eaLnBrk="1" hangingPunct="1"/>
            <a:r>
              <a:rPr lang="tr-TR" altLang="tr-TR" sz="2000" dirty="0" err="1" smtClean="0"/>
              <a:t>Crossover</a:t>
            </a:r>
            <a:r>
              <a:rPr lang="tr-TR" altLang="tr-TR" sz="2000" dirty="0" smtClean="0"/>
              <a:t> ve mutasyon sayesinde lokal maksimum ve platolardan kurtulabilir.</a:t>
            </a:r>
          </a:p>
          <a:p>
            <a:pPr lvl="1" eaLnBrk="1" hangingPunct="1"/>
            <a:r>
              <a:rPr lang="tr-TR" altLang="tr-TR" sz="2000" dirty="0" smtClean="0"/>
              <a:t>Doğa temelli</a:t>
            </a:r>
          </a:p>
          <a:p>
            <a:pPr eaLnBrk="1" hangingPunct="1"/>
            <a:r>
              <a:rPr lang="en-US" altLang="tr-TR" sz="2000" dirty="0" err="1" smtClean="0"/>
              <a:t>Negati</a:t>
            </a:r>
            <a:r>
              <a:rPr lang="tr-TR" altLang="tr-TR" sz="2000" dirty="0" smtClean="0"/>
              <a:t>f</a:t>
            </a:r>
            <a:r>
              <a:rPr lang="en-US" altLang="tr-TR" sz="2000" dirty="0" smtClean="0"/>
              <a:t> </a:t>
            </a:r>
            <a:r>
              <a:rPr lang="tr-TR" altLang="tr-TR" sz="2000" dirty="0" smtClean="0"/>
              <a:t>yönleri</a:t>
            </a:r>
            <a:endParaRPr lang="en-US" altLang="tr-TR" sz="2000" dirty="0" smtClean="0"/>
          </a:p>
          <a:p>
            <a:pPr lvl="1" eaLnBrk="1" hangingPunct="1"/>
            <a:r>
              <a:rPr lang="tr-TR" altLang="tr-TR" sz="2000" dirty="0" smtClean="0"/>
              <a:t>Ayarlanabilir çok fazla parametreye sahip</a:t>
            </a:r>
            <a:endParaRPr lang="en-US" altLang="tr-TR" sz="2000" dirty="0" smtClean="0"/>
          </a:p>
          <a:p>
            <a:pPr lvl="2" eaLnBrk="1" hangingPunct="1"/>
            <a:r>
              <a:rPr lang="tr-TR" altLang="tr-TR" sz="2000" dirty="0" smtClean="0"/>
              <a:t>Bir problemde gösterdiği başarıyı başka bir problemde tekrarlaması zor</a:t>
            </a:r>
            <a:endParaRPr lang="en-US" altLang="tr-TR" sz="2000" dirty="0" smtClean="0"/>
          </a:p>
          <a:p>
            <a:pPr lvl="1" eaLnBrk="1" hangingPunct="1"/>
            <a:r>
              <a:rPr lang="tr-TR" altLang="tr-TR" sz="2000" dirty="0" smtClean="0"/>
              <a:t>Bazı problem türleri için iyi ama tepe tırmanmayı farklı başlangıçlarla tekrarlamaktan  ya da paralel tepe tırmanmadan daha iyi olduğuna dair matematiksel bir kanıt yok. </a:t>
            </a:r>
            <a:endParaRPr lang="en-US" altLang="tr-TR" sz="2000" dirty="0" smtClean="0"/>
          </a:p>
          <a:p>
            <a:endParaRPr lang="tr-TR" dirty="0"/>
          </a:p>
        </p:txBody>
      </p:sp>
      <p:sp>
        <p:nvSpPr>
          <p:cNvPr id="4" name="Slayt Numarası Yer Tutucusu 3"/>
          <p:cNvSpPr>
            <a:spLocks noGrp="1"/>
          </p:cNvSpPr>
          <p:nvPr>
            <p:ph type="sldNum" sz="quarter" idx="10"/>
          </p:nvPr>
        </p:nvSpPr>
        <p:spPr/>
        <p:txBody>
          <a:bodyPr/>
          <a:lstStyle/>
          <a:p>
            <a:fld id="{C06F112B-FED6-4915-A0F9-D07E31D399C3}" type="slidenum">
              <a:rPr lang="tr-TR" smtClean="0"/>
              <a:t>49</a:t>
            </a:fld>
            <a:endParaRPr lang="tr-TR"/>
          </a:p>
        </p:txBody>
      </p:sp>
    </p:spTree>
    <p:extLst>
      <p:ext uri="{BB962C8B-B14F-4D97-AF65-F5344CB8AC3E}">
        <p14:creationId xmlns:p14="http://schemas.microsoft.com/office/powerpoint/2010/main" val="422572079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en-US"/>
          </a:p>
        </p:txBody>
      </p:sp>
      <p:sp>
        <p:nvSpPr>
          <p:cNvPr id="4" name="Slayt Numarası Yer Tutucusu 3"/>
          <p:cNvSpPr>
            <a:spLocks noGrp="1"/>
          </p:cNvSpPr>
          <p:nvPr>
            <p:ph type="sldNum" sz="quarter" idx="10"/>
          </p:nvPr>
        </p:nvSpPr>
        <p:spPr/>
        <p:txBody>
          <a:bodyPr/>
          <a:lstStyle/>
          <a:p>
            <a:fld id="{C06F112B-FED6-4915-A0F9-D07E31D399C3}" type="slidenum">
              <a:rPr lang="tr-TR" smtClean="0"/>
              <a:t>56</a:t>
            </a:fld>
            <a:endParaRPr lang="tr-TR"/>
          </a:p>
        </p:txBody>
      </p:sp>
    </p:spTree>
    <p:extLst>
      <p:ext uri="{BB962C8B-B14F-4D97-AF65-F5344CB8AC3E}">
        <p14:creationId xmlns:p14="http://schemas.microsoft.com/office/powerpoint/2010/main" val="113983305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en-US" sz="1200" smtClean="0"/>
              <a:t>cvxopt conda install -c conda-forge cvxopt</a:t>
            </a:r>
          </a:p>
          <a:p>
            <a:r>
              <a:rPr lang="en-US" sz="1200" smtClean="0"/>
              <a:t>image conda install -c slobodan image //version_incompatible</a:t>
            </a:r>
          </a:p>
          <a:p>
            <a:r>
              <a:rPr lang="en-US" sz="1200" smtClean="0"/>
              <a:t>ipython conda install -c anaconda ipython</a:t>
            </a:r>
          </a:p>
          <a:p>
            <a:r>
              <a:rPr lang="en-US" sz="1200" smtClean="0"/>
              <a:t>ipythonblocks conda install -c ryan ipythonblocks //notfound</a:t>
            </a:r>
          </a:p>
          <a:p>
            <a:r>
              <a:rPr lang="en-US" sz="1200" smtClean="0"/>
              <a:t>ipythonblocks conda install -c bencpeters ipythonblocks //notfound</a:t>
            </a:r>
          </a:p>
          <a:p>
            <a:r>
              <a:rPr lang="en-US" sz="1200" smtClean="0"/>
              <a:t>ipythonblocks conda install -c bce ipythonblocks //notfound</a:t>
            </a:r>
          </a:p>
          <a:p>
            <a:r>
              <a:rPr lang="en-US" sz="1200" smtClean="0"/>
              <a:t>ipythonblocks pip install ipythonblocks==1.0</a:t>
            </a:r>
          </a:p>
          <a:p>
            <a:r>
              <a:rPr lang="en-US" sz="1200" smtClean="0"/>
              <a:t>ipywidgets conda install -c anaconda ipywidgets</a:t>
            </a:r>
          </a:p>
          <a:p>
            <a:r>
              <a:rPr lang="en-US" sz="1200" smtClean="0"/>
              <a:t>jupyter conda install -c anaconda jupyter</a:t>
            </a:r>
          </a:p>
          <a:p>
            <a:r>
              <a:rPr lang="en-US" sz="1200" smtClean="0"/>
              <a:t>keras conda install -c conda-forge keras</a:t>
            </a:r>
          </a:p>
          <a:p>
            <a:r>
              <a:rPr lang="en-US" sz="1200" smtClean="0"/>
              <a:t>matplotlib conda install -c conda-forge matplotlib</a:t>
            </a:r>
          </a:p>
          <a:p>
            <a:r>
              <a:rPr lang="en-US" sz="1200" smtClean="0"/>
              <a:t>networkx conda install -c anaconda networkx</a:t>
            </a:r>
          </a:p>
          <a:p>
            <a:r>
              <a:rPr lang="en-US" sz="1200" smtClean="0"/>
              <a:t>numpy conda install -c anaconda numpy</a:t>
            </a:r>
          </a:p>
          <a:p>
            <a:r>
              <a:rPr lang="en-US" sz="1200" smtClean="0"/>
              <a:t>opencv-python conda install -c conda-forge opencv</a:t>
            </a:r>
          </a:p>
          <a:p>
            <a:r>
              <a:rPr lang="en-US" sz="1200" smtClean="0"/>
              <a:t>pandas conda install -c anaconda pandas</a:t>
            </a:r>
          </a:p>
          <a:p>
            <a:r>
              <a:rPr lang="en-US" sz="1200" smtClean="0"/>
              <a:t>pillow conda install -c anaconda pillow</a:t>
            </a:r>
          </a:p>
          <a:p>
            <a:r>
              <a:rPr lang="en-US" sz="1200" smtClean="0"/>
              <a:t>pytest-cov conda install -c conda-forge pytest-cov</a:t>
            </a:r>
          </a:p>
          <a:p>
            <a:r>
              <a:rPr lang="en-US" sz="1200" smtClean="0"/>
              <a:t>qpsolvers conda install -c conda-forge qpsolvers</a:t>
            </a:r>
          </a:p>
          <a:p>
            <a:r>
              <a:rPr lang="en-US" sz="1200" smtClean="0"/>
              <a:t>scipy conda install -c anaconda scipy</a:t>
            </a:r>
          </a:p>
          <a:p>
            <a:r>
              <a:rPr lang="en-US" sz="1200" smtClean="0"/>
              <a:t>sortedcontainers conda install -c conda-forge sortedcontainers</a:t>
            </a:r>
          </a:p>
          <a:p>
            <a:r>
              <a:rPr lang="en-US" sz="1200" smtClean="0"/>
              <a:t>tensorflow conda install -c conda-forge tensorflow</a:t>
            </a:r>
          </a:p>
          <a:p>
            <a:endParaRPr lang="en-US"/>
          </a:p>
        </p:txBody>
      </p:sp>
      <p:sp>
        <p:nvSpPr>
          <p:cNvPr id="4" name="Slayt Numarası Yer Tutucusu 3"/>
          <p:cNvSpPr>
            <a:spLocks noGrp="1"/>
          </p:cNvSpPr>
          <p:nvPr>
            <p:ph type="sldNum" sz="quarter" idx="10"/>
          </p:nvPr>
        </p:nvSpPr>
        <p:spPr/>
        <p:txBody>
          <a:bodyPr/>
          <a:lstStyle/>
          <a:p>
            <a:fld id="{C06F112B-FED6-4915-A0F9-D07E31D399C3}" type="slidenum">
              <a:rPr lang="tr-TR" smtClean="0"/>
              <a:t>60</a:t>
            </a:fld>
            <a:endParaRPr lang="tr-TR"/>
          </a:p>
        </p:txBody>
      </p:sp>
    </p:spTree>
    <p:extLst>
      <p:ext uri="{BB962C8B-B14F-4D97-AF65-F5344CB8AC3E}">
        <p14:creationId xmlns:p14="http://schemas.microsoft.com/office/powerpoint/2010/main" val="115127246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 Yer Tutucusu 2"/>
              <p:cNvSpPr>
                <a:spLocks noGrp="1"/>
              </p:cNvSpPr>
              <p:nvPr>
                <p:ph type="body" idx="1"/>
              </p:nvPr>
            </p:nvSpPr>
            <p:spPr/>
            <p:txBody>
              <a:bodyPr/>
              <a:lstStyle/>
              <a:p>
                <a:pPr marL="0" marR="0" lvl="2" indent="0" algn="l" defTabSz="914400" rtl="0" eaLnBrk="1" fontAlgn="auto" latinLnBrk="0" hangingPunct="1">
                  <a:lnSpc>
                    <a:spcPct val="100000"/>
                  </a:lnSpc>
                  <a:spcBef>
                    <a:spcPts val="0"/>
                  </a:spcBef>
                  <a:spcAft>
                    <a:spcPts val="0"/>
                  </a:spcAft>
                  <a:buClrTx/>
                  <a:buSzTx/>
                  <a:buFontTx/>
                  <a:buNone/>
                  <a:tabLst/>
                  <a:defRPr/>
                </a:pPr>
                <a:r>
                  <a:rPr lang="tr-TR" sz="1200" smtClean="0"/>
                  <a:t>Genetik algoritma ile bulunan çözüm yalnızca hedef durumun kendisini ifade edecektir.</a:t>
                </a:r>
                <a:r>
                  <a:rPr lang="en-US" sz="1200" smtClean="0"/>
                  <a:t> Problemi genetik algoritma ile çözecek olsaydık şunlar göz</a:t>
                </a:r>
                <a:r>
                  <a:rPr lang="en-US" sz="1200" baseline="0" smtClean="0"/>
                  <a:t> önüne alınmalıdır.</a:t>
                </a:r>
                <a:endParaRPr lang="en-US" sz="1200" smtClean="0"/>
              </a:p>
              <a:p>
                <a:pPr marL="0" marR="0" lvl="2" indent="0" algn="l" defTabSz="914400" rtl="0" eaLnBrk="1" fontAlgn="auto" latinLnBrk="0" hangingPunct="1">
                  <a:lnSpc>
                    <a:spcPct val="100000"/>
                  </a:lnSpc>
                  <a:spcBef>
                    <a:spcPts val="0"/>
                  </a:spcBef>
                  <a:spcAft>
                    <a:spcPts val="0"/>
                  </a:spcAft>
                  <a:buClrTx/>
                  <a:buSzTx/>
                  <a:buFontTx/>
                  <a:buNone/>
                  <a:tabLst/>
                  <a:defRPr/>
                </a:pPr>
                <a:endParaRPr lang="en-US" sz="1200" smtClean="0"/>
              </a:p>
              <a:p>
                <a:r>
                  <a:rPr lang="tr-TR" smtClean="0"/>
                  <a:t>Yerel arama algoritmaları en uygun yolu her adımda yapılabilecek hareketleri değerlendirerek değil probleme çözüm olabilecek bazı temsiller üzerinde arama yaparak bulmaya çalışır. Dolayısıyla, problemin genetik algoritma çözümü için uzunluğu 9</a:t>
                </a:r>
                <a14:m>
                  <m:oMath xmlns:m="http://schemas.openxmlformats.org/officeDocument/2006/math">
                    <m:r>
                      <a:rPr lang="tr-TR" i="1">
                        <a:latin typeface="Cambria Math" panose="02040503050406030204" pitchFamily="18" charset="0"/>
                      </a:rPr>
                      <m:t>×</m:t>
                    </m:r>
                  </m:oMath>
                </a14:m>
                <a:r>
                  <a:rPr lang="tr-TR"/>
                  <a:t>9 ile ifade edilmiş olan olası çözümler (kromozomlar) oluşturulacaktır. Bir grup kromozom (popülasyon) içerisindeki herhangi bir kromozomu tasarlarken 9</a:t>
                </a:r>
                <a14:m>
                  <m:oMath xmlns:m="http://schemas.openxmlformats.org/officeDocument/2006/math">
                    <m:r>
                      <a:rPr lang="tr-TR" i="1">
                        <a:latin typeface="Cambria Math" panose="02040503050406030204" pitchFamily="18" charset="0"/>
                      </a:rPr>
                      <m:t>×</m:t>
                    </m:r>
                  </m:oMath>
                </a14:m>
                <a:r>
                  <a:rPr lang="tr-TR"/>
                  <a:t>9 uzunluklu [1-9] arası rakamlar başlangıç durumuna göre belirlenmiş bir kalıba uygun olarak seçilmelidir. Örneğin </a:t>
                </a:r>
                <a:r>
                  <a:rPr lang="en-US" smtClean="0"/>
                  <a:t>bir</a:t>
                </a:r>
                <a:r>
                  <a:rPr lang="tr-TR" smtClean="0"/>
                  <a:t> </a:t>
                </a:r>
                <a:r>
                  <a:rPr lang="tr-TR"/>
                  <a:t>Sudoku problemi için bir kromozom başlangıç durumundaki rakamlar sabit tutularak şu genlerle oluşturulabilir</a:t>
                </a:r>
                <a:r>
                  <a:rPr lang="tr-TR" smtClean="0"/>
                  <a:t>.</a:t>
                </a:r>
                <a:r>
                  <a:rPr lang="en-US" smtClean="0"/>
                  <a:t> Koyu renkli rakamlar</a:t>
                </a:r>
                <a:r>
                  <a:rPr lang="en-US" baseline="0" smtClean="0"/>
                  <a:t> başlangıç durumunda verilenleri ifade etmektedir.</a:t>
                </a:r>
              </a:p>
              <a:p>
                <a:endParaRPr lang="en-US"/>
              </a:p>
              <a:p>
                <a:r>
                  <a:rPr lang="tr-TR" b="1"/>
                  <a:t>8 </a:t>
                </a:r>
                <a:r>
                  <a:rPr lang="tr-TR"/>
                  <a:t>7 5 4 </a:t>
                </a:r>
                <a:r>
                  <a:rPr lang="tr-TR" b="1"/>
                  <a:t>2</a:t>
                </a:r>
                <a:r>
                  <a:rPr lang="tr-TR"/>
                  <a:t> 3 </a:t>
                </a:r>
                <a:r>
                  <a:rPr lang="tr-TR" b="1"/>
                  <a:t>9 1 </a:t>
                </a:r>
                <a:r>
                  <a:rPr lang="tr-TR"/>
                  <a:t>6 </a:t>
                </a:r>
                <a:r>
                  <a:rPr lang="tr-TR" b="1"/>
                  <a:t>2 3 4 5 1</a:t>
                </a:r>
                <a:r>
                  <a:rPr lang="tr-TR"/>
                  <a:t> 9 6 8 </a:t>
                </a:r>
                <a:r>
                  <a:rPr lang="tr-TR" b="1"/>
                  <a:t>7 7 1 2 3 8 4 6 5 4</a:t>
                </a:r>
                <a:r>
                  <a:rPr lang="tr-TR"/>
                  <a:t> </a:t>
                </a:r>
                <a:r>
                  <a:rPr lang="tr-TR" b="1"/>
                  <a:t>6 </a:t>
                </a:r>
                <a:r>
                  <a:rPr lang="tr-TR"/>
                  <a:t>7 5 </a:t>
                </a:r>
                <a:r>
                  <a:rPr lang="tr-TR" b="1"/>
                  <a:t>1</a:t>
                </a:r>
                <a:r>
                  <a:rPr lang="tr-TR"/>
                  <a:t> 2 3 </a:t>
                </a:r>
                <a:r>
                  <a:rPr lang="tr-TR" b="1"/>
                  <a:t>3</a:t>
                </a:r>
                <a:r>
                  <a:rPr lang="tr-TR"/>
                  <a:t> 9</a:t>
                </a:r>
                <a:r>
                  <a:rPr lang="tr-TR" b="1"/>
                  <a:t> 5</a:t>
                </a:r>
                <a:r>
                  <a:rPr lang="tr-TR"/>
                  <a:t> </a:t>
                </a:r>
                <a:r>
                  <a:rPr lang="tr-TR" b="1"/>
                  <a:t>1 8 5 4 2 3 7 2 6</a:t>
                </a:r>
                <a:r>
                  <a:rPr lang="tr-TR"/>
                  <a:t> 8</a:t>
                </a:r>
                <a:r>
                  <a:rPr lang="tr-TR" b="1"/>
                  <a:t> 4</a:t>
                </a:r>
                <a:r>
                  <a:rPr lang="tr-TR"/>
                  <a:t> 5 </a:t>
                </a:r>
                <a:r>
                  <a:rPr lang="tr-TR" b="1"/>
                  <a:t>6</a:t>
                </a:r>
                <a:r>
                  <a:rPr lang="tr-TR"/>
                  <a:t> 2 </a:t>
                </a:r>
                <a:r>
                  <a:rPr lang="tr-TR" b="1"/>
                  <a:t>2</a:t>
                </a:r>
                <a:r>
                  <a:rPr lang="tr-TR"/>
                  <a:t> </a:t>
                </a:r>
                <a:r>
                  <a:rPr lang="tr-TR" b="1"/>
                  <a:t>8 </a:t>
                </a:r>
                <a:r>
                  <a:rPr lang="tr-TR"/>
                  <a:t>1</a:t>
                </a:r>
                <a:r>
                  <a:rPr lang="tr-TR" b="1"/>
                  <a:t> </a:t>
                </a:r>
                <a:r>
                  <a:rPr lang="tr-TR"/>
                  <a:t>6 </a:t>
                </a:r>
                <a:r>
                  <a:rPr lang="tr-TR" b="1"/>
                  <a:t>7 6 8 4 2 3 4 3 6</a:t>
                </a:r>
                <a:r>
                  <a:rPr lang="tr-TR"/>
                  <a:t> 7 1 5 8 4 3 </a:t>
                </a:r>
                <a:r>
                  <a:rPr lang="tr-TR" b="1"/>
                  <a:t>1 6 2</a:t>
                </a:r>
                <a:r>
                  <a:rPr lang="tr-TR"/>
                  <a:t> </a:t>
                </a:r>
                <a:r>
                  <a:rPr lang="tr-TR" b="1"/>
                  <a:t>9 8 5 4 2 7 5 3 </a:t>
                </a:r>
                <a:r>
                  <a:rPr lang="tr-TR" b="1" smtClean="0"/>
                  <a:t>7</a:t>
                </a:r>
                <a:endParaRPr lang="en-US" b="1" smtClean="0"/>
              </a:p>
              <a:p>
                <a:endParaRPr lang="en-US"/>
              </a:p>
              <a:p>
                <a:r>
                  <a:rPr lang="tr-TR"/>
                  <a:t>Rasgele oluşturulan bu çözümler problemin kurallarına uygun olmayacaktır. Dolayısıyla bir uygunluk fonksiyonu kullanılarak her bir kromozomun çözüm olarak değeri hesaplanmalıdır. Bu fonksiyonda her bir genin herhangi bir kuralı bozma (veya bozmama) sayısı toplamı üzerinden bir formül geliştirilebilir. Bir sonraki neslin türetilmesinde çaprazlama uygulanırken yine başlangıç durumunun sabit kalmasına çaprazlamanın diğer genler üzerinde çeşitli çaprazlama teknikleri kullanılarak yönetilmesine dikkat edilmelidir. Mutasyonun da düşük olasılıkla değiştirilebilir genler üzerinden yapılması sağlanmalıdır. Hedefe ilk kaçıncı iterasyonda (jenerasyonda) varıldığı algoritmanın başarısını belirleyecektir. Yeterli bir iterasyon sonucunda hala hedefe varılamamışsa en uygun çözüm dönülecektir. </a:t>
                </a:r>
                <a:endParaRPr lang="en-US"/>
              </a:p>
              <a:p>
                <a:endParaRPr lang="en-US"/>
              </a:p>
              <a:p>
                <a:pPr marL="0" marR="0" lvl="2" indent="0" algn="l" defTabSz="914400" rtl="0" eaLnBrk="1" fontAlgn="auto" latinLnBrk="0" hangingPunct="1">
                  <a:lnSpc>
                    <a:spcPct val="100000"/>
                  </a:lnSpc>
                  <a:spcBef>
                    <a:spcPts val="0"/>
                  </a:spcBef>
                  <a:spcAft>
                    <a:spcPts val="0"/>
                  </a:spcAft>
                  <a:buClrTx/>
                  <a:buSzTx/>
                  <a:buFontTx/>
                  <a:buNone/>
                  <a:tabLst/>
                  <a:defRPr/>
                </a:pPr>
                <a:endParaRPr lang="en-US" sz="1200" smtClean="0"/>
              </a:p>
              <a:p>
                <a:endParaRPr lang="en-US"/>
              </a:p>
            </p:txBody>
          </p:sp>
        </mc:Choice>
        <mc:Fallback xmlns="">
          <p:sp>
            <p:nvSpPr>
              <p:cNvPr id="3" name="Not Yer Tutucusu 2"/>
              <p:cNvSpPr>
                <a:spLocks noGrp="1"/>
              </p:cNvSpPr>
              <p:nvPr>
                <p:ph type="body" idx="1"/>
              </p:nvPr>
            </p:nvSpPr>
            <p:spPr/>
            <p:txBody>
              <a:bodyPr/>
              <a:lstStyle/>
              <a:p>
                <a:pPr marL="0" marR="0" lvl="2" indent="0" algn="l" defTabSz="914400" rtl="0" eaLnBrk="1" fontAlgn="auto" latinLnBrk="0" hangingPunct="1">
                  <a:lnSpc>
                    <a:spcPct val="100000"/>
                  </a:lnSpc>
                  <a:spcBef>
                    <a:spcPts val="0"/>
                  </a:spcBef>
                  <a:spcAft>
                    <a:spcPts val="0"/>
                  </a:spcAft>
                  <a:buClrTx/>
                  <a:buSzTx/>
                  <a:buFontTx/>
                  <a:buNone/>
                  <a:tabLst/>
                  <a:defRPr/>
                </a:pPr>
                <a:r>
                  <a:rPr lang="tr-TR" sz="1200" smtClean="0"/>
                  <a:t>Genetik algoritma ile bulunan çözüm yalnızca hedef durumun kendisini ifade edecektir.</a:t>
                </a:r>
                <a:r>
                  <a:rPr lang="en-US" sz="1200" smtClean="0"/>
                  <a:t> Problemi genetik algoritma ile çözecek olsaydık şunlar göz</a:t>
                </a:r>
                <a:r>
                  <a:rPr lang="en-US" sz="1200" baseline="0" smtClean="0"/>
                  <a:t> önüne alınmalıdır.</a:t>
                </a:r>
                <a:endParaRPr lang="en-US" sz="1200" smtClean="0"/>
              </a:p>
              <a:p>
                <a:pPr marL="0" marR="0" lvl="2" indent="0" algn="l" defTabSz="914400" rtl="0" eaLnBrk="1" fontAlgn="auto" latinLnBrk="0" hangingPunct="1">
                  <a:lnSpc>
                    <a:spcPct val="100000"/>
                  </a:lnSpc>
                  <a:spcBef>
                    <a:spcPts val="0"/>
                  </a:spcBef>
                  <a:spcAft>
                    <a:spcPts val="0"/>
                  </a:spcAft>
                  <a:buClrTx/>
                  <a:buSzTx/>
                  <a:buFontTx/>
                  <a:buNone/>
                  <a:tabLst/>
                  <a:defRPr/>
                </a:pPr>
                <a:endParaRPr lang="en-US" sz="1200" smtClean="0"/>
              </a:p>
              <a:p>
                <a:r>
                  <a:rPr lang="tr-TR" smtClean="0"/>
                  <a:t>Yerel arama algoritmaları en uygun yolu her adımda yapılabilecek hareketleri değerlendirerek değil probleme çözüm olabilecek bazı temsiller üzerinde arama yaparak bulmaya çalışır. Dolayısıyla, problemin genetik algoritma çözümü için uzunluğu 9</a:t>
                </a:r>
                <a:r>
                  <a:rPr lang="tr-TR" i="0">
                    <a:latin typeface="Cambria Math" panose="02040503050406030204" pitchFamily="18" charset="0"/>
                  </a:rPr>
                  <a:t>×</a:t>
                </a:r>
                <a:r>
                  <a:rPr lang="tr-TR"/>
                  <a:t>9 ile ifade edilmiş olan olası çözümler (kromozomlar) oluşturulacaktır. Bir grup kromozom (popülasyon) içerisindeki herhangi bir kromozomu tasarlarken 9</a:t>
                </a:r>
                <a:r>
                  <a:rPr lang="tr-TR" i="0">
                    <a:latin typeface="Cambria Math" panose="02040503050406030204" pitchFamily="18" charset="0"/>
                  </a:rPr>
                  <a:t>×</a:t>
                </a:r>
                <a:r>
                  <a:rPr lang="tr-TR"/>
                  <a:t>9 uzunluklu [1-9] arası rakamlar başlangıç durumuna göre belirlenmiş bir kalıba uygun olarak seçilmelidir. Örneğin </a:t>
                </a:r>
                <a:r>
                  <a:rPr lang="en-US" smtClean="0"/>
                  <a:t>bir</a:t>
                </a:r>
                <a:r>
                  <a:rPr lang="tr-TR" smtClean="0"/>
                  <a:t> </a:t>
                </a:r>
                <a:r>
                  <a:rPr lang="tr-TR"/>
                  <a:t>Sudoku problemi için bir kromozom başlangıç durumundaki rakamlar sabit tutularak şu genlerle oluşturulabilir</a:t>
                </a:r>
                <a:r>
                  <a:rPr lang="tr-TR" smtClean="0"/>
                  <a:t>.</a:t>
                </a:r>
                <a:r>
                  <a:rPr lang="en-US" smtClean="0"/>
                  <a:t> Koyu renkli rakamlar</a:t>
                </a:r>
                <a:r>
                  <a:rPr lang="en-US" baseline="0" smtClean="0"/>
                  <a:t> başlangıç durumunda verilenleri ifade etmektedir.</a:t>
                </a:r>
              </a:p>
              <a:p>
                <a:endParaRPr lang="en-US"/>
              </a:p>
              <a:p>
                <a:r>
                  <a:rPr lang="tr-TR" b="1"/>
                  <a:t>8 </a:t>
                </a:r>
                <a:r>
                  <a:rPr lang="tr-TR"/>
                  <a:t>7 5 4 </a:t>
                </a:r>
                <a:r>
                  <a:rPr lang="tr-TR" b="1"/>
                  <a:t>2</a:t>
                </a:r>
                <a:r>
                  <a:rPr lang="tr-TR"/>
                  <a:t> 3 </a:t>
                </a:r>
                <a:r>
                  <a:rPr lang="tr-TR" b="1"/>
                  <a:t>9 1 </a:t>
                </a:r>
                <a:r>
                  <a:rPr lang="tr-TR"/>
                  <a:t>6 </a:t>
                </a:r>
                <a:r>
                  <a:rPr lang="tr-TR" b="1"/>
                  <a:t>2 3 4 5 1</a:t>
                </a:r>
                <a:r>
                  <a:rPr lang="tr-TR"/>
                  <a:t> 9 6 8 </a:t>
                </a:r>
                <a:r>
                  <a:rPr lang="tr-TR" b="1"/>
                  <a:t>7 7 1 2 3 8 4 6 5 4</a:t>
                </a:r>
                <a:r>
                  <a:rPr lang="tr-TR"/>
                  <a:t> </a:t>
                </a:r>
                <a:r>
                  <a:rPr lang="tr-TR" b="1"/>
                  <a:t>6 </a:t>
                </a:r>
                <a:r>
                  <a:rPr lang="tr-TR"/>
                  <a:t>7 5 </a:t>
                </a:r>
                <a:r>
                  <a:rPr lang="tr-TR" b="1"/>
                  <a:t>1</a:t>
                </a:r>
                <a:r>
                  <a:rPr lang="tr-TR"/>
                  <a:t> 2 3 </a:t>
                </a:r>
                <a:r>
                  <a:rPr lang="tr-TR" b="1"/>
                  <a:t>3</a:t>
                </a:r>
                <a:r>
                  <a:rPr lang="tr-TR"/>
                  <a:t> 9</a:t>
                </a:r>
                <a:r>
                  <a:rPr lang="tr-TR" b="1"/>
                  <a:t> 5</a:t>
                </a:r>
                <a:r>
                  <a:rPr lang="tr-TR"/>
                  <a:t> </a:t>
                </a:r>
                <a:r>
                  <a:rPr lang="tr-TR" b="1"/>
                  <a:t>1 8 5 4 2 3 7 2 6</a:t>
                </a:r>
                <a:r>
                  <a:rPr lang="tr-TR"/>
                  <a:t> 8</a:t>
                </a:r>
                <a:r>
                  <a:rPr lang="tr-TR" b="1"/>
                  <a:t> 4</a:t>
                </a:r>
                <a:r>
                  <a:rPr lang="tr-TR"/>
                  <a:t> 5 </a:t>
                </a:r>
                <a:r>
                  <a:rPr lang="tr-TR" b="1"/>
                  <a:t>6</a:t>
                </a:r>
                <a:r>
                  <a:rPr lang="tr-TR"/>
                  <a:t> 2 </a:t>
                </a:r>
                <a:r>
                  <a:rPr lang="tr-TR" b="1"/>
                  <a:t>2</a:t>
                </a:r>
                <a:r>
                  <a:rPr lang="tr-TR"/>
                  <a:t> </a:t>
                </a:r>
                <a:r>
                  <a:rPr lang="tr-TR" b="1"/>
                  <a:t>8 </a:t>
                </a:r>
                <a:r>
                  <a:rPr lang="tr-TR"/>
                  <a:t>1</a:t>
                </a:r>
                <a:r>
                  <a:rPr lang="tr-TR" b="1"/>
                  <a:t> </a:t>
                </a:r>
                <a:r>
                  <a:rPr lang="tr-TR"/>
                  <a:t>6 </a:t>
                </a:r>
                <a:r>
                  <a:rPr lang="tr-TR" b="1"/>
                  <a:t>7 6 8 4 2 3 4 3 6</a:t>
                </a:r>
                <a:r>
                  <a:rPr lang="tr-TR"/>
                  <a:t> 7 1 5 8 4 3 </a:t>
                </a:r>
                <a:r>
                  <a:rPr lang="tr-TR" b="1"/>
                  <a:t>1 6 2</a:t>
                </a:r>
                <a:r>
                  <a:rPr lang="tr-TR"/>
                  <a:t> </a:t>
                </a:r>
                <a:r>
                  <a:rPr lang="tr-TR" b="1"/>
                  <a:t>9 8 5 4 2 7 5 3 </a:t>
                </a:r>
                <a:r>
                  <a:rPr lang="tr-TR" b="1" smtClean="0"/>
                  <a:t>7</a:t>
                </a:r>
                <a:endParaRPr lang="en-US" b="1" smtClean="0"/>
              </a:p>
              <a:p>
                <a:endParaRPr lang="en-US"/>
              </a:p>
              <a:p>
                <a:r>
                  <a:rPr lang="tr-TR"/>
                  <a:t>Rasgele oluşturulan bu çözümler problemin kurallarına uygun olmayacaktır. Dolayısıyla bir uygunluk fonksiyonu kullanılarak her bir kromozomun çözüm olarak değeri hesaplanmalıdır. Bu fonksiyonda her bir genin herhangi bir kuralı bozma (veya bozmama) sayısı toplamı üzerinden bir formül geliştirilebilir. Bir sonraki neslin türetilmesinde çaprazlama uygulanırken yine başlangıç durumunun sabit kalmasına çaprazlamanın diğer genler üzerinde çeşitli çaprazlama teknikleri kullanılarak yönetilmesine dikkat edilmelidir. Mutasyonun da düşük olasılıkla değiştirilebilir genler üzerinden yapılması sağlanmalıdır. Hedefe ilk kaçıncı iterasyonda (jenerasyonda) varıldığı algoritmanın başarısını belirleyecektir. Yeterli bir iterasyon sonucunda hala hedefe varılamamışsa en uygun çözüm dönülecektir. </a:t>
                </a:r>
                <a:endParaRPr lang="en-US"/>
              </a:p>
              <a:p>
                <a:endParaRPr lang="en-US"/>
              </a:p>
              <a:p>
                <a:pPr marL="0" marR="0" lvl="2" indent="0" algn="l" defTabSz="914400" rtl="0" eaLnBrk="1" fontAlgn="auto" latinLnBrk="0" hangingPunct="1">
                  <a:lnSpc>
                    <a:spcPct val="100000"/>
                  </a:lnSpc>
                  <a:spcBef>
                    <a:spcPts val="0"/>
                  </a:spcBef>
                  <a:spcAft>
                    <a:spcPts val="0"/>
                  </a:spcAft>
                  <a:buClrTx/>
                  <a:buSzTx/>
                  <a:buFontTx/>
                  <a:buNone/>
                  <a:tabLst/>
                  <a:defRPr/>
                </a:pPr>
                <a:endParaRPr lang="en-US" sz="1200" smtClean="0"/>
              </a:p>
              <a:p>
                <a:endParaRPr lang="en-US"/>
              </a:p>
            </p:txBody>
          </p:sp>
        </mc:Fallback>
      </mc:AlternateContent>
      <p:sp>
        <p:nvSpPr>
          <p:cNvPr id="4" name="Slayt Numarası Yer Tutucusu 3"/>
          <p:cNvSpPr>
            <a:spLocks noGrp="1"/>
          </p:cNvSpPr>
          <p:nvPr>
            <p:ph type="sldNum" sz="quarter" idx="10"/>
          </p:nvPr>
        </p:nvSpPr>
        <p:spPr/>
        <p:txBody>
          <a:bodyPr/>
          <a:lstStyle/>
          <a:p>
            <a:fld id="{6DD9FBEC-52EA-4A77-BFC4-8BC0E2431558}" type="slidenum">
              <a:rPr lang="en-US" smtClean="0"/>
              <a:t>61</a:t>
            </a:fld>
            <a:endParaRPr lang="en-US"/>
          </a:p>
        </p:txBody>
      </p:sp>
    </p:spTree>
    <p:extLst>
      <p:ext uri="{BB962C8B-B14F-4D97-AF65-F5344CB8AC3E}">
        <p14:creationId xmlns:p14="http://schemas.microsoft.com/office/powerpoint/2010/main" val="28457589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en-US" dirty="0"/>
          </a:p>
        </p:txBody>
      </p:sp>
      <p:sp>
        <p:nvSpPr>
          <p:cNvPr id="4" name="Slayt Numarası Yer Tutucusu 3"/>
          <p:cNvSpPr>
            <a:spLocks noGrp="1"/>
          </p:cNvSpPr>
          <p:nvPr>
            <p:ph type="sldNum" sz="quarter" idx="10"/>
          </p:nvPr>
        </p:nvSpPr>
        <p:spPr/>
        <p:txBody>
          <a:bodyPr/>
          <a:lstStyle/>
          <a:p>
            <a:fld id="{C06F112B-FED6-4915-A0F9-D07E31D399C3}" type="slidenum">
              <a:rPr lang="tr-TR" smtClean="0"/>
              <a:t>10</a:t>
            </a:fld>
            <a:endParaRPr lang="tr-TR"/>
          </a:p>
        </p:txBody>
      </p:sp>
    </p:spTree>
    <p:extLst>
      <p:ext uri="{BB962C8B-B14F-4D97-AF65-F5344CB8AC3E}">
        <p14:creationId xmlns:p14="http://schemas.microsoft.com/office/powerpoint/2010/main" val="238667086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 Yer Tutucusu 2"/>
              <p:cNvSpPr>
                <a:spLocks noGrp="1"/>
              </p:cNvSpPr>
              <p:nvPr>
                <p:ph type="body" idx="1"/>
              </p:nvPr>
            </p:nvSpPr>
            <p:spPr/>
            <p:txBody>
              <a:bodyPr/>
              <a:lstStyle/>
              <a:p>
                <a:r>
                  <a:rPr lang="tr-TR" smtClean="0"/>
                  <a:t>Problemin A* algoritması ile çözümü için kapalı durumlar listesi (closed list veya visited list) tutan bir çizge arama (graph search) algoritması programlanacaktır. A* algoritmasının en uygun yolu en az hamlede bulabilmesi için anlamlı sezgiler ve bedeller belirlenip bir değerlendirme fonksiyonu türetilecektir. Başlangıç durumundan (initial state) başlanıp her seferinde mevcut konumda gerçekleştirilebilecek tüm olası hareketler değerlendirilerek hedefe ulaşıp ulaşmama koşulu kontrol edilecektir. Bir hamle neticesinde eğer bir kural ihlali ile karşılaşılıyorsa o zaman o hamle için herhangi bir çocuk kenar listesi (fringe) içerisine yerleştirilmeyebilir veya yüksek bir sezgi bedeli kullanılarak düğümün gezilmesinin ertelenmesi sağlanabilir.</a:t>
                </a:r>
                <a:endParaRPr lang="en-US" smtClean="0"/>
              </a:p>
              <a:p>
                <a:endParaRPr lang="en-US" smtClean="0"/>
              </a:p>
              <a:p>
                <a:r>
                  <a:rPr lang="en-US" sz="1200" b="0" i="0" kern="1200" smtClean="0">
                    <a:solidFill>
                      <a:schemeClr val="tx1"/>
                    </a:solidFill>
                    <a:effectLst/>
                    <a:latin typeface="+mn-lt"/>
                    <a:ea typeface="+mn-ea"/>
                    <a:cs typeface="+mn-cs"/>
                  </a:rPr>
                  <a:t>04_Informed search ders notunun son 2 slaytına bakınız. </a:t>
                </a:r>
              </a:p>
              <a:p>
                <a:r>
                  <a:rPr lang="en-US" sz="1200" b="0" i="0" kern="1200" smtClean="0">
                    <a:solidFill>
                      <a:schemeClr val="tx1"/>
                    </a:solidFill>
                    <a:effectLst/>
                    <a:latin typeface="+mn-lt"/>
                    <a:ea typeface="+mn-ea"/>
                    <a:cs typeface="+mn-cs"/>
                  </a:rPr>
                  <a:t>Ödev teslim raporunuza </a:t>
                </a:r>
              </a:p>
              <a:p>
                <a:r>
                  <a:rPr lang="en-US" sz="1200" b="0" i="0" kern="1200" smtClean="0">
                    <a:solidFill>
                      <a:schemeClr val="tx1"/>
                    </a:solidFill>
                    <a:effectLst/>
                    <a:latin typeface="+mn-lt"/>
                    <a:ea typeface="+mn-ea"/>
                    <a:cs typeface="+mn-cs"/>
                  </a:rPr>
                  <a:t>kodunuzun çıktısını</a:t>
                </a:r>
              </a:p>
              <a:p>
                <a:r>
                  <a:rPr lang="en-US" sz="1200" b="0" i="0" kern="1200" smtClean="0">
                    <a:solidFill>
                      <a:schemeClr val="tx1"/>
                    </a:solidFill>
                    <a:effectLst/>
                    <a:latin typeface="+mn-lt"/>
                    <a:ea typeface="+mn-ea"/>
                    <a:cs typeface="+mn-cs"/>
                  </a:rPr>
                  <a:t>kısaca yöntem, analiz ve yorumlarınızı</a:t>
                </a:r>
              </a:p>
              <a:p>
                <a:r>
                  <a:rPr lang="en-US" sz="1200" b="0" i="0" kern="1200" smtClean="0">
                    <a:solidFill>
                      <a:schemeClr val="tx1"/>
                    </a:solidFill>
                    <a:effectLst/>
                    <a:latin typeface="+mn-lt"/>
                    <a:ea typeface="+mn-ea"/>
                    <a:cs typeface="+mn-cs"/>
                  </a:rPr>
                  <a:t>okunaklı bir şekilde kaynak kodunuzu</a:t>
                </a:r>
              </a:p>
              <a:p>
                <a:r>
                  <a:rPr lang="en-US" sz="1200" b="0" i="0" kern="1200" smtClean="0">
                    <a:solidFill>
                      <a:schemeClr val="tx1"/>
                    </a:solidFill>
                    <a:effectLst/>
                    <a:latin typeface="+mn-lt"/>
                    <a:ea typeface="+mn-ea"/>
                    <a:cs typeface="+mn-cs"/>
                  </a:rPr>
                  <a:t> eklemeniz gerekmektedir.</a:t>
                </a:r>
              </a:p>
              <a:p>
                <a:endParaRPr lang="en-US" smtClean="0"/>
              </a:p>
              <a:p>
                <a:endParaRPr lang="en-US"/>
              </a:p>
            </p:txBody>
          </p:sp>
        </mc:Choice>
        <mc:Fallback xmlns="">
          <p:sp>
            <p:nvSpPr>
              <p:cNvPr id="3" name="Not Yer Tutucusu 2"/>
              <p:cNvSpPr>
                <a:spLocks noGrp="1"/>
              </p:cNvSpPr>
              <p:nvPr>
                <p:ph type="body" idx="1"/>
              </p:nvPr>
            </p:nvSpPr>
            <p:spPr/>
            <p:txBody>
              <a:bodyPr/>
              <a:lstStyle/>
              <a:p>
                <a:r>
                  <a:rPr lang="tr-TR" smtClean="0"/>
                  <a:t>Problemin A* algoritması ile çözümü için kapalı durumlar listesi (closed list veya visited list) tutan bir çizge arama (graph search) algoritması programlanacaktır. A* algoritmasının en uygun yolu en az hamlede bulabilmesi için anlamlı sezgiler ve bedeller belirlenip bir değerlendirme fonksiyonu türetilecektir. Başlangıç durumundan (initial state) başlanıp her seferinde mevcut konumda gerçekleştirilebilecek tüm olası hareketler değerlendirilerek hedefe ulaşıp ulaşmama koşulu kontrol edilecektir. Bir hamle neticesinde eğer bir kural ihlali ile karşılaşılıyorsa o zaman o hamle için herhangi bir çocuk kenar listesi (fringe) içerisine yerleştirilmeyebilir veya yüksek bir sezgi bedeli kullanılarak düğümün gezilmesinin ertelenmesi sağlanabilir.</a:t>
                </a:r>
                <a:endParaRPr lang="en-US"/>
              </a:p>
              <a:p>
                <a:r>
                  <a:rPr lang="tr-TR"/>
                  <a:t>Yerel arama algoritmaları en uygun yolu her adımda yapılabilecek hareketleri değerlendirerek değil probleme çözüm olabilecek bazı temsiller üzerinde arama yaparak bulmaya çalışır. Dolayısıyla, problemin genetik algoritma çözümü için uzunluğu 9</a:t>
                </a:r>
                <a:r>
                  <a:rPr lang="tr-TR" i="0">
                    <a:latin typeface="Cambria Math" panose="02040503050406030204" pitchFamily="18" charset="0"/>
                  </a:rPr>
                  <a:t>×</a:t>
                </a:r>
                <a:r>
                  <a:rPr lang="tr-TR"/>
                  <a:t>9 ile ifade edilmiş olan olası çözümler (kromozomlar) oluşturulacaktır. Bir grup kromozom (popülasyon) içerisindeki herhangi bir kromozomu tasarlarken 9</a:t>
                </a:r>
                <a:r>
                  <a:rPr lang="tr-TR" i="0">
                    <a:latin typeface="Cambria Math" panose="02040503050406030204" pitchFamily="18" charset="0"/>
                  </a:rPr>
                  <a:t>×</a:t>
                </a:r>
                <a:r>
                  <a:rPr lang="tr-TR"/>
                  <a:t>9 uzunluklu [1-9] arası rakamlar başlangıç durumuna göre belirlenmiş bir kalıba uygun olarak seçilmelidir. Örneğin </a:t>
                </a:r>
                <a:r>
                  <a:rPr lang="en-US" smtClean="0"/>
                  <a:t>bir</a:t>
                </a:r>
                <a:r>
                  <a:rPr lang="tr-TR" smtClean="0"/>
                  <a:t> </a:t>
                </a:r>
                <a:r>
                  <a:rPr lang="tr-TR"/>
                  <a:t>Sudoku problemi için bir kromozom başlangıç durumundaki rakamlar sabit tutularak şu genlerle oluşturulabilir</a:t>
                </a:r>
                <a:r>
                  <a:rPr lang="tr-TR" smtClean="0"/>
                  <a:t>.</a:t>
                </a:r>
                <a:r>
                  <a:rPr lang="en-US" smtClean="0"/>
                  <a:t> Koyu renkli rakamlar</a:t>
                </a:r>
                <a:r>
                  <a:rPr lang="en-US" baseline="0" smtClean="0"/>
                  <a:t> başlangıç durumunda verilenleri ifade etmektedir.</a:t>
                </a:r>
              </a:p>
              <a:p>
                <a:endParaRPr lang="en-US"/>
              </a:p>
              <a:p>
                <a:r>
                  <a:rPr lang="tr-TR" b="1"/>
                  <a:t>8 </a:t>
                </a:r>
                <a:r>
                  <a:rPr lang="tr-TR"/>
                  <a:t>7 5 4 </a:t>
                </a:r>
                <a:r>
                  <a:rPr lang="tr-TR" b="1"/>
                  <a:t>2</a:t>
                </a:r>
                <a:r>
                  <a:rPr lang="tr-TR"/>
                  <a:t> 3 </a:t>
                </a:r>
                <a:r>
                  <a:rPr lang="tr-TR" b="1"/>
                  <a:t>9 1 </a:t>
                </a:r>
                <a:r>
                  <a:rPr lang="tr-TR"/>
                  <a:t>6 </a:t>
                </a:r>
                <a:r>
                  <a:rPr lang="tr-TR" b="1"/>
                  <a:t>2 3 4 5 1</a:t>
                </a:r>
                <a:r>
                  <a:rPr lang="tr-TR"/>
                  <a:t> 9 6 8 </a:t>
                </a:r>
                <a:r>
                  <a:rPr lang="tr-TR" b="1"/>
                  <a:t>7 7 1 2 3 8 4 6 5 4</a:t>
                </a:r>
                <a:r>
                  <a:rPr lang="tr-TR"/>
                  <a:t> </a:t>
                </a:r>
                <a:r>
                  <a:rPr lang="tr-TR" b="1"/>
                  <a:t>6 </a:t>
                </a:r>
                <a:r>
                  <a:rPr lang="tr-TR"/>
                  <a:t>7 5 </a:t>
                </a:r>
                <a:r>
                  <a:rPr lang="tr-TR" b="1"/>
                  <a:t>1</a:t>
                </a:r>
                <a:r>
                  <a:rPr lang="tr-TR"/>
                  <a:t> 2 3 </a:t>
                </a:r>
                <a:r>
                  <a:rPr lang="tr-TR" b="1"/>
                  <a:t>3</a:t>
                </a:r>
                <a:r>
                  <a:rPr lang="tr-TR"/>
                  <a:t> 9</a:t>
                </a:r>
                <a:r>
                  <a:rPr lang="tr-TR" b="1"/>
                  <a:t> 5</a:t>
                </a:r>
                <a:r>
                  <a:rPr lang="tr-TR"/>
                  <a:t> </a:t>
                </a:r>
                <a:r>
                  <a:rPr lang="tr-TR" b="1"/>
                  <a:t>1 8 5 4 2 3 7 2 6</a:t>
                </a:r>
                <a:r>
                  <a:rPr lang="tr-TR"/>
                  <a:t> 8</a:t>
                </a:r>
                <a:r>
                  <a:rPr lang="tr-TR" b="1"/>
                  <a:t> 4</a:t>
                </a:r>
                <a:r>
                  <a:rPr lang="tr-TR"/>
                  <a:t> 5 </a:t>
                </a:r>
                <a:r>
                  <a:rPr lang="tr-TR" b="1"/>
                  <a:t>6</a:t>
                </a:r>
                <a:r>
                  <a:rPr lang="tr-TR"/>
                  <a:t> 2 </a:t>
                </a:r>
                <a:r>
                  <a:rPr lang="tr-TR" b="1"/>
                  <a:t>2</a:t>
                </a:r>
                <a:r>
                  <a:rPr lang="tr-TR"/>
                  <a:t> </a:t>
                </a:r>
                <a:r>
                  <a:rPr lang="tr-TR" b="1"/>
                  <a:t>8 </a:t>
                </a:r>
                <a:r>
                  <a:rPr lang="tr-TR"/>
                  <a:t>1</a:t>
                </a:r>
                <a:r>
                  <a:rPr lang="tr-TR" b="1"/>
                  <a:t> </a:t>
                </a:r>
                <a:r>
                  <a:rPr lang="tr-TR"/>
                  <a:t>6 </a:t>
                </a:r>
                <a:r>
                  <a:rPr lang="tr-TR" b="1"/>
                  <a:t>7 6 8 4 2 3 4 3 6</a:t>
                </a:r>
                <a:r>
                  <a:rPr lang="tr-TR"/>
                  <a:t> 7 1 5 8 4 3 </a:t>
                </a:r>
                <a:r>
                  <a:rPr lang="tr-TR" b="1"/>
                  <a:t>1 6 2</a:t>
                </a:r>
                <a:r>
                  <a:rPr lang="tr-TR"/>
                  <a:t> </a:t>
                </a:r>
                <a:r>
                  <a:rPr lang="tr-TR" b="1"/>
                  <a:t>9 8 5 4 2 7 5 3 </a:t>
                </a:r>
                <a:r>
                  <a:rPr lang="tr-TR" b="1" smtClean="0"/>
                  <a:t>7</a:t>
                </a:r>
                <a:endParaRPr lang="en-US" b="1" smtClean="0"/>
              </a:p>
              <a:p>
                <a:endParaRPr lang="en-US"/>
              </a:p>
              <a:p>
                <a:r>
                  <a:rPr lang="tr-TR"/>
                  <a:t>Rasgele oluşturulan bu çözümler problemin kurallarına uygun olmayacaktır. Dolayısıyla bir uygunluk fonksiyonu kullanılarak her bir kromozomun çözüm olarak değeri hesaplanmalıdır. Bu fonksiyonda her bir genin herhangi bir kuralı bozma (veya bozmama) sayısı toplamı üzerinden bir formül geliştirilebilir. Bir sonraki neslin türetilmesinde çaprazlama uygulanırken yine başlangıç durumunun sabit kalmasına çaprazlamanın diğer genler üzerinde çeşitli çaprazlama teknikleri kullanılarak yönetilmesine dikkat edilmelidir. Mutasyonun da düşük olasılıkla değiştirilebilir genler üzerinden yapılması sağlanmalıdır. Hedefe ilk kaçıncı iterasyonda (jenerasyonda) varıldığı algoritmanın başarısını belirleyecektir. Yeterli bir iterasyon sonucunda hala hedefe varılamamışsa en uygun çözüm dönülecektir. </a:t>
                </a:r>
                <a:endParaRPr lang="en-US"/>
              </a:p>
              <a:p>
                <a:endParaRPr lang="en-US"/>
              </a:p>
            </p:txBody>
          </p:sp>
        </mc:Fallback>
      </mc:AlternateContent>
      <p:sp>
        <p:nvSpPr>
          <p:cNvPr id="4" name="Slayt Numarası Yer Tutucusu 3"/>
          <p:cNvSpPr>
            <a:spLocks noGrp="1"/>
          </p:cNvSpPr>
          <p:nvPr>
            <p:ph type="sldNum" sz="quarter" idx="10"/>
          </p:nvPr>
        </p:nvSpPr>
        <p:spPr/>
        <p:txBody>
          <a:bodyPr/>
          <a:lstStyle/>
          <a:p>
            <a:fld id="{6DD9FBEC-52EA-4A77-BFC4-8BC0E2431558}" type="slidenum">
              <a:rPr lang="en-US" smtClean="0"/>
              <a:t>62</a:t>
            </a:fld>
            <a:endParaRPr lang="en-US"/>
          </a:p>
        </p:txBody>
      </p:sp>
    </p:spTree>
    <p:extLst>
      <p:ext uri="{BB962C8B-B14F-4D97-AF65-F5344CB8AC3E}">
        <p14:creationId xmlns:p14="http://schemas.microsoft.com/office/powerpoint/2010/main" val="22166409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tr-TR" altLang="tr-TR" dirty="0" err="1" smtClean="0"/>
              <a:t>Sezgisellik</a:t>
            </a:r>
            <a:r>
              <a:rPr lang="tr-TR" altLang="tr-TR" dirty="0" smtClean="0"/>
              <a:t> (sezgisel kurallar, sezgisel yöntem) problemin durum uzayı çok büyük olduğunda, çözümün aranmasını kesin biçimde sınırlayan herhangi bir kural, strateji, hile, sadeleştirme ve diğer etmenlerin kullanımıdır. (</a:t>
            </a:r>
            <a:r>
              <a:rPr lang="tr-TR" altLang="tr-TR" dirty="0" err="1" smtClean="0"/>
              <a:t>Fagenbaum</a:t>
            </a:r>
            <a:r>
              <a:rPr lang="tr-TR" altLang="tr-TR" dirty="0" smtClean="0"/>
              <a:t> ve </a:t>
            </a:r>
            <a:r>
              <a:rPr lang="tr-TR" altLang="tr-TR" dirty="0" err="1" smtClean="0"/>
              <a:t>Fieldman</a:t>
            </a:r>
            <a:r>
              <a:rPr lang="tr-TR" altLang="tr-TR" dirty="0" smtClean="0"/>
              <a:t>)</a:t>
            </a:r>
          </a:p>
          <a:p>
            <a:endParaRPr lang="tr-TR" dirty="0"/>
          </a:p>
        </p:txBody>
      </p:sp>
      <p:sp>
        <p:nvSpPr>
          <p:cNvPr id="4" name="Slayt Numarası Yer Tutucusu 3"/>
          <p:cNvSpPr>
            <a:spLocks noGrp="1"/>
          </p:cNvSpPr>
          <p:nvPr>
            <p:ph type="sldNum" sz="quarter" idx="10"/>
          </p:nvPr>
        </p:nvSpPr>
        <p:spPr/>
        <p:txBody>
          <a:bodyPr/>
          <a:lstStyle/>
          <a:p>
            <a:fld id="{C06F112B-FED6-4915-A0F9-D07E31D399C3}" type="slidenum">
              <a:rPr lang="tr-TR" smtClean="0"/>
              <a:t>11</a:t>
            </a:fld>
            <a:endParaRPr lang="tr-TR"/>
          </a:p>
        </p:txBody>
      </p:sp>
    </p:spTree>
    <p:extLst>
      <p:ext uri="{BB962C8B-B14F-4D97-AF65-F5344CB8AC3E}">
        <p14:creationId xmlns:p14="http://schemas.microsoft.com/office/powerpoint/2010/main" val="16419961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pPr eaLnBrk="1" hangingPunct="1"/>
            <a:endParaRPr lang="tr-TR" dirty="0"/>
          </a:p>
        </p:txBody>
      </p:sp>
      <p:sp>
        <p:nvSpPr>
          <p:cNvPr id="4" name="Slayt Numarası Yer Tutucusu 3"/>
          <p:cNvSpPr>
            <a:spLocks noGrp="1"/>
          </p:cNvSpPr>
          <p:nvPr>
            <p:ph type="sldNum" sz="quarter" idx="10"/>
          </p:nvPr>
        </p:nvSpPr>
        <p:spPr/>
        <p:txBody>
          <a:bodyPr/>
          <a:lstStyle/>
          <a:p>
            <a:fld id="{C06F112B-FED6-4915-A0F9-D07E31D399C3}" type="slidenum">
              <a:rPr lang="tr-TR" smtClean="0"/>
              <a:t>13</a:t>
            </a:fld>
            <a:endParaRPr lang="tr-TR"/>
          </a:p>
        </p:txBody>
      </p:sp>
    </p:spTree>
    <p:extLst>
      <p:ext uri="{BB962C8B-B14F-4D97-AF65-F5344CB8AC3E}">
        <p14:creationId xmlns:p14="http://schemas.microsoft.com/office/powerpoint/2010/main" val="27236963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en-US"/>
          </a:p>
        </p:txBody>
      </p:sp>
      <p:sp>
        <p:nvSpPr>
          <p:cNvPr id="4" name="Slayt Numarası Yer Tutucusu 3"/>
          <p:cNvSpPr>
            <a:spLocks noGrp="1"/>
          </p:cNvSpPr>
          <p:nvPr>
            <p:ph type="sldNum" sz="quarter" idx="10"/>
          </p:nvPr>
        </p:nvSpPr>
        <p:spPr/>
        <p:txBody>
          <a:bodyPr/>
          <a:lstStyle/>
          <a:p>
            <a:fld id="{C06F112B-FED6-4915-A0F9-D07E31D399C3}" type="slidenum">
              <a:rPr lang="tr-TR" smtClean="0"/>
              <a:t>18</a:t>
            </a:fld>
            <a:endParaRPr lang="tr-TR"/>
          </a:p>
        </p:txBody>
      </p:sp>
    </p:spTree>
    <p:extLst>
      <p:ext uri="{BB962C8B-B14F-4D97-AF65-F5344CB8AC3E}">
        <p14:creationId xmlns:p14="http://schemas.microsoft.com/office/powerpoint/2010/main" val="10999134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smtClean="0"/>
              <a:t>h*(n) = </a:t>
            </a:r>
            <a:r>
              <a:rPr lang="tr-TR" dirty="0" err="1" smtClean="0"/>
              <a:t>true</a:t>
            </a:r>
            <a:r>
              <a:rPr lang="tr-TR" dirty="0" smtClean="0"/>
              <a:t> </a:t>
            </a:r>
            <a:r>
              <a:rPr lang="tr-TR" dirty="0" err="1" smtClean="0"/>
              <a:t>cost</a:t>
            </a:r>
            <a:r>
              <a:rPr lang="tr-TR" dirty="0" smtClean="0"/>
              <a:t> of </a:t>
            </a:r>
            <a:r>
              <a:rPr lang="tr-TR" dirty="0" err="1" smtClean="0"/>
              <a:t>getting</a:t>
            </a:r>
            <a:r>
              <a:rPr lang="tr-TR" dirty="0" smtClean="0"/>
              <a:t> </a:t>
            </a:r>
            <a:r>
              <a:rPr lang="tr-TR" dirty="0" err="1" smtClean="0"/>
              <a:t>from</a:t>
            </a:r>
            <a:r>
              <a:rPr lang="tr-TR" dirty="0" smtClean="0"/>
              <a:t> n </a:t>
            </a:r>
            <a:r>
              <a:rPr lang="tr-TR" dirty="0" err="1" smtClean="0"/>
              <a:t>to</a:t>
            </a:r>
            <a:r>
              <a:rPr lang="tr-TR" dirty="0" smtClean="0"/>
              <a:t> </a:t>
            </a:r>
            <a:r>
              <a:rPr lang="tr-TR" dirty="0" err="1" smtClean="0"/>
              <a:t>goal</a:t>
            </a:r>
            <a:endParaRPr lang="tr-TR" dirty="0"/>
          </a:p>
        </p:txBody>
      </p:sp>
      <p:sp>
        <p:nvSpPr>
          <p:cNvPr id="4" name="Slayt Numarası Yer Tutucusu 3"/>
          <p:cNvSpPr>
            <a:spLocks noGrp="1"/>
          </p:cNvSpPr>
          <p:nvPr>
            <p:ph type="sldNum" sz="quarter" idx="10"/>
          </p:nvPr>
        </p:nvSpPr>
        <p:spPr/>
        <p:txBody>
          <a:bodyPr/>
          <a:lstStyle/>
          <a:p>
            <a:fld id="{C06F112B-FED6-4915-A0F9-D07E31D399C3}" type="slidenum">
              <a:rPr lang="tr-TR" smtClean="0"/>
              <a:t>24</a:t>
            </a:fld>
            <a:endParaRPr lang="tr-TR"/>
          </a:p>
        </p:txBody>
      </p:sp>
    </p:spTree>
    <p:extLst>
      <p:ext uri="{BB962C8B-B14F-4D97-AF65-F5344CB8AC3E}">
        <p14:creationId xmlns:p14="http://schemas.microsoft.com/office/powerpoint/2010/main" val="11222642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 Key point: the optimal solution cost of a relaxed problem</a:t>
            </a:r>
            <a:r>
              <a:rPr lang="tr-TR" sz="1200" b="0" i="0" u="none" strike="noStrike" kern="1200" baseline="0" dirty="0" smtClean="0">
                <a:solidFill>
                  <a:schemeClr val="tx1"/>
                </a:solidFill>
                <a:latin typeface="+mn-lt"/>
                <a:ea typeface="+mn-ea"/>
                <a:cs typeface="+mn-cs"/>
              </a:rPr>
              <a:t> </a:t>
            </a:r>
            <a:r>
              <a:rPr lang="en-US" sz="1200" b="0" i="0" u="none" strike="noStrike" kern="1200" baseline="0" dirty="0" smtClean="0">
                <a:solidFill>
                  <a:schemeClr val="tx1"/>
                </a:solidFill>
                <a:latin typeface="+mn-lt"/>
                <a:ea typeface="+mn-ea"/>
                <a:cs typeface="+mn-cs"/>
              </a:rPr>
              <a:t>is no greater than the optimal solution cost of the real</a:t>
            </a:r>
            <a:r>
              <a:rPr lang="tr-TR" sz="1200" b="0" i="0" u="none" strike="noStrike" kern="1200" baseline="0" dirty="0" smtClean="0">
                <a:solidFill>
                  <a:schemeClr val="tx1"/>
                </a:solidFill>
                <a:latin typeface="+mn-lt"/>
                <a:ea typeface="+mn-ea"/>
                <a:cs typeface="+mn-cs"/>
              </a:rPr>
              <a:t> problem</a:t>
            </a:r>
          </a:p>
        </p:txBody>
      </p:sp>
      <p:sp>
        <p:nvSpPr>
          <p:cNvPr id="4" name="Slayt Numarası Yer Tutucusu 3"/>
          <p:cNvSpPr>
            <a:spLocks noGrp="1"/>
          </p:cNvSpPr>
          <p:nvPr>
            <p:ph type="sldNum" sz="quarter" idx="10"/>
          </p:nvPr>
        </p:nvSpPr>
        <p:spPr/>
        <p:txBody>
          <a:bodyPr/>
          <a:lstStyle/>
          <a:p>
            <a:fld id="{C06F112B-FED6-4915-A0F9-D07E31D399C3}" type="slidenum">
              <a:rPr lang="tr-TR" smtClean="0"/>
              <a:t>26</a:t>
            </a:fld>
            <a:endParaRPr lang="tr-TR"/>
          </a:p>
        </p:txBody>
      </p:sp>
    </p:spTree>
    <p:extLst>
      <p:ext uri="{BB962C8B-B14F-4D97-AF65-F5344CB8AC3E}">
        <p14:creationId xmlns:p14="http://schemas.microsoft.com/office/powerpoint/2010/main" val="7454271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ltLang="tr-TR" sz="1200" dirty="0" smtClean="0"/>
          </a:p>
        </p:txBody>
      </p:sp>
      <p:sp>
        <p:nvSpPr>
          <p:cNvPr id="4" name="Slayt Numarası Yer Tutucusu 3"/>
          <p:cNvSpPr>
            <a:spLocks noGrp="1"/>
          </p:cNvSpPr>
          <p:nvPr>
            <p:ph type="sldNum" sz="quarter" idx="10"/>
          </p:nvPr>
        </p:nvSpPr>
        <p:spPr/>
        <p:txBody>
          <a:bodyPr/>
          <a:lstStyle/>
          <a:p>
            <a:fld id="{C06F112B-FED6-4915-A0F9-D07E31D399C3}" type="slidenum">
              <a:rPr lang="tr-TR" smtClean="0"/>
              <a:t>28</a:t>
            </a:fld>
            <a:endParaRPr lang="tr-TR"/>
          </a:p>
        </p:txBody>
      </p:sp>
    </p:spTree>
    <p:extLst>
      <p:ext uri="{BB962C8B-B14F-4D97-AF65-F5344CB8AC3E}">
        <p14:creationId xmlns:p14="http://schemas.microsoft.com/office/powerpoint/2010/main" val="28297227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sp>
        <p:nvSpPr>
          <p:cNvPr id="2" name="1 Başlık"/>
          <p:cNvSpPr>
            <a:spLocks noGrp="1"/>
          </p:cNvSpPr>
          <p:nvPr>
            <p:ph type="ctrTitle"/>
          </p:nvPr>
        </p:nvSpPr>
        <p:spPr>
          <a:xfrm>
            <a:off x="685800" y="2130425"/>
            <a:ext cx="7772400" cy="1470025"/>
          </a:xfrm>
        </p:spPr>
        <p:txBody>
          <a:bodyPr/>
          <a:lstStyle/>
          <a:p>
            <a:r>
              <a:rPr lang="tr-TR" smtClean="0"/>
              <a:t>Asıl başlık stili için tıklatın</a:t>
            </a:r>
            <a:endParaRPr lang="tr-TR"/>
          </a:p>
        </p:txBody>
      </p:sp>
      <p:sp>
        <p:nvSpPr>
          <p:cNvPr id="3" name="2 Alt Başlık"/>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tr-TR" smtClean="0"/>
              <a:t>Asıl alt başlık stilini düzenlemek için tıklatın</a:t>
            </a:r>
            <a:endParaRPr lang="tr-TR"/>
          </a:p>
        </p:txBody>
      </p:sp>
      <p:sp>
        <p:nvSpPr>
          <p:cNvPr id="4" name="3 Veri Yer Tutucusu"/>
          <p:cNvSpPr>
            <a:spLocks noGrp="1"/>
          </p:cNvSpPr>
          <p:nvPr>
            <p:ph type="dt" sz="half" idx="10"/>
          </p:nvPr>
        </p:nvSpPr>
        <p:spPr/>
        <p:txBody>
          <a:bodyPr/>
          <a:lstStyle/>
          <a:p>
            <a:fld id="{A23720DD-5B6D-40BF-8493-A6B52D484E6B}" type="datetimeFigureOut">
              <a:rPr lang="tr-TR" smtClean="0"/>
              <a:t>17.10.2024</a:t>
            </a:fld>
            <a:endParaRPr lang="tr-TR"/>
          </a:p>
        </p:txBody>
      </p:sp>
      <p:sp>
        <p:nvSpPr>
          <p:cNvPr id="5" name="4 Altbilgi Yer Tutucusu"/>
          <p:cNvSpPr>
            <a:spLocks noGrp="1"/>
          </p:cNvSpPr>
          <p:nvPr>
            <p:ph type="ftr" sz="quarter" idx="11"/>
          </p:nvPr>
        </p:nvSpPr>
        <p:spPr/>
        <p:txBody>
          <a:bodyPr/>
          <a:lstStyle/>
          <a:p>
            <a:endParaRPr lang="tr-TR"/>
          </a:p>
        </p:txBody>
      </p:sp>
      <p:sp>
        <p:nvSpPr>
          <p:cNvPr id="6" name="5 Slayt Numarası Yer Tutucusu"/>
          <p:cNvSpPr>
            <a:spLocks noGrp="1"/>
          </p:cNvSpPr>
          <p:nvPr>
            <p:ph type="sldNum" sz="quarter" idx="12"/>
          </p:nvPr>
        </p:nvSpPr>
        <p:spPr/>
        <p:txBody>
          <a:bodyPr/>
          <a:lstStyle/>
          <a:p>
            <a:fld id="{F302176B-0E47-46AC-8F43-DAB4B8A37D06}" type="slidenum">
              <a:rPr lang="tr-TR" smtClean="0"/>
              <a:t>‹#›</a:t>
            </a:fld>
            <a:endParaRPr lang="tr-T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Başlık, Dikey Metin">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r>
              <a:rPr lang="tr-TR" smtClean="0"/>
              <a:t>Asıl başlık stili için tıklatın</a:t>
            </a:r>
            <a:endParaRPr lang="tr-TR"/>
          </a:p>
        </p:txBody>
      </p:sp>
      <p:sp>
        <p:nvSpPr>
          <p:cNvPr id="3" name="2 Dikey Metin Yer Tutucusu"/>
          <p:cNvSpPr>
            <a:spLocks noGrp="1"/>
          </p:cNvSpPr>
          <p:nvPr>
            <p:ph type="body" orient="vert" idx="1"/>
          </p:nvPr>
        </p:nvSpPr>
        <p:spPr/>
        <p:txBody>
          <a:bodyPr vert="eaVert"/>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4" name="3 Veri Yer Tutucusu"/>
          <p:cNvSpPr>
            <a:spLocks noGrp="1"/>
          </p:cNvSpPr>
          <p:nvPr>
            <p:ph type="dt" sz="half" idx="10"/>
          </p:nvPr>
        </p:nvSpPr>
        <p:spPr/>
        <p:txBody>
          <a:bodyPr/>
          <a:lstStyle/>
          <a:p>
            <a:fld id="{A23720DD-5B6D-40BF-8493-A6B52D484E6B}" type="datetimeFigureOut">
              <a:rPr lang="tr-TR" smtClean="0"/>
              <a:t>17.10.2024</a:t>
            </a:fld>
            <a:endParaRPr lang="tr-TR"/>
          </a:p>
        </p:txBody>
      </p:sp>
      <p:sp>
        <p:nvSpPr>
          <p:cNvPr id="5" name="4 Altbilgi Yer Tutucusu"/>
          <p:cNvSpPr>
            <a:spLocks noGrp="1"/>
          </p:cNvSpPr>
          <p:nvPr>
            <p:ph type="ftr" sz="quarter" idx="11"/>
          </p:nvPr>
        </p:nvSpPr>
        <p:spPr/>
        <p:txBody>
          <a:bodyPr/>
          <a:lstStyle/>
          <a:p>
            <a:endParaRPr lang="tr-TR"/>
          </a:p>
        </p:txBody>
      </p:sp>
      <p:sp>
        <p:nvSpPr>
          <p:cNvPr id="6" name="5 Slayt Numarası Yer Tutucusu"/>
          <p:cNvSpPr>
            <a:spLocks noGrp="1"/>
          </p:cNvSpPr>
          <p:nvPr>
            <p:ph type="sldNum" sz="quarter" idx="12"/>
          </p:nvPr>
        </p:nvSpPr>
        <p:spPr/>
        <p:txBody>
          <a:bodyPr/>
          <a:lstStyle/>
          <a:p>
            <a:fld id="{F302176B-0E47-46AC-8F43-DAB4B8A37D06}" type="slidenum">
              <a:rPr lang="tr-TR" smtClean="0"/>
              <a:t>‹#›</a:t>
            </a:fld>
            <a:endParaRPr lang="tr-T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1 Dikey Başlık"/>
          <p:cNvSpPr>
            <a:spLocks noGrp="1"/>
          </p:cNvSpPr>
          <p:nvPr>
            <p:ph type="title" orient="vert"/>
          </p:nvPr>
        </p:nvSpPr>
        <p:spPr>
          <a:xfrm>
            <a:off x="6629400" y="274638"/>
            <a:ext cx="2057400" cy="5851525"/>
          </a:xfrm>
        </p:spPr>
        <p:txBody>
          <a:bodyPr vert="eaVert"/>
          <a:lstStyle/>
          <a:p>
            <a:r>
              <a:rPr lang="tr-TR" smtClean="0"/>
              <a:t>Asıl başlık stili için tıklatın</a:t>
            </a:r>
            <a:endParaRPr lang="tr-TR"/>
          </a:p>
        </p:txBody>
      </p:sp>
      <p:sp>
        <p:nvSpPr>
          <p:cNvPr id="3" name="2 Dikey Metin Yer Tutucusu"/>
          <p:cNvSpPr>
            <a:spLocks noGrp="1"/>
          </p:cNvSpPr>
          <p:nvPr>
            <p:ph type="body" orient="vert" idx="1"/>
          </p:nvPr>
        </p:nvSpPr>
        <p:spPr>
          <a:xfrm>
            <a:off x="457200" y="274638"/>
            <a:ext cx="6019800" cy="5851525"/>
          </a:xfrm>
        </p:spPr>
        <p:txBody>
          <a:bodyPr vert="eaVert"/>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4" name="3 Veri Yer Tutucusu"/>
          <p:cNvSpPr>
            <a:spLocks noGrp="1"/>
          </p:cNvSpPr>
          <p:nvPr>
            <p:ph type="dt" sz="half" idx="10"/>
          </p:nvPr>
        </p:nvSpPr>
        <p:spPr/>
        <p:txBody>
          <a:bodyPr/>
          <a:lstStyle/>
          <a:p>
            <a:fld id="{A23720DD-5B6D-40BF-8493-A6B52D484E6B}" type="datetimeFigureOut">
              <a:rPr lang="tr-TR" smtClean="0"/>
              <a:t>17.10.2024</a:t>
            </a:fld>
            <a:endParaRPr lang="tr-TR"/>
          </a:p>
        </p:txBody>
      </p:sp>
      <p:sp>
        <p:nvSpPr>
          <p:cNvPr id="5" name="4 Altbilgi Yer Tutucusu"/>
          <p:cNvSpPr>
            <a:spLocks noGrp="1"/>
          </p:cNvSpPr>
          <p:nvPr>
            <p:ph type="ftr" sz="quarter" idx="11"/>
          </p:nvPr>
        </p:nvSpPr>
        <p:spPr/>
        <p:txBody>
          <a:bodyPr/>
          <a:lstStyle/>
          <a:p>
            <a:endParaRPr lang="tr-TR"/>
          </a:p>
        </p:txBody>
      </p:sp>
      <p:sp>
        <p:nvSpPr>
          <p:cNvPr id="6" name="5 Slayt Numarası Yer Tutucusu"/>
          <p:cNvSpPr>
            <a:spLocks noGrp="1"/>
          </p:cNvSpPr>
          <p:nvPr>
            <p:ph type="sldNum" sz="quarter" idx="12"/>
          </p:nvPr>
        </p:nvSpPr>
        <p:spPr/>
        <p:txBody>
          <a:bodyPr/>
          <a:lstStyle/>
          <a:p>
            <a:fld id="{F302176B-0E47-46AC-8F43-DAB4B8A37D06}" type="slidenum">
              <a:rPr lang="tr-TR" smtClean="0"/>
              <a:t>‹#›</a:t>
            </a:fld>
            <a:endParaRPr lang="tr-T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tr-TR"/>
          </a:p>
        </p:txBody>
      </p:sp>
      <p:sp>
        <p:nvSpPr>
          <p:cNvPr id="3" name="Text Placeholder 2"/>
          <p:cNvSpPr>
            <a:spLocks noGrp="1"/>
          </p:cNvSpPr>
          <p:nvPr>
            <p:ph type="body" sz="half" idx="1"/>
          </p:nvPr>
        </p:nvSpPr>
        <p:spPr>
          <a:xfrm>
            <a:off x="457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tr-TR"/>
          </a:p>
        </p:txBody>
      </p:sp>
      <p:sp>
        <p:nvSpPr>
          <p:cNvPr id="4" name="Content Placeholder 3"/>
          <p:cNvSpPr>
            <a:spLocks noGrp="1"/>
          </p:cNvSpPr>
          <p:nvPr>
            <p:ph sz="half" idx="2"/>
          </p:nvPr>
        </p:nvSpPr>
        <p:spPr>
          <a:xfrm>
            <a:off x="4648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tr-TR"/>
          </a:p>
        </p:txBody>
      </p:sp>
      <p:sp>
        <p:nvSpPr>
          <p:cNvPr id="5" name="Rectangle 4"/>
          <p:cNvSpPr>
            <a:spLocks noGrp="1" noChangeArrowheads="1"/>
          </p:cNvSpPr>
          <p:nvPr>
            <p:ph type="dt" sz="half" idx="10"/>
          </p:nvPr>
        </p:nvSpPr>
        <p:spPr>
          <a:ln/>
        </p:spPr>
        <p:txBody>
          <a:bodyPr/>
          <a:lstStyle>
            <a:lvl1pPr>
              <a:defRPr/>
            </a:lvl1pPr>
          </a:lstStyle>
          <a:p>
            <a:pPr>
              <a:defRPr/>
            </a:pPr>
            <a:endParaRPr lang="tr-TR"/>
          </a:p>
        </p:txBody>
      </p:sp>
      <p:sp>
        <p:nvSpPr>
          <p:cNvPr id="6" name="Rectangle 5"/>
          <p:cNvSpPr>
            <a:spLocks noGrp="1" noChangeArrowheads="1"/>
          </p:cNvSpPr>
          <p:nvPr>
            <p:ph type="ftr" sz="quarter" idx="11"/>
          </p:nvPr>
        </p:nvSpPr>
        <p:spPr>
          <a:ln/>
        </p:spPr>
        <p:txBody>
          <a:bodyPr/>
          <a:lstStyle>
            <a:lvl1pPr>
              <a:defRPr/>
            </a:lvl1pPr>
          </a:lstStyle>
          <a:p>
            <a:pPr>
              <a:defRPr/>
            </a:pPr>
            <a:endParaRPr lang="tr-TR"/>
          </a:p>
        </p:txBody>
      </p:sp>
      <p:sp>
        <p:nvSpPr>
          <p:cNvPr id="7" name="Rectangle 6"/>
          <p:cNvSpPr>
            <a:spLocks noGrp="1" noChangeArrowheads="1"/>
          </p:cNvSpPr>
          <p:nvPr>
            <p:ph type="sldNum" sz="quarter" idx="12"/>
          </p:nvPr>
        </p:nvSpPr>
        <p:spPr>
          <a:ln/>
        </p:spPr>
        <p:txBody>
          <a:bodyPr/>
          <a:lstStyle>
            <a:lvl1pPr>
              <a:defRPr/>
            </a:lvl1pPr>
          </a:lstStyle>
          <a:p>
            <a:pPr>
              <a:defRPr/>
            </a:pPr>
            <a:fld id="{7AE292CA-CCFE-4F78-A700-C53D266FB640}" type="slidenum">
              <a:rPr lang="tr-TR"/>
              <a:pPr>
                <a:defRPr/>
              </a:pPr>
              <a:t>‹#›</a:t>
            </a:fld>
            <a:endParaRPr lang="tr-TR"/>
          </a:p>
        </p:txBody>
      </p:sp>
    </p:spTree>
    <p:extLst>
      <p:ext uri="{BB962C8B-B14F-4D97-AF65-F5344CB8AC3E}">
        <p14:creationId xmlns:p14="http://schemas.microsoft.com/office/powerpoint/2010/main" val="361377601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tr-TR"/>
          </a:p>
        </p:txBody>
      </p:sp>
      <p:sp>
        <p:nvSpPr>
          <p:cNvPr id="3" name="Text Placeholder 2"/>
          <p:cNvSpPr>
            <a:spLocks noGrp="1"/>
          </p:cNvSpPr>
          <p:nvPr>
            <p:ph type="body" sz="half" idx="1"/>
          </p:nvPr>
        </p:nvSpPr>
        <p:spPr>
          <a:xfrm>
            <a:off x="457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tr-TR"/>
          </a:p>
        </p:txBody>
      </p:sp>
      <p:sp>
        <p:nvSpPr>
          <p:cNvPr id="4" name="Content Placeholder 3"/>
          <p:cNvSpPr>
            <a:spLocks noGrp="1"/>
          </p:cNvSpPr>
          <p:nvPr>
            <p:ph sz="quarter" idx="2"/>
          </p:nvPr>
        </p:nvSpPr>
        <p:spPr>
          <a:xfrm>
            <a:off x="4648200" y="1600200"/>
            <a:ext cx="4038600" cy="21859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tr-TR"/>
          </a:p>
        </p:txBody>
      </p:sp>
      <p:sp>
        <p:nvSpPr>
          <p:cNvPr id="5" name="Content Placeholder 4"/>
          <p:cNvSpPr>
            <a:spLocks noGrp="1"/>
          </p:cNvSpPr>
          <p:nvPr>
            <p:ph sz="quarter" idx="3"/>
          </p:nvPr>
        </p:nvSpPr>
        <p:spPr>
          <a:xfrm>
            <a:off x="4648200" y="3938588"/>
            <a:ext cx="4038600" cy="21875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tr-TR"/>
          </a:p>
        </p:txBody>
      </p:sp>
      <p:sp>
        <p:nvSpPr>
          <p:cNvPr id="6" name="Rectangle 4"/>
          <p:cNvSpPr>
            <a:spLocks noGrp="1" noChangeArrowheads="1"/>
          </p:cNvSpPr>
          <p:nvPr>
            <p:ph type="dt" sz="half" idx="10"/>
          </p:nvPr>
        </p:nvSpPr>
        <p:spPr>
          <a:ln/>
        </p:spPr>
        <p:txBody>
          <a:bodyPr/>
          <a:lstStyle>
            <a:lvl1pPr>
              <a:defRPr/>
            </a:lvl1pPr>
          </a:lstStyle>
          <a:p>
            <a:pPr>
              <a:defRPr/>
            </a:pPr>
            <a:endParaRPr lang="tr-TR"/>
          </a:p>
        </p:txBody>
      </p:sp>
      <p:sp>
        <p:nvSpPr>
          <p:cNvPr id="7" name="Rectangle 5"/>
          <p:cNvSpPr>
            <a:spLocks noGrp="1" noChangeArrowheads="1"/>
          </p:cNvSpPr>
          <p:nvPr>
            <p:ph type="ftr" sz="quarter" idx="11"/>
          </p:nvPr>
        </p:nvSpPr>
        <p:spPr>
          <a:ln/>
        </p:spPr>
        <p:txBody>
          <a:bodyPr/>
          <a:lstStyle>
            <a:lvl1pPr>
              <a:defRPr/>
            </a:lvl1pPr>
          </a:lstStyle>
          <a:p>
            <a:pPr>
              <a:defRPr/>
            </a:pPr>
            <a:endParaRPr lang="tr-TR"/>
          </a:p>
        </p:txBody>
      </p:sp>
      <p:sp>
        <p:nvSpPr>
          <p:cNvPr id="8" name="Rectangle 6"/>
          <p:cNvSpPr>
            <a:spLocks noGrp="1" noChangeArrowheads="1"/>
          </p:cNvSpPr>
          <p:nvPr>
            <p:ph type="sldNum" sz="quarter" idx="12"/>
          </p:nvPr>
        </p:nvSpPr>
        <p:spPr>
          <a:ln/>
        </p:spPr>
        <p:txBody>
          <a:bodyPr/>
          <a:lstStyle>
            <a:lvl1pPr>
              <a:defRPr/>
            </a:lvl1pPr>
          </a:lstStyle>
          <a:p>
            <a:pPr>
              <a:defRPr/>
            </a:pPr>
            <a:fld id="{D9983216-9C6A-4236-A949-3ADF0B7331AB}" type="slidenum">
              <a:rPr lang="tr-TR"/>
              <a:pPr>
                <a:defRPr/>
              </a:pPr>
              <a:t>‹#›</a:t>
            </a:fld>
            <a:endParaRPr lang="tr-TR"/>
          </a:p>
        </p:txBody>
      </p:sp>
    </p:spTree>
    <p:extLst>
      <p:ext uri="{BB962C8B-B14F-4D97-AF65-F5344CB8AC3E}">
        <p14:creationId xmlns:p14="http://schemas.microsoft.com/office/powerpoint/2010/main" val="171460429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Only">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274638"/>
            <a:ext cx="8229600" cy="58515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tr-TR"/>
          </a:p>
        </p:txBody>
      </p:sp>
      <p:sp>
        <p:nvSpPr>
          <p:cNvPr id="4" name="Rectangle 5"/>
          <p:cNvSpPr>
            <a:spLocks noGrp="1" noChangeArrowheads="1"/>
          </p:cNvSpPr>
          <p:nvPr>
            <p:ph type="ftr" sz="quarter" idx="11"/>
          </p:nvPr>
        </p:nvSpPr>
        <p:spPr>
          <a:ln/>
        </p:spPr>
        <p:txBody>
          <a:bodyPr/>
          <a:lstStyle>
            <a:lvl1pPr>
              <a:defRPr/>
            </a:lvl1pPr>
          </a:lstStyle>
          <a:p>
            <a:pPr>
              <a:defRPr/>
            </a:pPr>
            <a:endParaRPr lang="tr-TR"/>
          </a:p>
        </p:txBody>
      </p:sp>
      <p:sp>
        <p:nvSpPr>
          <p:cNvPr id="5" name="Rectangle 6"/>
          <p:cNvSpPr>
            <a:spLocks noGrp="1" noChangeArrowheads="1"/>
          </p:cNvSpPr>
          <p:nvPr>
            <p:ph type="sldNum" sz="quarter" idx="12"/>
          </p:nvPr>
        </p:nvSpPr>
        <p:spPr>
          <a:ln/>
        </p:spPr>
        <p:txBody>
          <a:bodyPr/>
          <a:lstStyle>
            <a:lvl1pPr>
              <a:defRPr/>
            </a:lvl1pPr>
          </a:lstStyle>
          <a:p>
            <a:pPr>
              <a:defRPr/>
            </a:pPr>
            <a:fld id="{9C66128A-F8CF-4727-B18C-CA9CF3173494}" type="slidenum">
              <a:rPr lang="tr-TR"/>
              <a:pPr>
                <a:defRPr/>
              </a:pPr>
              <a:t>‹#›</a:t>
            </a:fld>
            <a:endParaRPr lang="tr-TR"/>
          </a:p>
        </p:txBody>
      </p:sp>
    </p:spTree>
    <p:extLst>
      <p:ext uri="{BB962C8B-B14F-4D97-AF65-F5344CB8AC3E}">
        <p14:creationId xmlns:p14="http://schemas.microsoft.com/office/powerpoint/2010/main" val="20675217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r>
              <a:rPr lang="tr-TR" smtClean="0"/>
              <a:t>Asıl başlık stili için tıklatın</a:t>
            </a:r>
            <a:endParaRPr lang="tr-TR"/>
          </a:p>
        </p:txBody>
      </p:sp>
      <p:sp>
        <p:nvSpPr>
          <p:cNvPr id="3" name="2 İçerik Yer Tutucusu"/>
          <p:cNvSpPr>
            <a:spLocks noGrp="1"/>
          </p:cNvSpPr>
          <p:nvPr>
            <p:ph idx="1"/>
          </p:nvPr>
        </p:nvSpPr>
        <p:spPr/>
        <p:txBody>
          <a:body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4" name="3 Veri Yer Tutucusu"/>
          <p:cNvSpPr>
            <a:spLocks noGrp="1"/>
          </p:cNvSpPr>
          <p:nvPr>
            <p:ph type="dt" sz="half" idx="10"/>
          </p:nvPr>
        </p:nvSpPr>
        <p:spPr/>
        <p:txBody>
          <a:bodyPr/>
          <a:lstStyle/>
          <a:p>
            <a:fld id="{A23720DD-5B6D-40BF-8493-A6B52D484E6B}" type="datetimeFigureOut">
              <a:rPr lang="tr-TR" smtClean="0"/>
              <a:t>17.10.2024</a:t>
            </a:fld>
            <a:endParaRPr lang="tr-TR"/>
          </a:p>
        </p:txBody>
      </p:sp>
      <p:sp>
        <p:nvSpPr>
          <p:cNvPr id="5" name="4 Altbilgi Yer Tutucusu"/>
          <p:cNvSpPr>
            <a:spLocks noGrp="1"/>
          </p:cNvSpPr>
          <p:nvPr>
            <p:ph type="ftr" sz="quarter" idx="11"/>
          </p:nvPr>
        </p:nvSpPr>
        <p:spPr/>
        <p:txBody>
          <a:bodyPr/>
          <a:lstStyle/>
          <a:p>
            <a:endParaRPr lang="tr-TR"/>
          </a:p>
        </p:txBody>
      </p:sp>
      <p:sp>
        <p:nvSpPr>
          <p:cNvPr id="6" name="5 Slayt Numarası Yer Tutucusu"/>
          <p:cNvSpPr>
            <a:spLocks noGrp="1"/>
          </p:cNvSpPr>
          <p:nvPr>
            <p:ph type="sldNum" sz="quarter" idx="12"/>
          </p:nvPr>
        </p:nvSpPr>
        <p:spPr/>
        <p:txBody>
          <a:bodyPr/>
          <a:lstStyle/>
          <a:p>
            <a:fld id="{F302176B-0E47-46AC-8F43-DAB4B8A37D06}" type="slidenum">
              <a:rPr lang="tr-TR" smtClean="0"/>
              <a:t>‹#›</a:t>
            </a:fld>
            <a:endParaRPr lang="tr-T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Üstbilgisi">
    <p:spTree>
      <p:nvGrpSpPr>
        <p:cNvPr id="1" name=""/>
        <p:cNvGrpSpPr/>
        <p:nvPr/>
      </p:nvGrpSpPr>
      <p:grpSpPr>
        <a:xfrm>
          <a:off x="0" y="0"/>
          <a:ext cx="0" cy="0"/>
          <a:chOff x="0" y="0"/>
          <a:chExt cx="0" cy="0"/>
        </a:xfrm>
      </p:grpSpPr>
      <p:sp>
        <p:nvSpPr>
          <p:cNvPr id="2" name="1 Başlık"/>
          <p:cNvSpPr>
            <a:spLocks noGrp="1"/>
          </p:cNvSpPr>
          <p:nvPr>
            <p:ph type="title"/>
          </p:nvPr>
        </p:nvSpPr>
        <p:spPr>
          <a:xfrm>
            <a:off x="722313" y="4406900"/>
            <a:ext cx="7772400" cy="1362075"/>
          </a:xfrm>
        </p:spPr>
        <p:txBody>
          <a:bodyPr anchor="t"/>
          <a:lstStyle>
            <a:lvl1pPr algn="l">
              <a:defRPr sz="4000" b="1" cap="all"/>
            </a:lvl1pPr>
          </a:lstStyle>
          <a:p>
            <a:r>
              <a:rPr lang="tr-TR" smtClean="0"/>
              <a:t>Asıl başlık stili için tıklatın</a:t>
            </a:r>
            <a:endParaRPr lang="tr-TR"/>
          </a:p>
        </p:txBody>
      </p:sp>
      <p:sp>
        <p:nvSpPr>
          <p:cNvPr id="3" name="2 Metin Yer Tutucusu"/>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smtClean="0"/>
              <a:t>Asıl metin stillerini düzenlemek için tıklatın</a:t>
            </a:r>
          </a:p>
        </p:txBody>
      </p:sp>
      <p:sp>
        <p:nvSpPr>
          <p:cNvPr id="4" name="3 Veri Yer Tutucusu"/>
          <p:cNvSpPr>
            <a:spLocks noGrp="1"/>
          </p:cNvSpPr>
          <p:nvPr>
            <p:ph type="dt" sz="half" idx="10"/>
          </p:nvPr>
        </p:nvSpPr>
        <p:spPr/>
        <p:txBody>
          <a:bodyPr/>
          <a:lstStyle/>
          <a:p>
            <a:fld id="{A23720DD-5B6D-40BF-8493-A6B52D484E6B}" type="datetimeFigureOut">
              <a:rPr lang="tr-TR" smtClean="0"/>
              <a:t>17.10.2024</a:t>
            </a:fld>
            <a:endParaRPr lang="tr-TR"/>
          </a:p>
        </p:txBody>
      </p:sp>
      <p:sp>
        <p:nvSpPr>
          <p:cNvPr id="5" name="4 Altbilgi Yer Tutucusu"/>
          <p:cNvSpPr>
            <a:spLocks noGrp="1"/>
          </p:cNvSpPr>
          <p:nvPr>
            <p:ph type="ftr" sz="quarter" idx="11"/>
          </p:nvPr>
        </p:nvSpPr>
        <p:spPr/>
        <p:txBody>
          <a:bodyPr/>
          <a:lstStyle/>
          <a:p>
            <a:endParaRPr lang="tr-TR"/>
          </a:p>
        </p:txBody>
      </p:sp>
      <p:sp>
        <p:nvSpPr>
          <p:cNvPr id="6" name="5 Slayt Numarası Yer Tutucusu"/>
          <p:cNvSpPr>
            <a:spLocks noGrp="1"/>
          </p:cNvSpPr>
          <p:nvPr>
            <p:ph type="sldNum" sz="quarter" idx="12"/>
          </p:nvPr>
        </p:nvSpPr>
        <p:spPr/>
        <p:txBody>
          <a:bodyPr/>
          <a:lstStyle/>
          <a:p>
            <a:fld id="{F302176B-0E47-46AC-8F43-DAB4B8A37D06}" type="slidenum">
              <a:rPr lang="tr-TR" smtClean="0"/>
              <a:t>‹#›</a:t>
            </a:fld>
            <a:endParaRPr lang="tr-T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r>
              <a:rPr lang="tr-TR" smtClean="0"/>
              <a:t>Asıl başlık stili için tıklatın</a:t>
            </a:r>
            <a:endParaRPr lang="tr-TR"/>
          </a:p>
        </p:txBody>
      </p:sp>
      <p:sp>
        <p:nvSpPr>
          <p:cNvPr id="3" name="2 İçerik Yer Tutucusu"/>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4" name="3 İçerik Yer Tutucusu"/>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5" name="4 Veri Yer Tutucusu"/>
          <p:cNvSpPr>
            <a:spLocks noGrp="1"/>
          </p:cNvSpPr>
          <p:nvPr>
            <p:ph type="dt" sz="half" idx="10"/>
          </p:nvPr>
        </p:nvSpPr>
        <p:spPr/>
        <p:txBody>
          <a:bodyPr/>
          <a:lstStyle/>
          <a:p>
            <a:fld id="{A23720DD-5B6D-40BF-8493-A6B52D484E6B}" type="datetimeFigureOut">
              <a:rPr lang="tr-TR" smtClean="0"/>
              <a:t>17.10.2024</a:t>
            </a:fld>
            <a:endParaRPr lang="tr-TR"/>
          </a:p>
        </p:txBody>
      </p:sp>
      <p:sp>
        <p:nvSpPr>
          <p:cNvPr id="6" name="5 Altbilgi Yer Tutucusu"/>
          <p:cNvSpPr>
            <a:spLocks noGrp="1"/>
          </p:cNvSpPr>
          <p:nvPr>
            <p:ph type="ftr" sz="quarter" idx="11"/>
          </p:nvPr>
        </p:nvSpPr>
        <p:spPr/>
        <p:txBody>
          <a:bodyPr/>
          <a:lstStyle/>
          <a:p>
            <a:endParaRPr lang="tr-TR"/>
          </a:p>
        </p:txBody>
      </p:sp>
      <p:sp>
        <p:nvSpPr>
          <p:cNvPr id="7" name="6 Slayt Numarası Yer Tutucusu"/>
          <p:cNvSpPr>
            <a:spLocks noGrp="1"/>
          </p:cNvSpPr>
          <p:nvPr>
            <p:ph type="sldNum" sz="quarter" idx="12"/>
          </p:nvPr>
        </p:nvSpPr>
        <p:spPr/>
        <p:txBody>
          <a:bodyPr/>
          <a:lstStyle/>
          <a:p>
            <a:fld id="{F302176B-0E47-46AC-8F43-DAB4B8A37D06}" type="slidenum">
              <a:rPr lang="tr-TR" smtClean="0"/>
              <a:t>‹#›</a:t>
            </a:fld>
            <a:endParaRPr lang="tr-T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lvl1pPr>
              <a:defRPr/>
            </a:lvl1pPr>
          </a:lstStyle>
          <a:p>
            <a:r>
              <a:rPr lang="tr-TR" smtClean="0"/>
              <a:t>Asıl başlık stili için tıklatın</a:t>
            </a:r>
            <a:endParaRPr lang="tr-TR"/>
          </a:p>
        </p:txBody>
      </p:sp>
      <p:sp>
        <p:nvSpPr>
          <p:cNvPr id="3" name="2 Metin Yer Tutucusu"/>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smtClean="0"/>
              <a:t>Asıl metin stillerini düzenlemek için tıklatın</a:t>
            </a:r>
          </a:p>
        </p:txBody>
      </p:sp>
      <p:sp>
        <p:nvSpPr>
          <p:cNvPr id="4" name="3 İçerik Yer Tutucusu"/>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5" name="4 Metin Yer Tutucusu"/>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smtClean="0"/>
              <a:t>Asıl metin stillerini düzenlemek için tıklatın</a:t>
            </a:r>
          </a:p>
        </p:txBody>
      </p:sp>
      <p:sp>
        <p:nvSpPr>
          <p:cNvPr id="6" name="5 İçerik Yer Tutucusu"/>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7" name="6 Veri Yer Tutucusu"/>
          <p:cNvSpPr>
            <a:spLocks noGrp="1"/>
          </p:cNvSpPr>
          <p:nvPr>
            <p:ph type="dt" sz="half" idx="10"/>
          </p:nvPr>
        </p:nvSpPr>
        <p:spPr/>
        <p:txBody>
          <a:bodyPr/>
          <a:lstStyle/>
          <a:p>
            <a:fld id="{A23720DD-5B6D-40BF-8493-A6B52D484E6B}" type="datetimeFigureOut">
              <a:rPr lang="tr-TR" smtClean="0"/>
              <a:t>17.10.2024</a:t>
            </a:fld>
            <a:endParaRPr lang="tr-TR"/>
          </a:p>
        </p:txBody>
      </p:sp>
      <p:sp>
        <p:nvSpPr>
          <p:cNvPr id="8" name="7 Altbilgi Yer Tutucusu"/>
          <p:cNvSpPr>
            <a:spLocks noGrp="1"/>
          </p:cNvSpPr>
          <p:nvPr>
            <p:ph type="ftr" sz="quarter" idx="11"/>
          </p:nvPr>
        </p:nvSpPr>
        <p:spPr/>
        <p:txBody>
          <a:bodyPr/>
          <a:lstStyle/>
          <a:p>
            <a:endParaRPr lang="tr-TR"/>
          </a:p>
        </p:txBody>
      </p:sp>
      <p:sp>
        <p:nvSpPr>
          <p:cNvPr id="9" name="8 Slayt Numarası Yer Tutucusu"/>
          <p:cNvSpPr>
            <a:spLocks noGrp="1"/>
          </p:cNvSpPr>
          <p:nvPr>
            <p:ph type="sldNum" sz="quarter" idx="12"/>
          </p:nvPr>
        </p:nvSpPr>
        <p:spPr/>
        <p:txBody>
          <a:bodyPr/>
          <a:lstStyle/>
          <a:p>
            <a:fld id="{F302176B-0E47-46AC-8F43-DAB4B8A37D06}" type="slidenum">
              <a:rPr lang="tr-TR" smtClean="0"/>
              <a:t>‹#›</a:t>
            </a:fld>
            <a:endParaRPr lang="tr-T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r>
              <a:rPr lang="tr-TR" smtClean="0"/>
              <a:t>Asıl başlık stili için tıklatın</a:t>
            </a:r>
            <a:endParaRPr lang="tr-TR"/>
          </a:p>
        </p:txBody>
      </p:sp>
      <p:sp>
        <p:nvSpPr>
          <p:cNvPr id="3" name="2 Veri Yer Tutucusu"/>
          <p:cNvSpPr>
            <a:spLocks noGrp="1"/>
          </p:cNvSpPr>
          <p:nvPr>
            <p:ph type="dt" sz="half" idx="10"/>
          </p:nvPr>
        </p:nvSpPr>
        <p:spPr/>
        <p:txBody>
          <a:bodyPr/>
          <a:lstStyle/>
          <a:p>
            <a:fld id="{A23720DD-5B6D-40BF-8493-A6B52D484E6B}" type="datetimeFigureOut">
              <a:rPr lang="tr-TR" smtClean="0"/>
              <a:t>17.10.2024</a:t>
            </a:fld>
            <a:endParaRPr lang="tr-TR"/>
          </a:p>
        </p:txBody>
      </p:sp>
      <p:sp>
        <p:nvSpPr>
          <p:cNvPr id="4" name="3 Altbilgi Yer Tutucusu"/>
          <p:cNvSpPr>
            <a:spLocks noGrp="1"/>
          </p:cNvSpPr>
          <p:nvPr>
            <p:ph type="ftr" sz="quarter" idx="11"/>
          </p:nvPr>
        </p:nvSpPr>
        <p:spPr/>
        <p:txBody>
          <a:bodyPr/>
          <a:lstStyle/>
          <a:p>
            <a:endParaRPr lang="tr-TR"/>
          </a:p>
        </p:txBody>
      </p:sp>
      <p:sp>
        <p:nvSpPr>
          <p:cNvPr id="5" name="4 Slayt Numarası Yer Tutucusu"/>
          <p:cNvSpPr>
            <a:spLocks noGrp="1"/>
          </p:cNvSpPr>
          <p:nvPr>
            <p:ph type="sldNum" sz="quarter" idx="12"/>
          </p:nvPr>
        </p:nvSpPr>
        <p:spPr/>
        <p:txBody>
          <a:bodyPr/>
          <a:lstStyle/>
          <a:p>
            <a:fld id="{F302176B-0E47-46AC-8F43-DAB4B8A37D06}" type="slidenum">
              <a:rPr lang="tr-TR" smtClean="0"/>
              <a:t>‹#›</a:t>
            </a:fld>
            <a:endParaRPr lang="tr-T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1 Veri Yer Tutucusu"/>
          <p:cNvSpPr>
            <a:spLocks noGrp="1"/>
          </p:cNvSpPr>
          <p:nvPr>
            <p:ph type="dt" sz="half" idx="10"/>
          </p:nvPr>
        </p:nvSpPr>
        <p:spPr/>
        <p:txBody>
          <a:bodyPr/>
          <a:lstStyle/>
          <a:p>
            <a:fld id="{A23720DD-5B6D-40BF-8493-A6B52D484E6B}" type="datetimeFigureOut">
              <a:rPr lang="tr-TR" smtClean="0"/>
              <a:t>17.10.2024</a:t>
            </a:fld>
            <a:endParaRPr lang="tr-TR"/>
          </a:p>
        </p:txBody>
      </p:sp>
      <p:sp>
        <p:nvSpPr>
          <p:cNvPr id="3" name="2 Altbilgi Yer Tutucusu"/>
          <p:cNvSpPr>
            <a:spLocks noGrp="1"/>
          </p:cNvSpPr>
          <p:nvPr>
            <p:ph type="ftr" sz="quarter" idx="11"/>
          </p:nvPr>
        </p:nvSpPr>
        <p:spPr/>
        <p:txBody>
          <a:bodyPr/>
          <a:lstStyle/>
          <a:p>
            <a:endParaRPr lang="tr-TR"/>
          </a:p>
        </p:txBody>
      </p:sp>
      <p:sp>
        <p:nvSpPr>
          <p:cNvPr id="4" name="3 Slayt Numarası Yer Tutucusu"/>
          <p:cNvSpPr>
            <a:spLocks noGrp="1"/>
          </p:cNvSpPr>
          <p:nvPr>
            <p:ph type="sldNum" sz="quarter" idx="12"/>
          </p:nvPr>
        </p:nvSpPr>
        <p:spPr/>
        <p:txBody>
          <a:bodyPr/>
          <a:lstStyle/>
          <a:p>
            <a:fld id="{F302176B-0E47-46AC-8F43-DAB4B8A37D06}" type="slidenum">
              <a:rPr lang="tr-TR" smtClean="0"/>
              <a:t>‹#›</a:t>
            </a:fld>
            <a:endParaRPr lang="tr-T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2" name="1 Başlık"/>
          <p:cNvSpPr>
            <a:spLocks noGrp="1"/>
          </p:cNvSpPr>
          <p:nvPr>
            <p:ph type="title"/>
          </p:nvPr>
        </p:nvSpPr>
        <p:spPr>
          <a:xfrm>
            <a:off x="457200" y="273050"/>
            <a:ext cx="3008313" cy="1162050"/>
          </a:xfrm>
        </p:spPr>
        <p:txBody>
          <a:bodyPr anchor="b"/>
          <a:lstStyle>
            <a:lvl1pPr algn="l">
              <a:defRPr sz="2000" b="1"/>
            </a:lvl1pPr>
          </a:lstStyle>
          <a:p>
            <a:r>
              <a:rPr lang="tr-TR" smtClean="0"/>
              <a:t>Asıl başlık stili için tıklatın</a:t>
            </a:r>
            <a:endParaRPr lang="tr-TR"/>
          </a:p>
        </p:txBody>
      </p:sp>
      <p:sp>
        <p:nvSpPr>
          <p:cNvPr id="3" name="2 İçerik Yer Tutucusu"/>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4" name="3 Metin Yer Tutucusu"/>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smtClean="0"/>
              <a:t>Asıl metin stillerini düzenlemek için tıklatın</a:t>
            </a:r>
          </a:p>
        </p:txBody>
      </p:sp>
      <p:sp>
        <p:nvSpPr>
          <p:cNvPr id="5" name="4 Veri Yer Tutucusu"/>
          <p:cNvSpPr>
            <a:spLocks noGrp="1"/>
          </p:cNvSpPr>
          <p:nvPr>
            <p:ph type="dt" sz="half" idx="10"/>
          </p:nvPr>
        </p:nvSpPr>
        <p:spPr/>
        <p:txBody>
          <a:bodyPr/>
          <a:lstStyle/>
          <a:p>
            <a:fld id="{A23720DD-5B6D-40BF-8493-A6B52D484E6B}" type="datetimeFigureOut">
              <a:rPr lang="tr-TR" smtClean="0"/>
              <a:t>17.10.2024</a:t>
            </a:fld>
            <a:endParaRPr lang="tr-TR"/>
          </a:p>
        </p:txBody>
      </p:sp>
      <p:sp>
        <p:nvSpPr>
          <p:cNvPr id="6" name="5 Altbilgi Yer Tutucusu"/>
          <p:cNvSpPr>
            <a:spLocks noGrp="1"/>
          </p:cNvSpPr>
          <p:nvPr>
            <p:ph type="ftr" sz="quarter" idx="11"/>
          </p:nvPr>
        </p:nvSpPr>
        <p:spPr/>
        <p:txBody>
          <a:bodyPr/>
          <a:lstStyle/>
          <a:p>
            <a:endParaRPr lang="tr-TR"/>
          </a:p>
        </p:txBody>
      </p:sp>
      <p:sp>
        <p:nvSpPr>
          <p:cNvPr id="7" name="6 Slayt Numarası Yer Tutucusu"/>
          <p:cNvSpPr>
            <a:spLocks noGrp="1"/>
          </p:cNvSpPr>
          <p:nvPr>
            <p:ph type="sldNum" sz="quarter" idx="12"/>
          </p:nvPr>
        </p:nvSpPr>
        <p:spPr/>
        <p:txBody>
          <a:bodyPr/>
          <a:lstStyle/>
          <a:p>
            <a:fld id="{F302176B-0E47-46AC-8F43-DAB4B8A37D06}" type="slidenum">
              <a:rPr lang="tr-TR" smtClean="0"/>
              <a:t>‹#›</a:t>
            </a:fld>
            <a:endParaRPr lang="tr-T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2" name="1 Başlık"/>
          <p:cNvSpPr>
            <a:spLocks noGrp="1"/>
          </p:cNvSpPr>
          <p:nvPr>
            <p:ph type="title"/>
          </p:nvPr>
        </p:nvSpPr>
        <p:spPr>
          <a:xfrm>
            <a:off x="1792288" y="4800600"/>
            <a:ext cx="5486400" cy="566738"/>
          </a:xfrm>
        </p:spPr>
        <p:txBody>
          <a:bodyPr anchor="b"/>
          <a:lstStyle>
            <a:lvl1pPr algn="l">
              <a:defRPr sz="2000" b="1"/>
            </a:lvl1pPr>
          </a:lstStyle>
          <a:p>
            <a:r>
              <a:rPr lang="tr-TR" smtClean="0"/>
              <a:t>Asıl başlık stili için tıklatın</a:t>
            </a:r>
            <a:endParaRPr lang="tr-TR"/>
          </a:p>
        </p:txBody>
      </p:sp>
      <p:sp>
        <p:nvSpPr>
          <p:cNvPr id="3" name="2 Resim Yer Tutucusu"/>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tr-TR"/>
          </a:p>
        </p:txBody>
      </p:sp>
      <p:sp>
        <p:nvSpPr>
          <p:cNvPr id="4" name="3 Metin Yer Tutucusu"/>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smtClean="0"/>
              <a:t>Asıl metin stillerini düzenlemek için tıklatın</a:t>
            </a:r>
          </a:p>
        </p:txBody>
      </p:sp>
      <p:sp>
        <p:nvSpPr>
          <p:cNvPr id="5" name="4 Veri Yer Tutucusu"/>
          <p:cNvSpPr>
            <a:spLocks noGrp="1"/>
          </p:cNvSpPr>
          <p:nvPr>
            <p:ph type="dt" sz="half" idx="10"/>
          </p:nvPr>
        </p:nvSpPr>
        <p:spPr/>
        <p:txBody>
          <a:bodyPr/>
          <a:lstStyle/>
          <a:p>
            <a:fld id="{A23720DD-5B6D-40BF-8493-A6B52D484E6B}" type="datetimeFigureOut">
              <a:rPr lang="tr-TR" smtClean="0"/>
              <a:t>17.10.2024</a:t>
            </a:fld>
            <a:endParaRPr lang="tr-TR"/>
          </a:p>
        </p:txBody>
      </p:sp>
      <p:sp>
        <p:nvSpPr>
          <p:cNvPr id="6" name="5 Altbilgi Yer Tutucusu"/>
          <p:cNvSpPr>
            <a:spLocks noGrp="1"/>
          </p:cNvSpPr>
          <p:nvPr>
            <p:ph type="ftr" sz="quarter" idx="11"/>
          </p:nvPr>
        </p:nvSpPr>
        <p:spPr/>
        <p:txBody>
          <a:bodyPr/>
          <a:lstStyle/>
          <a:p>
            <a:endParaRPr lang="tr-TR"/>
          </a:p>
        </p:txBody>
      </p:sp>
      <p:sp>
        <p:nvSpPr>
          <p:cNvPr id="7" name="6 Slayt Numarası Yer Tutucusu"/>
          <p:cNvSpPr>
            <a:spLocks noGrp="1"/>
          </p:cNvSpPr>
          <p:nvPr>
            <p:ph type="sldNum" sz="quarter" idx="12"/>
          </p:nvPr>
        </p:nvSpPr>
        <p:spPr/>
        <p:txBody>
          <a:bodyPr/>
          <a:lstStyle/>
          <a:p>
            <a:fld id="{F302176B-0E47-46AC-8F43-DAB4B8A37D06}" type="slidenum">
              <a:rPr lang="tr-TR" smtClean="0"/>
              <a:t>‹#›</a:t>
            </a:fld>
            <a:endParaRPr lang="tr-T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1 Başlık Yer Tutucusu"/>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tr-TR" smtClean="0"/>
              <a:t>Asıl başlık stili için tıklatın</a:t>
            </a:r>
            <a:endParaRPr lang="tr-TR"/>
          </a:p>
        </p:txBody>
      </p:sp>
      <p:sp>
        <p:nvSpPr>
          <p:cNvPr id="3" name="2 Metin Yer Tutucusu"/>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4" name="3 Veri Yer Tutucusu"/>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23720DD-5B6D-40BF-8493-A6B52D484E6B}" type="datetimeFigureOut">
              <a:rPr lang="tr-TR" smtClean="0"/>
              <a:t>17.10.2024</a:t>
            </a:fld>
            <a:endParaRPr lang="tr-TR"/>
          </a:p>
        </p:txBody>
      </p:sp>
      <p:sp>
        <p:nvSpPr>
          <p:cNvPr id="5" name="4 Altbilgi Yer Tutucusu"/>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tr-TR"/>
          </a:p>
        </p:txBody>
      </p:sp>
      <p:sp>
        <p:nvSpPr>
          <p:cNvPr id="6" name="5 Slayt Numarası Yer Tutucusu"/>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302176B-0E47-46AC-8F43-DAB4B8A37D06}" type="slidenum">
              <a:rPr lang="tr-TR" smtClean="0"/>
              <a:t>‹#›</a:t>
            </a:fld>
            <a:endParaRPr lang="tr-T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7.wmf"/></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12.png"/><Relationship Id="rId3" Type="http://schemas.microsoft.com/office/2007/relationships/hdphoto" Target="../media/hdphoto5.wdp"/><Relationship Id="rId7" Type="http://schemas.microsoft.com/office/2007/relationships/hdphoto" Target="../media/hdphoto7.wdp"/><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1.png"/><Relationship Id="rId11" Type="http://schemas.microsoft.com/office/2007/relationships/hdphoto" Target="../media/hdphoto1.wdp"/><Relationship Id="rId5" Type="http://schemas.microsoft.com/office/2007/relationships/hdphoto" Target="../media/hdphoto6.wdp"/><Relationship Id="rId10" Type="http://schemas.openxmlformats.org/officeDocument/2006/relationships/image" Target="../media/image3.png"/><Relationship Id="rId4" Type="http://schemas.openxmlformats.org/officeDocument/2006/relationships/image" Target="../media/image10.png"/><Relationship Id="rId9" Type="http://schemas.microsoft.com/office/2007/relationships/hdphoto" Target="../media/hdphoto8.wdp"/></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microsoft.com/office/2007/relationships/hdphoto" Target="../media/hdphoto11.wdp"/><Relationship Id="rId13"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5.png"/><Relationship Id="rId12" Type="http://schemas.microsoft.com/office/2007/relationships/hdphoto" Target="../media/hdphoto13.wdp"/><Relationship Id="rId2" Type="http://schemas.openxmlformats.org/officeDocument/2006/relationships/notesSlide" Target="../notesSlides/notesSlide6.xml"/><Relationship Id="rId16" Type="http://schemas.microsoft.com/office/2007/relationships/hdphoto" Target="../media/hdphoto1.wdp"/><Relationship Id="rId1" Type="http://schemas.openxmlformats.org/officeDocument/2006/relationships/slideLayout" Target="../slideLayouts/slideLayout2.xml"/><Relationship Id="rId6" Type="http://schemas.microsoft.com/office/2007/relationships/hdphoto" Target="../media/hdphoto10.wdp"/><Relationship Id="rId11" Type="http://schemas.openxmlformats.org/officeDocument/2006/relationships/image" Target="../media/image17.png"/><Relationship Id="rId5" Type="http://schemas.openxmlformats.org/officeDocument/2006/relationships/image" Target="../media/image14.png"/><Relationship Id="rId15" Type="http://schemas.openxmlformats.org/officeDocument/2006/relationships/image" Target="../media/image3.png"/><Relationship Id="rId10" Type="http://schemas.microsoft.com/office/2007/relationships/hdphoto" Target="../media/hdphoto12.wdp"/><Relationship Id="rId4" Type="http://schemas.microsoft.com/office/2007/relationships/hdphoto" Target="../media/hdphoto9.wdp"/><Relationship Id="rId9" Type="http://schemas.openxmlformats.org/officeDocument/2006/relationships/image" Target="../media/image16.png"/><Relationship Id="rId14" Type="http://schemas.microsoft.com/office/2007/relationships/hdphoto" Target="../media/hdphoto14.wdp"/></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microsoft.com/office/2007/relationships/hdphoto" Target="../media/hdphoto15.wdp"/><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microsoft.com/office/2007/relationships/hdphoto" Target="../media/hdphoto16.wdp"/><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microsoft.com/office/2007/relationships/hdphoto" Target="../media/hdphoto16.wdp"/></Relationships>
</file>

<file path=ppt/slides/_rels/slide25.xml.rels><?xml version="1.0" encoding="UTF-8" standalone="yes"?>
<Relationships xmlns="http://schemas.openxmlformats.org/package/2006/relationships"><Relationship Id="rId3" Type="http://schemas.microsoft.com/office/2007/relationships/hdphoto" Target="../media/hdphoto17.wdp"/><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microsoft.com/office/2007/relationships/hdphoto" Target="../media/hdphoto18.wdp"/></Relationships>
</file>

<file path=ppt/slides/_rels/slide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microsoft.com/office/2007/relationships/hdphoto" Target="../media/hdphoto19.wdp"/></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microsoft.com/office/2007/relationships/hdphoto" Target="../media/hdphoto20.wdp"/></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microsoft.com/office/2007/relationships/hdphoto" Target="../media/hdphoto21.wdp"/></Relationships>
</file>

<file path=ppt/slides/_rels/slide3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microsoft.com/office/2007/relationships/hdphoto" Target="../media/hdphoto23.wdp"/><Relationship Id="rId5" Type="http://schemas.openxmlformats.org/officeDocument/2006/relationships/image" Target="../media/image27.png"/><Relationship Id="rId4" Type="http://schemas.microsoft.com/office/2007/relationships/hdphoto" Target="../media/hdphoto22.wdp"/></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microsoft.com/office/2007/relationships/hdphoto" Target="../media/hdphoto24.wdp"/></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microsoft.com/office/2007/relationships/hdphoto" Target="../media/hdphoto24.wdp"/></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microsoft.com/office/2007/relationships/hdphoto" Target="../media/hdphoto25.wdp"/><Relationship Id="rId2" Type="http://schemas.openxmlformats.org/officeDocument/2006/relationships/image" Target="../media/image29.png"/><Relationship Id="rId1" Type="http://schemas.openxmlformats.org/officeDocument/2006/relationships/slideLayout" Target="../slideLayouts/slideLayout2.xml"/><Relationship Id="rId5" Type="http://schemas.microsoft.com/office/2007/relationships/hdphoto" Target="../media/hdphoto26.wdp"/><Relationship Id="rId4" Type="http://schemas.openxmlformats.org/officeDocument/2006/relationships/image" Target="../media/image30.png"/></Relationships>
</file>

<file path=ppt/slides/_rels/slide39.xml.rels><?xml version="1.0" encoding="UTF-8" standalone="yes"?>
<Relationships xmlns="http://schemas.openxmlformats.org/package/2006/relationships"><Relationship Id="rId3" Type="http://schemas.microsoft.com/office/2007/relationships/hdphoto" Target="../media/hdphoto27.wdp"/><Relationship Id="rId2" Type="http://schemas.openxmlformats.org/officeDocument/2006/relationships/image" Target="../media/image31.png"/><Relationship Id="rId1" Type="http://schemas.openxmlformats.org/officeDocument/2006/relationships/slideLayout" Target="../slideLayouts/slideLayout2.xml"/><Relationship Id="rId5" Type="http://schemas.microsoft.com/office/2007/relationships/hdphoto" Target="../media/hdphoto28.wdp"/><Relationship Id="rId4" Type="http://schemas.openxmlformats.org/officeDocument/2006/relationships/image" Target="../media/image32.png"/></Relationships>
</file>

<file path=ppt/slides/_rels/slide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microsoft.com/office/2007/relationships/hdphoto" Target="../media/hdphoto29.wdp"/></Relationships>
</file>

<file path=ppt/slides/_rels/slide48.xml.rels><?xml version="1.0" encoding="UTF-8" standalone="yes"?>
<Relationships xmlns="http://schemas.openxmlformats.org/package/2006/relationships"><Relationship Id="rId3" Type="http://schemas.microsoft.com/office/2007/relationships/hdphoto" Target="../media/hdphoto30.wdp"/><Relationship Id="rId2" Type="http://schemas.openxmlformats.org/officeDocument/2006/relationships/image" Target="../media/image34.png"/><Relationship Id="rId1" Type="http://schemas.openxmlformats.org/officeDocument/2006/relationships/slideLayout" Target="../slideLayouts/slideLayout2.xml"/><Relationship Id="rId5" Type="http://schemas.microsoft.com/office/2007/relationships/hdphoto" Target="../media/hdphoto29.wdp"/><Relationship Id="rId4" Type="http://schemas.openxmlformats.org/officeDocument/2006/relationships/image" Target="../media/image33.png"/></Relationships>
</file>

<file path=ppt/slides/_rels/slide4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microsoft.com/office/2007/relationships/hdphoto" Target="../media/hdphoto31.wdp"/><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microsoft.com/office/2007/relationships/hdphoto" Target="../media/hdphoto32.wdp"/><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microsoft.com/office/2007/relationships/hdphoto" Target="../media/hdphoto33.wdp"/><Relationship Id="rId2" Type="http://schemas.openxmlformats.org/officeDocument/2006/relationships/image" Target="../media/image38.png"/><Relationship Id="rId1" Type="http://schemas.openxmlformats.org/officeDocument/2006/relationships/slideLayout" Target="../slideLayouts/slideLayout1.xml"/><Relationship Id="rId5" Type="http://schemas.microsoft.com/office/2007/relationships/hdphoto" Target="../media/hdphoto34.wdp"/><Relationship Id="rId4" Type="http://schemas.openxmlformats.org/officeDocument/2006/relationships/image" Target="../media/image39.png"/></Relationships>
</file>

<file path=ppt/slides/_rels/slide54.xml.rels><?xml version="1.0" encoding="UTF-8" standalone="yes"?>
<Relationships xmlns="http://schemas.openxmlformats.org/package/2006/relationships"><Relationship Id="rId3" Type="http://schemas.microsoft.com/office/2007/relationships/hdphoto" Target="../media/hdphoto35.wdp"/><Relationship Id="rId2" Type="http://schemas.openxmlformats.org/officeDocument/2006/relationships/image" Target="../media/image40.png"/><Relationship Id="rId1" Type="http://schemas.openxmlformats.org/officeDocument/2006/relationships/slideLayout" Target="../slideLayouts/slideLayout2.xml"/><Relationship Id="rId5" Type="http://schemas.microsoft.com/office/2007/relationships/hdphoto" Target="../media/hdphoto34.wdp"/><Relationship Id="rId4" Type="http://schemas.openxmlformats.org/officeDocument/2006/relationships/image" Target="../media/image39.png"/></Relationships>
</file>

<file path=ppt/slides/_rels/slide55.xml.rels><?xml version="1.0" encoding="UTF-8" standalone="yes"?>
<Relationships xmlns="http://schemas.openxmlformats.org/package/2006/relationships"><Relationship Id="rId3" Type="http://schemas.microsoft.com/office/2007/relationships/hdphoto" Target="../media/hdphoto36.wdp"/><Relationship Id="rId2" Type="http://schemas.openxmlformats.org/officeDocument/2006/relationships/image" Target="../media/image41.png"/><Relationship Id="rId1" Type="http://schemas.openxmlformats.org/officeDocument/2006/relationships/slideLayout" Target="../slideLayouts/slideLayout2.xml"/><Relationship Id="rId5" Type="http://schemas.microsoft.com/office/2007/relationships/hdphoto" Target="../media/hdphoto35.wdp"/><Relationship Id="rId4" Type="http://schemas.openxmlformats.org/officeDocument/2006/relationships/image" Target="../media/image40.png"/></Relationships>
</file>

<file path=ppt/slides/_rels/slide5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microsoft.com/office/2007/relationships/hdphoto" Target="../media/hdphoto35.wdp"/><Relationship Id="rId5" Type="http://schemas.openxmlformats.org/officeDocument/2006/relationships/image" Target="../media/image40.png"/><Relationship Id="rId4" Type="http://schemas.microsoft.com/office/2007/relationships/hdphoto" Target="../media/hdphoto37.wdp"/></Relationships>
</file>

<file path=ppt/slides/_rels/slide57.xml.rels><?xml version="1.0" encoding="UTF-8" standalone="yes"?>
<Relationships xmlns="http://schemas.openxmlformats.org/package/2006/relationships"><Relationship Id="rId3" Type="http://schemas.microsoft.com/office/2007/relationships/hdphoto" Target="../media/hdphoto38.wdp"/><Relationship Id="rId2" Type="http://schemas.openxmlformats.org/officeDocument/2006/relationships/image" Target="../media/image43.png"/><Relationship Id="rId1" Type="http://schemas.openxmlformats.org/officeDocument/2006/relationships/slideLayout" Target="../slideLayouts/slideLayout12.xml"/><Relationship Id="rId5" Type="http://schemas.microsoft.com/office/2007/relationships/hdphoto" Target="../media/hdphoto34.wdp"/><Relationship Id="rId4" Type="http://schemas.openxmlformats.org/officeDocument/2006/relationships/image" Target="../media/image39.png"/></Relationships>
</file>

<file path=ppt/slides/_rels/slide58.xml.rels><?xml version="1.0" encoding="UTF-8" standalone="yes"?>
<Relationships xmlns="http://schemas.openxmlformats.org/package/2006/relationships"><Relationship Id="rId3" Type="http://schemas.microsoft.com/office/2007/relationships/hdphoto" Target="../media/hdphoto39.wdp"/><Relationship Id="rId7" Type="http://schemas.microsoft.com/office/2007/relationships/hdphoto" Target="../media/hdphoto34.wdp"/><Relationship Id="rId2" Type="http://schemas.openxmlformats.org/officeDocument/2006/relationships/image" Target="../media/image44.png"/><Relationship Id="rId1" Type="http://schemas.openxmlformats.org/officeDocument/2006/relationships/slideLayout" Target="../slideLayouts/slideLayout13.xml"/><Relationship Id="rId6" Type="http://schemas.openxmlformats.org/officeDocument/2006/relationships/image" Target="../media/image39.png"/><Relationship Id="rId5" Type="http://schemas.microsoft.com/office/2007/relationships/hdphoto" Target="../media/hdphoto33.wdp"/><Relationship Id="rId4" Type="http://schemas.openxmlformats.org/officeDocument/2006/relationships/image" Target="../media/image38.png"/></Relationships>
</file>

<file path=ppt/slides/_rels/slide59.xml.rels><?xml version="1.0" encoding="UTF-8" standalone="yes"?>
<Relationships xmlns="http://schemas.openxmlformats.org/package/2006/relationships"><Relationship Id="rId3" Type="http://schemas.microsoft.com/office/2007/relationships/hdphoto" Target="../media/hdphoto40.wdp"/><Relationship Id="rId2" Type="http://schemas.openxmlformats.org/officeDocument/2006/relationships/image" Target="../media/image45.png"/><Relationship Id="rId1" Type="http://schemas.openxmlformats.org/officeDocument/2006/relationships/slideLayout" Target="../slideLayouts/slideLayout14.xml"/><Relationship Id="rId5" Type="http://schemas.microsoft.com/office/2007/relationships/hdphoto" Target="../media/hdphoto33.wdp"/><Relationship Id="rId4" Type="http://schemas.openxmlformats.org/officeDocument/2006/relationships/image" Target="../media/image38.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hyperlink" Target="https://sudokus.biz/kurallari/" TargetMode="External"/><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6.pn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Resim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919" y="-20955"/>
            <a:ext cx="9144000" cy="3764280"/>
          </a:xfrm>
          <a:prstGeom prst="rect">
            <a:avLst/>
          </a:prstGeom>
        </p:spPr>
      </p:pic>
      <p:sp>
        <p:nvSpPr>
          <p:cNvPr id="2" name="Başlık 1"/>
          <p:cNvSpPr>
            <a:spLocks noGrp="1"/>
          </p:cNvSpPr>
          <p:nvPr>
            <p:ph type="ctrTitle"/>
          </p:nvPr>
        </p:nvSpPr>
        <p:spPr>
          <a:xfrm>
            <a:off x="1600783" y="4650896"/>
            <a:ext cx="3043225" cy="1470025"/>
          </a:xfrm>
        </p:spPr>
        <p:txBody>
          <a:bodyPr>
            <a:normAutofit fontScale="90000"/>
          </a:bodyPr>
          <a:lstStyle/>
          <a:p>
            <a:pPr algn="r"/>
            <a:r>
              <a:rPr lang="tr-TR" sz="3600" smtClean="0">
                <a:solidFill>
                  <a:schemeClr val="tx1">
                    <a:lumMod val="65000"/>
                    <a:lumOff val="35000"/>
                  </a:schemeClr>
                </a:solidFill>
              </a:rPr>
              <a:t>BM</a:t>
            </a:r>
            <a:r>
              <a:rPr lang="en-US" sz="3600" smtClean="0">
                <a:solidFill>
                  <a:schemeClr val="tx1">
                    <a:lumMod val="65000"/>
                    <a:lumOff val="35000"/>
                  </a:schemeClr>
                </a:solidFill>
              </a:rPr>
              <a:t>B3015</a:t>
            </a:r>
            <a:r>
              <a:rPr lang="tr-TR" sz="3600" smtClean="0">
                <a:solidFill>
                  <a:schemeClr val="tx1">
                    <a:lumMod val="65000"/>
                    <a:lumOff val="35000"/>
                  </a:schemeClr>
                </a:solidFill>
              </a:rPr>
              <a:t> </a:t>
            </a:r>
            <a:r>
              <a:rPr lang="tr-TR" sz="3600" dirty="0">
                <a:solidFill>
                  <a:schemeClr val="tx1">
                    <a:lumMod val="65000"/>
                    <a:lumOff val="35000"/>
                  </a:schemeClr>
                </a:solidFill>
              </a:rPr>
              <a:t/>
            </a:r>
            <a:br>
              <a:rPr lang="tr-TR" sz="3600" dirty="0">
                <a:solidFill>
                  <a:schemeClr val="tx1">
                    <a:lumMod val="65000"/>
                    <a:lumOff val="35000"/>
                  </a:schemeClr>
                </a:solidFill>
              </a:rPr>
            </a:br>
            <a:r>
              <a:rPr lang="tr-TR" sz="3600">
                <a:solidFill>
                  <a:schemeClr val="tx1">
                    <a:lumMod val="65000"/>
                    <a:lumOff val="35000"/>
                  </a:schemeClr>
                </a:solidFill>
              </a:rPr>
              <a:t>ARTIFICIAL </a:t>
            </a:r>
            <a:r>
              <a:rPr lang="tr-TR" sz="3600" smtClean="0">
                <a:solidFill>
                  <a:schemeClr val="tx1">
                    <a:lumMod val="65000"/>
                    <a:lumOff val="35000"/>
                  </a:schemeClr>
                </a:solidFill>
              </a:rPr>
              <a:t>INTELLIGENCE</a:t>
            </a:r>
            <a:endParaRPr lang="tr-TR" sz="3600" dirty="0">
              <a:solidFill>
                <a:schemeClr val="tx1">
                  <a:lumMod val="65000"/>
                  <a:lumOff val="35000"/>
                </a:schemeClr>
              </a:solidFill>
            </a:endParaRPr>
          </a:p>
        </p:txBody>
      </p:sp>
      <p:sp>
        <p:nvSpPr>
          <p:cNvPr id="3" name="Alt Başlık 2"/>
          <p:cNvSpPr>
            <a:spLocks noGrp="1"/>
          </p:cNvSpPr>
          <p:nvPr>
            <p:ph type="subTitle" idx="1"/>
          </p:nvPr>
        </p:nvSpPr>
        <p:spPr>
          <a:xfrm>
            <a:off x="4932040" y="5157192"/>
            <a:ext cx="4211960" cy="725299"/>
          </a:xfrm>
        </p:spPr>
        <p:txBody>
          <a:bodyPr>
            <a:normAutofit/>
          </a:bodyPr>
          <a:lstStyle/>
          <a:p>
            <a:pPr algn="l"/>
            <a:r>
              <a:rPr lang="en-US" sz="2800" smtClean="0">
                <a:solidFill>
                  <a:schemeClr val="tx1">
                    <a:lumMod val="50000"/>
                    <a:lumOff val="50000"/>
                  </a:schemeClr>
                </a:solidFill>
              </a:rPr>
              <a:t>INFORMED SEARCH</a:t>
            </a:r>
            <a:endParaRPr lang="tr-TR" sz="2800" dirty="0">
              <a:solidFill>
                <a:schemeClr val="tx1">
                  <a:lumMod val="50000"/>
                  <a:lumOff val="50000"/>
                </a:schemeClr>
              </a:solidFill>
            </a:endParaRPr>
          </a:p>
        </p:txBody>
      </p:sp>
      <p:pic>
        <p:nvPicPr>
          <p:cNvPr id="1026" name="Picture 2" descr="http://www.uludag.edu.tr/uploads/5/menu_resimler/logojpeg.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9512" y="4688189"/>
            <a:ext cx="1296144" cy="1296144"/>
          </a:xfrm>
          <a:prstGeom prst="rect">
            <a:avLst/>
          </a:prstGeom>
          <a:noFill/>
          <a:extLst>
            <a:ext uri="{909E8E84-426E-40DD-AFC4-6F175D3DCCD1}">
              <a14:hiddenFill xmlns:a14="http://schemas.microsoft.com/office/drawing/2010/main">
                <a:solidFill>
                  <a:srgbClr val="FFFFFF"/>
                </a:solidFill>
              </a14:hiddenFill>
            </a:ext>
          </a:extLst>
        </p:spPr>
      </p:pic>
      <p:cxnSp>
        <p:nvCxnSpPr>
          <p:cNvPr id="8" name="Düz Bağlayıcı 7"/>
          <p:cNvCxnSpPr/>
          <p:nvPr/>
        </p:nvCxnSpPr>
        <p:spPr>
          <a:xfrm>
            <a:off x="4860032" y="4449804"/>
            <a:ext cx="0" cy="1671117"/>
          </a:xfrm>
          <a:prstGeom prst="line">
            <a:avLst/>
          </a:prstGeom>
          <a:ln w="28575">
            <a:solidFill>
              <a:schemeClr val="accent5">
                <a:lumMod val="50000"/>
              </a:schemeClr>
            </a:solidFill>
          </a:ln>
          <a:effectLst>
            <a:glow rad="63500">
              <a:schemeClr val="accent1">
                <a:satMod val="175000"/>
                <a:alpha val="40000"/>
              </a:schemeClr>
            </a:glo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1168154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normAutofit/>
          </a:bodyPr>
          <a:lstStyle/>
          <a:p>
            <a:r>
              <a:rPr lang="tr-TR" dirty="0" err="1" smtClean="0"/>
              <a:t>Estimate</a:t>
            </a:r>
            <a:r>
              <a:rPr lang="tr-TR" dirty="0" smtClean="0"/>
              <a:t> of </a:t>
            </a:r>
            <a:r>
              <a:rPr lang="tr-TR" dirty="0" err="1" smtClean="0"/>
              <a:t>Goal</a:t>
            </a:r>
            <a:r>
              <a:rPr lang="tr-TR" dirty="0" smtClean="0"/>
              <a:t> </a:t>
            </a:r>
            <a:r>
              <a:rPr lang="tr-TR" dirty="0" err="1" smtClean="0"/>
              <a:t>Distance</a:t>
            </a:r>
            <a:endParaRPr lang="tr-TR" dirty="0"/>
          </a:p>
        </p:txBody>
      </p:sp>
      <p:sp>
        <p:nvSpPr>
          <p:cNvPr id="3" name="İçerik Yer Tutucusu 2"/>
          <p:cNvSpPr>
            <a:spLocks noGrp="1"/>
          </p:cNvSpPr>
          <p:nvPr>
            <p:ph idx="1"/>
          </p:nvPr>
        </p:nvSpPr>
        <p:spPr/>
        <p:txBody>
          <a:bodyPr/>
          <a:lstStyle/>
          <a:p>
            <a:endParaRPr lang="tr-TR" dirty="0"/>
          </a:p>
        </p:txBody>
      </p:sp>
      <p:pic>
        <p:nvPicPr>
          <p:cNvPr id="4" name="Picture 4"/>
          <p:cNvPicPr>
            <a:picLocks noChangeAspect="1" noChangeArrowheads="1"/>
          </p:cNvPicPr>
          <p:nvPr/>
        </p:nvPicPr>
        <p:blipFill>
          <a:blip r:embed="rId3">
            <a:lum bright="-20000" contrast="20000"/>
            <a:extLst>
              <a:ext uri="{28A0092B-C50C-407E-A947-70E740481C1C}">
                <a14:useLocalDpi xmlns:a14="http://schemas.microsoft.com/office/drawing/2010/main" val="0"/>
              </a:ext>
            </a:extLst>
          </a:blip>
          <a:srcRect/>
          <a:stretch>
            <a:fillRect/>
          </a:stretch>
        </p:blipFill>
        <p:spPr bwMode="auto">
          <a:xfrm>
            <a:off x="395536" y="1556792"/>
            <a:ext cx="5427663" cy="3168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p:cNvPicPr>
            <a:picLocks noChangeAspect="1" noChangeArrowheads="1"/>
          </p:cNvPicPr>
          <p:nvPr/>
        </p:nvPicPr>
        <p:blipFill>
          <a:blip r:embed="rId4">
            <a:lum bright="-20000" contrast="20000"/>
            <a:extLst>
              <a:ext uri="{28A0092B-C50C-407E-A947-70E740481C1C}">
                <a14:useLocalDpi xmlns:a14="http://schemas.microsoft.com/office/drawing/2010/main" val="0"/>
              </a:ext>
            </a:extLst>
          </a:blip>
          <a:srcRect/>
          <a:stretch>
            <a:fillRect/>
          </a:stretch>
        </p:blipFill>
        <p:spPr>
          <a:xfrm>
            <a:off x="3491880" y="3014662"/>
            <a:ext cx="5499100" cy="3294063"/>
          </a:xfrm>
          <a:prstGeom prst="rect">
            <a:avLst/>
          </a:prstGeom>
          <a:noFill/>
        </p:spPr>
      </p:pic>
    </p:spTree>
    <p:extLst>
      <p:ext uri="{BB962C8B-B14F-4D97-AF65-F5344CB8AC3E}">
        <p14:creationId xmlns:p14="http://schemas.microsoft.com/office/powerpoint/2010/main" val="3329269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dirty="0" err="1" smtClean="0"/>
              <a:t>Heuristics</a:t>
            </a:r>
            <a:endParaRPr lang="tr-TR" dirty="0"/>
          </a:p>
        </p:txBody>
      </p:sp>
      <p:sp>
        <p:nvSpPr>
          <p:cNvPr id="3" name="İçerik Yer Tutucusu 2"/>
          <p:cNvSpPr>
            <a:spLocks noGrp="1"/>
          </p:cNvSpPr>
          <p:nvPr>
            <p:ph idx="1"/>
          </p:nvPr>
        </p:nvSpPr>
        <p:spPr/>
        <p:txBody>
          <a:bodyPr>
            <a:normAutofit/>
          </a:bodyPr>
          <a:lstStyle/>
          <a:p>
            <a:pPr algn="just"/>
            <a:r>
              <a:rPr lang="tr-TR" sz="2800" dirty="0" err="1" smtClean="0"/>
              <a:t>Heuristics</a:t>
            </a:r>
            <a:r>
              <a:rPr lang="tr-TR" sz="2800" dirty="0" smtClean="0"/>
              <a:t> </a:t>
            </a:r>
            <a:r>
              <a:rPr lang="tr-TR" altLang="tr-TR" sz="2800" dirty="0" smtClean="0"/>
              <a:t>(</a:t>
            </a:r>
            <a:r>
              <a:rPr lang="tr-TR" sz="2800" dirty="0" err="1" smtClean="0"/>
              <a:t>heuristic</a:t>
            </a:r>
            <a:r>
              <a:rPr lang="tr-TR" sz="2800" dirty="0" smtClean="0"/>
              <a:t> </a:t>
            </a:r>
            <a:r>
              <a:rPr lang="tr-TR" sz="2800" dirty="0" err="1" smtClean="0"/>
              <a:t>rules</a:t>
            </a:r>
            <a:r>
              <a:rPr lang="tr-TR" altLang="tr-TR" sz="2800" dirty="0" smtClean="0"/>
              <a:t>, </a:t>
            </a:r>
            <a:r>
              <a:rPr lang="tr-TR" altLang="tr-TR" sz="2800" dirty="0" err="1" smtClean="0"/>
              <a:t>h</a:t>
            </a:r>
            <a:r>
              <a:rPr lang="tr-TR" sz="2800" dirty="0" err="1" smtClean="0"/>
              <a:t>euristic</a:t>
            </a:r>
            <a:r>
              <a:rPr lang="tr-TR" sz="2800" dirty="0" smtClean="0"/>
              <a:t> </a:t>
            </a:r>
            <a:r>
              <a:rPr lang="tr-TR" sz="2800" dirty="0" err="1" smtClean="0"/>
              <a:t>methods</a:t>
            </a:r>
            <a:r>
              <a:rPr lang="tr-TR" altLang="tr-TR" sz="2800" dirty="0" smtClean="0"/>
              <a:t>) </a:t>
            </a:r>
          </a:p>
          <a:p>
            <a:pPr lvl="1" algn="just"/>
            <a:r>
              <a:rPr lang="tr-TR" altLang="tr-TR" sz="2400" dirty="0" err="1" smtClean="0"/>
              <a:t>strictly</a:t>
            </a:r>
            <a:r>
              <a:rPr lang="tr-TR" altLang="tr-TR" sz="2400" dirty="0" smtClean="0"/>
              <a:t> </a:t>
            </a:r>
            <a:r>
              <a:rPr lang="tr-TR" altLang="tr-TR" sz="2400" dirty="0" err="1" smtClean="0"/>
              <a:t>restricts</a:t>
            </a:r>
            <a:r>
              <a:rPr lang="tr-TR" altLang="tr-TR" sz="2400" dirty="0" smtClean="0"/>
              <a:t> </a:t>
            </a:r>
            <a:r>
              <a:rPr lang="tr-TR" altLang="tr-TR" sz="2400" dirty="0" err="1" smtClean="0"/>
              <a:t>the</a:t>
            </a:r>
            <a:r>
              <a:rPr lang="tr-TR" altLang="tr-TR" sz="2400" dirty="0" smtClean="0"/>
              <a:t> </a:t>
            </a:r>
            <a:r>
              <a:rPr lang="tr-TR" altLang="tr-TR" sz="2400" dirty="0" err="1" smtClean="0"/>
              <a:t>search</a:t>
            </a:r>
            <a:r>
              <a:rPr lang="tr-TR" altLang="tr-TR" sz="2400" dirty="0" smtClean="0"/>
              <a:t> of a </a:t>
            </a:r>
            <a:r>
              <a:rPr lang="tr-TR" altLang="tr-TR" sz="2400" dirty="0" err="1" smtClean="0"/>
              <a:t>solution</a:t>
            </a:r>
            <a:r>
              <a:rPr lang="tr-TR" altLang="tr-TR" sz="2400" dirty="0" smtClean="0"/>
              <a:t> </a:t>
            </a:r>
            <a:r>
              <a:rPr lang="tr-TR" altLang="tr-TR" sz="2400" dirty="0" err="1" smtClean="0"/>
              <a:t>using</a:t>
            </a:r>
            <a:r>
              <a:rPr lang="tr-TR" altLang="tr-TR" sz="2400" dirty="0" smtClean="0"/>
              <a:t> a </a:t>
            </a:r>
            <a:r>
              <a:rPr lang="tr-TR" altLang="tr-TR" sz="2400" dirty="0" err="1" smtClean="0"/>
              <a:t>rule</a:t>
            </a:r>
            <a:r>
              <a:rPr lang="tr-TR" altLang="tr-TR" sz="2400" dirty="0" smtClean="0"/>
              <a:t>, </a:t>
            </a:r>
            <a:r>
              <a:rPr lang="tr-TR" altLang="tr-TR" sz="2400" dirty="0" err="1" smtClean="0"/>
              <a:t>strategy</a:t>
            </a:r>
            <a:r>
              <a:rPr lang="tr-TR" altLang="tr-TR" sz="2400" dirty="0" smtClean="0"/>
              <a:t>, </a:t>
            </a:r>
            <a:r>
              <a:rPr lang="tr-TR" altLang="tr-TR" sz="2400" dirty="0" err="1" smtClean="0"/>
              <a:t>trick</a:t>
            </a:r>
            <a:r>
              <a:rPr lang="tr-TR" altLang="tr-TR" sz="2400" dirty="0" smtClean="0"/>
              <a:t>, </a:t>
            </a:r>
            <a:r>
              <a:rPr lang="tr-TR" altLang="tr-TR" sz="2400" dirty="0" err="1" smtClean="0"/>
              <a:t>simplification</a:t>
            </a:r>
            <a:r>
              <a:rPr lang="tr-TR" altLang="tr-TR" sz="2400" dirty="0" smtClean="0"/>
              <a:t>, </a:t>
            </a:r>
            <a:r>
              <a:rPr lang="tr-TR" altLang="tr-TR" sz="2400" dirty="0" err="1" smtClean="0"/>
              <a:t>or</a:t>
            </a:r>
            <a:r>
              <a:rPr lang="tr-TR" altLang="tr-TR" sz="2400" dirty="0" smtClean="0"/>
              <a:t> </a:t>
            </a:r>
            <a:r>
              <a:rPr lang="tr-TR" altLang="tr-TR" sz="2400" dirty="0" err="1" smtClean="0"/>
              <a:t>another</a:t>
            </a:r>
            <a:r>
              <a:rPr lang="tr-TR" altLang="tr-TR" sz="2400" dirty="0" smtClean="0"/>
              <a:t> element </a:t>
            </a:r>
          </a:p>
          <a:p>
            <a:pPr lvl="1" algn="just"/>
            <a:r>
              <a:rPr lang="tr-TR" altLang="tr-TR" sz="2400" dirty="0" err="1" smtClean="0"/>
              <a:t>when</a:t>
            </a:r>
            <a:r>
              <a:rPr lang="tr-TR" altLang="tr-TR" sz="2400" dirty="0" smtClean="0"/>
              <a:t> </a:t>
            </a:r>
            <a:r>
              <a:rPr lang="tr-TR" altLang="tr-TR" sz="2400" dirty="0" err="1" smtClean="0"/>
              <a:t>state-space</a:t>
            </a:r>
            <a:r>
              <a:rPr lang="tr-TR" altLang="tr-TR" sz="2400" dirty="0" smtClean="0"/>
              <a:t> of a problem is </a:t>
            </a:r>
            <a:r>
              <a:rPr lang="tr-TR" altLang="tr-TR" sz="2400" dirty="0" err="1" smtClean="0"/>
              <a:t>very</a:t>
            </a:r>
            <a:r>
              <a:rPr lang="tr-TR" altLang="tr-TR" sz="2400" dirty="0" smtClean="0"/>
              <a:t> </a:t>
            </a:r>
            <a:r>
              <a:rPr lang="tr-TR" altLang="tr-TR" sz="2400" dirty="0" err="1" smtClean="0"/>
              <a:t>large</a:t>
            </a:r>
            <a:r>
              <a:rPr lang="tr-TR" altLang="tr-TR" sz="2400" dirty="0" smtClean="0"/>
              <a:t>. </a:t>
            </a:r>
          </a:p>
          <a:p>
            <a:pPr marL="457200" lvl="1" indent="0" algn="just">
              <a:buNone/>
            </a:pPr>
            <a:r>
              <a:rPr lang="tr-TR" altLang="tr-TR" sz="2400" dirty="0" smtClean="0"/>
              <a:t>				«</a:t>
            </a:r>
            <a:r>
              <a:rPr lang="tr-TR" altLang="tr-TR" sz="2400" dirty="0" err="1"/>
              <a:t>Fagenbaum</a:t>
            </a:r>
            <a:r>
              <a:rPr lang="tr-TR" altLang="tr-TR" sz="2400" dirty="0"/>
              <a:t> </a:t>
            </a:r>
            <a:r>
              <a:rPr lang="tr-TR" altLang="tr-TR" sz="2400" dirty="0" err="1"/>
              <a:t>and</a:t>
            </a:r>
            <a:r>
              <a:rPr lang="tr-TR" altLang="tr-TR" sz="2400" dirty="0"/>
              <a:t> </a:t>
            </a:r>
            <a:r>
              <a:rPr lang="tr-TR" altLang="tr-TR" sz="2400" dirty="0" err="1"/>
              <a:t>Fieldman</a:t>
            </a:r>
            <a:r>
              <a:rPr lang="tr-TR" altLang="tr-TR" sz="2400" dirty="0"/>
              <a:t>»</a:t>
            </a:r>
          </a:p>
          <a:p>
            <a:pPr algn="just"/>
            <a:r>
              <a:rPr lang="tr-TR" sz="2800" dirty="0" err="1" smtClean="0"/>
              <a:t>Properties</a:t>
            </a:r>
            <a:r>
              <a:rPr lang="tr-TR" sz="2800" dirty="0" smtClean="0"/>
              <a:t> of a </a:t>
            </a:r>
            <a:r>
              <a:rPr lang="tr-TR" sz="2800" dirty="0" err="1" smtClean="0"/>
              <a:t>good</a:t>
            </a:r>
            <a:r>
              <a:rPr lang="tr-TR" sz="2800" dirty="0" smtClean="0"/>
              <a:t> </a:t>
            </a:r>
            <a:r>
              <a:rPr lang="tr-TR" sz="2800" dirty="0" err="1" smtClean="0"/>
              <a:t>heuristic</a:t>
            </a:r>
            <a:r>
              <a:rPr lang="tr-TR" sz="2800" dirty="0" smtClean="0"/>
              <a:t> </a:t>
            </a:r>
            <a:r>
              <a:rPr lang="tr-TR" sz="2800" dirty="0" err="1" smtClean="0"/>
              <a:t>function</a:t>
            </a:r>
            <a:endParaRPr lang="tr-TR" sz="2800" dirty="0" smtClean="0"/>
          </a:p>
          <a:p>
            <a:pPr lvl="1" algn="just"/>
            <a:r>
              <a:rPr lang="tr-TR" sz="2400" dirty="0" err="1" smtClean="0"/>
              <a:t>never</a:t>
            </a:r>
            <a:r>
              <a:rPr lang="tr-TR" sz="2400" dirty="0" smtClean="0"/>
              <a:t> </a:t>
            </a:r>
            <a:r>
              <a:rPr lang="tr-TR" sz="2400" dirty="0" err="1" smtClean="0"/>
              <a:t>overestimates</a:t>
            </a:r>
            <a:r>
              <a:rPr lang="tr-TR" altLang="tr-TR" sz="2400" dirty="0" smtClean="0"/>
              <a:t> (abartmayan)</a:t>
            </a:r>
            <a:endParaRPr lang="tr-TR" altLang="tr-TR" sz="2400" dirty="0"/>
          </a:p>
          <a:p>
            <a:pPr lvl="1" algn="just"/>
            <a:r>
              <a:rPr lang="tr-TR" altLang="tr-TR" sz="2400" dirty="0" err="1" smtClean="0"/>
              <a:t>optimistic</a:t>
            </a:r>
            <a:r>
              <a:rPr lang="tr-TR" altLang="tr-TR" sz="2400" dirty="0" smtClean="0"/>
              <a:t> (iyimser)</a:t>
            </a:r>
          </a:p>
          <a:p>
            <a:pPr lvl="1" algn="just"/>
            <a:r>
              <a:rPr lang="tr-TR" altLang="tr-TR" sz="2400" dirty="0" err="1" smtClean="0"/>
              <a:t>admissible</a:t>
            </a:r>
            <a:r>
              <a:rPr lang="tr-TR" altLang="tr-TR" sz="2400" dirty="0" smtClean="0"/>
              <a:t> (makul)</a:t>
            </a:r>
            <a:endParaRPr lang="tr-TR" altLang="tr-TR" dirty="0"/>
          </a:p>
          <a:p>
            <a:endParaRPr lang="tr-TR" dirty="0"/>
          </a:p>
        </p:txBody>
      </p:sp>
    </p:spTree>
    <p:extLst>
      <p:ext uri="{BB962C8B-B14F-4D97-AF65-F5344CB8AC3E}">
        <p14:creationId xmlns:p14="http://schemas.microsoft.com/office/powerpoint/2010/main" val="188971442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normAutofit/>
          </a:bodyPr>
          <a:lstStyle/>
          <a:p>
            <a:r>
              <a:rPr lang="tr-TR" dirty="0" err="1" smtClean="0"/>
              <a:t>Heuristic</a:t>
            </a:r>
            <a:r>
              <a:rPr lang="tr-TR" dirty="0" smtClean="0"/>
              <a:t> </a:t>
            </a:r>
            <a:r>
              <a:rPr lang="tr-TR" dirty="0" err="1" smtClean="0"/>
              <a:t>Function</a:t>
            </a:r>
            <a:r>
              <a:rPr lang="tr-TR" dirty="0" smtClean="0"/>
              <a:t> </a:t>
            </a:r>
            <a:r>
              <a:rPr lang="tr-TR" dirty="0" err="1" smtClean="0"/>
              <a:t>vs</a:t>
            </a:r>
            <a:r>
              <a:rPr lang="tr-TR" dirty="0" smtClean="0"/>
              <a:t> </a:t>
            </a:r>
            <a:r>
              <a:rPr lang="tr-TR" dirty="0" err="1" smtClean="0"/>
              <a:t>Cost</a:t>
            </a:r>
            <a:r>
              <a:rPr lang="tr-TR" dirty="0" smtClean="0"/>
              <a:t> </a:t>
            </a:r>
            <a:r>
              <a:rPr lang="tr-TR" dirty="0" err="1" smtClean="0"/>
              <a:t>Function</a:t>
            </a:r>
            <a:endParaRPr lang="en-US" dirty="0"/>
          </a:p>
        </p:txBody>
      </p:sp>
      <p:sp>
        <p:nvSpPr>
          <p:cNvPr id="3" name="İçerik Yer Tutucusu 2"/>
          <p:cNvSpPr>
            <a:spLocks noGrp="1"/>
          </p:cNvSpPr>
          <p:nvPr>
            <p:ph idx="1"/>
          </p:nvPr>
        </p:nvSpPr>
        <p:spPr/>
        <p:txBody>
          <a:bodyPr>
            <a:normAutofit/>
          </a:bodyPr>
          <a:lstStyle/>
          <a:p>
            <a:r>
              <a:rPr lang="tr-TR" sz="2800" dirty="0" err="1" smtClean="0"/>
              <a:t>Heuristic</a:t>
            </a:r>
            <a:r>
              <a:rPr lang="tr-TR" sz="2800" dirty="0" smtClean="0"/>
              <a:t> </a:t>
            </a:r>
            <a:r>
              <a:rPr lang="tr-TR" sz="2800" dirty="0" err="1" smtClean="0"/>
              <a:t>function</a:t>
            </a:r>
            <a:r>
              <a:rPr lang="tr-TR" sz="2800" dirty="0" smtClean="0"/>
              <a:t> is not </a:t>
            </a:r>
            <a:r>
              <a:rPr lang="tr-TR" sz="2800" dirty="0" err="1" smtClean="0"/>
              <a:t>additive</a:t>
            </a:r>
            <a:r>
              <a:rPr lang="tr-TR" sz="2800" dirty="0" smtClean="0"/>
              <a:t> as g(n)</a:t>
            </a:r>
          </a:p>
          <a:p>
            <a:pPr lvl="1"/>
            <a:r>
              <a:rPr lang="tr-TR" sz="2400" dirty="0" err="1" smtClean="0"/>
              <a:t>Must</a:t>
            </a:r>
            <a:r>
              <a:rPr lang="tr-TR" sz="2400" dirty="0" smtClean="0"/>
              <a:t> be </a:t>
            </a:r>
            <a:r>
              <a:rPr lang="tr-TR" sz="2400" dirty="0" err="1" smtClean="0"/>
              <a:t>estimated</a:t>
            </a:r>
            <a:r>
              <a:rPr lang="tr-TR" sz="2400" dirty="0" smtClean="0"/>
              <a:t> </a:t>
            </a:r>
            <a:r>
              <a:rPr lang="tr-TR" sz="2400" dirty="0" err="1" smtClean="0"/>
              <a:t>separately</a:t>
            </a:r>
            <a:r>
              <a:rPr lang="tr-TR" sz="2400" dirty="0" smtClean="0"/>
              <a:t> </a:t>
            </a:r>
            <a:r>
              <a:rPr lang="tr-TR" sz="2400" dirty="0" err="1" smtClean="0"/>
              <a:t>for</a:t>
            </a:r>
            <a:r>
              <a:rPr lang="tr-TR" sz="2400" dirty="0" smtClean="0"/>
              <a:t> </a:t>
            </a:r>
            <a:r>
              <a:rPr lang="tr-TR" sz="2400" dirty="0" err="1" smtClean="0"/>
              <a:t>each</a:t>
            </a:r>
            <a:r>
              <a:rPr lang="tr-TR" sz="2400" dirty="0" smtClean="0"/>
              <a:t> </a:t>
            </a:r>
            <a:r>
              <a:rPr lang="tr-TR" sz="2400" dirty="0" err="1" smtClean="0"/>
              <a:t>node</a:t>
            </a:r>
            <a:r>
              <a:rPr lang="tr-TR" sz="2400" dirty="0" smtClean="0"/>
              <a:t> </a:t>
            </a:r>
            <a:r>
              <a:rPr lang="tr-TR" sz="2400" dirty="0" err="1" smtClean="0"/>
              <a:t>state</a:t>
            </a:r>
            <a:endParaRPr lang="tr-TR" sz="2400" dirty="0" smtClean="0"/>
          </a:p>
          <a:p>
            <a:r>
              <a:rPr lang="tr-TR" sz="2800" dirty="0" err="1" smtClean="0"/>
              <a:t>Trying</a:t>
            </a:r>
            <a:r>
              <a:rPr lang="tr-TR" sz="2800" dirty="0" smtClean="0"/>
              <a:t> </a:t>
            </a:r>
            <a:r>
              <a:rPr lang="tr-TR" sz="2800" dirty="0" err="1" smtClean="0"/>
              <a:t>to</a:t>
            </a:r>
            <a:r>
              <a:rPr lang="tr-TR" sz="2800" dirty="0" smtClean="0"/>
              <a:t> minimize g(n)</a:t>
            </a:r>
          </a:p>
          <a:p>
            <a:pPr lvl="1"/>
            <a:r>
              <a:rPr lang="tr-TR" sz="2400" dirty="0" err="1" smtClean="0"/>
              <a:t>keeps</a:t>
            </a:r>
            <a:r>
              <a:rPr lang="tr-TR" sz="2400" dirty="0" smtClean="0"/>
              <a:t> </a:t>
            </a:r>
            <a:r>
              <a:rPr lang="tr-TR" sz="2400" dirty="0" err="1" smtClean="0"/>
              <a:t>the</a:t>
            </a:r>
            <a:r>
              <a:rPr lang="tr-TR" sz="2400" dirty="0" smtClean="0"/>
              <a:t> </a:t>
            </a:r>
            <a:r>
              <a:rPr lang="tr-TR" sz="2400" dirty="0" err="1" smtClean="0"/>
              <a:t>path</a:t>
            </a:r>
            <a:r>
              <a:rPr lang="tr-TR" sz="2400" dirty="0" smtClean="0"/>
              <a:t> </a:t>
            </a:r>
            <a:r>
              <a:rPr lang="tr-TR" sz="2400" dirty="0" err="1" smtClean="0"/>
              <a:t>short</a:t>
            </a:r>
            <a:endParaRPr lang="tr-TR" sz="2400" dirty="0" smtClean="0"/>
          </a:p>
          <a:p>
            <a:r>
              <a:rPr lang="tr-TR" sz="2800" dirty="0" err="1" smtClean="0"/>
              <a:t>Trying</a:t>
            </a:r>
            <a:r>
              <a:rPr lang="tr-TR" sz="2800" dirty="0" smtClean="0"/>
              <a:t> </a:t>
            </a:r>
            <a:r>
              <a:rPr lang="tr-TR" sz="2800" dirty="0" err="1" smtClean="0"/>
              <a:t>to</a:t>
            </a:r>
            <a:r>
              <a:rPr lang="tr-TR" sz="2800" dirty="0" smtClean="0"/>
              <a:t> minimize h(n)</a:t>
            </a:r>
          </a:p>
          <a:p>
            <a:pPr lvl="1"/>
            <a:r>
              <a:rPr lang="tr-TR" sz="2400" dirty="0" err="1" smtClean="0"/>
              <a:t>focuses</a:t>
            </a:r>
            <a:r>
              <a:rPr lang="tr-TR" sz="2400" dirty="0" smtClean="0"/>
              <a:t> on </a:t>
            </a:r>
            <a:r>
              <a:rPr lang="tr-TR" sz="2400" dirty="0" err="1" smtClean="0"/>
              <a:t>the</a:t>
            </a:r>
            <a:r>
              <a:rPr lang="tr-TR" sz="2400" dirty="0" smtClean="0"/>
              <a:t> </a:t>
            </a:r>
            <a:r>
              <a:rPr lang="tr-TR" sz="2400" dirty="0" err="1" smtClean="0"/>
              <a:t>goal</a:t>
            </a:r>
            <a:endParaRPr lang="tr-TR" sz="2400" dirty="0" smtClean="0"/>
          </a:p>
          <a:p>
            <a:r>
              <a:rPr lang="tr-TR" sz="2800" dirty="0" err="1" smtClean="0"/>
              <a:t>If</a:t>
            </a:r>
            <a:r>
              <a:rPr lang="tr-TR" sz="2800" dirty="0" smtClean="0"/>
              <a:t> h(n)&lt; </a:t>
            </a:r>
            <a:r>
              <a:rPr lang="tr-TR" sz="2800" dirty="0" err="1" smtClean="0"/>
              <a:t>true</a:t>
            </a:r>
            <a:r>
              <a:rPr lang="tr-TR" sz="2800" dirty="0" smtClean="0"/>
              <a:t> </a:t>
            </a:r>
            <a:r>
              <a:rPr lang="tr-TR" sz="2800" dirty="0" err="1" smtClean="0"/>
              <a:t>cost</a:t>
            </a:r>
            <a:r>
              <a:rPr lang="tr-TR" sz="2800" dirty="0" smtClean="0"/>
              <a:t>, </a:t>
            </a:r>
            <a:r>
              <a:rPr lang="tr-TR" sz="2800" dirty="0" err="1" smtClean="0"/>
              <a:t>then</a:t>
            </a:r>
            <a:r>
              <a:rPr lang="tr-TR" sz="2800" dirty="0" smtClean="0"/>
              <a:t> A* can </a:t>
            </a:r>
            <a:r>
              <a:rPr lang="tr-TR" sz="2800" dirty="0" err="1" smtClean="0"/>
              <a:t>find</a:t>
            </a:r>
            <a:r>
              <a:rPr lang="tr-TR" sz="2800" dirty="0" smtClean="0"/>
              <a:t> </a:t>
            </a:r>
            <a:r>
              <a:rPr lang="tr-TR" sz="2800" dirty="0" err="1" smtClean="0"/>
              <a:t>the</a:t>
            </a:r>
            <a:r>
              <a:rPr lang="tr-TR" sz="2800" dirty="0" smtClean="0"/>
              <a:t> optimal </a:t>
            </a:r>
            <a:r>
              <a:rPr lang="tr-TR" sz="2800" dirty="0" err="1" smtClean="0"/>
              <a:t>path</a:t>
            </a:r>
            <a:r>
              <a:rPr lang="tr-TR" sz="2800" dirty="0" smtClean="0"/>
              <a:t>.</a:t>
            </a:r>
          </a:p>
        </p:txBody>
      </p:sp>
    </p:spTree>
    <p:extLst>
      <p:ext uri="{BB962C8B-B14F-4D97-AF65-F5344CB8AC3E}">
        <p14:creationId xmlns:p14="http://schemas.microsoft.com/office/powerpoint/2010/main" val="48342870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en-US" altLang="tr-TR" dirty="0"/>
              <a:t>Greedy </a:t>
            </a:r>
            <a:r>
              <a:rPr lang="tr-TR" altLang="tr-TR" dirty="0" smtClean="0"/>
              <a:t>B</a:t>
            </a:r>
            <a:r>
              <a:rPr lang="en-US" altLang="tr-TR" dirty="0" err="1" smtClean="0"/>
              <a:t>est</a:t>
            </a:r>
            <a:r>
              <a:rPr lang="en-US" altLang="tr-TR" dirty="0" smtClean="0"/>
              <a:t>-</a:t>
            </a:r>
            <a:r>
              <a:rPr lang="tr-TR" altLang="tr-TR" dirty="0" smtClean="0"/>
              <a:t>F</a:t>
            </a:r>
            <a:r>
              <a:rPr lang="en-US" altLang="tr-TR" dirty="0" err="1" smtClean="0"/>
              <a:t>irst</a:t>
            </a:r>
            <a:r>
              <a:rPr lang="en-US" altLang="tr-TR" dirty="0" smtClean="0"/>
              <a:t> </a:t>
            </a:r>
            <a:r>
              <a:rPr lang="tr-TR" altLang="tr-TR" dirty="0" smtClean="0"/>
              <a:t>S</a:t>
            </a:r>
            <a:r>
              <a:rPr lang="en-US" altLang="tr-TR" dirty="0" err="1" smtClean="0"/>
              <a:t>earch</a:t>
            </a:r>
            <a:endParaRPr lang="tr-TR" dirty="0"/>
          </a:p>
        </p:txBody>
      </p:sp>
      <p:sp>
        <p:nvSpPr>
          <p:cNvPr id="3" name="İçerik Yer Tutucusu 2"/>
          <p:cNvSpPr>
            <a:spLocks noGrp="1"/>
          </p:cNvSpPr>
          <p:nvPr>
            <p:ph idx="1"/>
          </p:nvPr>
        </p:nvSpPr>
        <p:spPr/>
        <p:txBody>
          <a:bodyPr/>
          <a:lstStyle/>
          <a:p>
            <a:r>
              <a:rPr lang="en-US" altLang="tr-TR" smtClean="0"/>
              <a:t>Expands </a:t>
            </a:r>
            <a:r>
              <a:rPr lang="en-US" altLang="tr-TR"/>
              <a:t>the node that appears to be closest to </a:t>
            </a:r>
            <a:r>
              <a:rPr lang="en-US" altLang="tr-TR" smtClean="0"/>
              <a:t>the goal</a:t>
            </a:r>
            <a:endParaRPr lang="tr-TR"/>
          </a:p>
          <a:p>
            <a:r>
              <a:rPr lang="en-US" altLang="tr-TR" smtClean="0"/>
              <a:t>Evaluation </a:t>
            </a:r>
            <a:r>
              <a:rPr lang="en-US" altLang="tr-TR" dirty="0"/>
              <a:t>function </a:t>
            </a:r>
            <a:r>
              <a:rPr lang="tr-TR" altLang="tr-TR" dirty="0" smtClean="0"/>
              <a:t>is </a:t>
            </a:r>
            <a:r>
              <a:rPr lang="tr-TR" altLang="tr-TR" dirty="0" err="1" smtClean="0"/>
              <a:t>the</a:t>
            </a:r>
            <a:r>
              <a:rPr lang="tr-TR" altLang="tr-TR" dirty="0" smtClean="0"/>
              <a:t> </a:t>
            </a:r>
            <a:r>
              <a:rPr lang="en-US" altLang="tr-TR" smtClean="0"/>
              <a:t>heuristic</a:t>
            </a:r>
            <a:r>
              <a:rPr lang="tr-TR" altLang="tr-TR" smtClean="0"/>
              <a:t> function</a:t>
            </a:r>
            <a:endParaRPr lang="tr-TR" altLang="tr-TR" dirty="0" smtClean="0"/>
          </a:p>
          <a:p>
            <a:pPr lvl="1"/>
            <a:r>
              <a:rPr lang="en-US" altLang="tr-TR" i="1" dirty="0"/>
              <a:t>f(n) = h(n)</a:t>
            </a:r>
            <a:endParaRPr lang="en-US" altLang="tr-TR" dirty="0"/>
          </a:p>
          <a:p>
            <a:pPr lvl="1"/>
            <a:r>
              <a:rPr lang="tr-TR" altLang="tr-TR" dirty="0" err="1" smtClean="0"/>
              <a:t>means</a:t>
            </a:r>
            <a:r>
              <a:rPr lang="en-US" altLang="tr-TR" dirty="0" smtClean="0"/>
              <a:t> </a:t>
            </a:r>
            <a:r>
              <a:rPr lang="en-US" altLang="tr-TR" dirty="0"/>
              <a:t>estimate of cost from </a:t>
            </a:r>
            <a:r>
              <a:rPr lang="en-US" altLang="tr-TR" i="1" dirty="0"/>
              <a:t>n</a:t>
            </a:r>
            <a:r>
              <a:rPr lang="en-US" altLang="tr-TR" dirty="0"/>
              <a:t> to </a:t>
            </a:r>
            <a:r>
              <a:rPr lang="en-US" altLang="tr-TR" i="1" dirty="0" smtClean="0"/>
              <a:t>goal</a:t>
            </a:r>
            <a:endParaRPr lang="en-US" altLang="tr-TR" dirty="0"/>
          </a:p>
          <a:p>
            <a:pPr lvl="2"/>
            <a:r>
              <a:rPr lang="en-US" altLang="tr-TR" smtClean="0"/>
              <a:t>For holiday in Romania problem, </a:t>
            </a:r>
          </a:p>
          <a:p>
            <a:pPr lvl="2"/>
            <a:r>
              <a:rPr lang="en-US" altLang="tr-TR" smtClean="0"/>
              <a:t>e.g</a:t>
            </a:r>
            <a:r>
              <a:rPr lang="en-US" altLang="tr-TR"/>
              <a:t>., </a:t>
            </a:r>
            <a:r>
              <a:rPr lang="en-US" altLang="tr-TR" i="1" smtClean="0"/>
              <a:t>h</a:t>
            </a:r>
            <a:r>
              <a:rPr lang="en-US" altLang="tr-TR" i="1" baseline="-25000" smtClean="0"/>
              <a:t> </a:t>
            </a:r>
            <a:r>
              <a:rPr lang="en-US" altLang="tr-TR" i="1" smtClean="0"/>
              <a:t>(</a:t>
            </a:r>
            <a:r>
              <a:rPr lang="en-US" altLang="tr-TR" i="1" dirty="0"/>
              <a:t>n)</a:t>
            </a:r>
            <a:r>
              <a:rPr lang="en-US" altLang="tr-TR" dirty="0"/>
              <a:t> = straight-line distance from </a:t>
            </a:r>
            <a:r>
              <a:rPr lang="en-US" altLang="tr-TR" i="1" dirty="0"/>
              <a:t>n</a:t>
            </a:r>
            <a:r>
              <a:rPr lang="en-US" altLang="tr-TR" dirty="0"/>
              <a:t> </a:t>
            </a:r>
            <a:r>
              <a:rPr lang="en-US" altLang="tr-TR"/>
              <a:t>to </a:t>
            </a:r>
            <a:r>
              <a:rPr lang="en-US" altLang="tr-TR" smtClean="0"/>
              <a:t>Bucharest</a:t>
            </a:r>
            <a:endParaRPr lang="en-US" altLang="tr-TR" dirty="0"/>
          </a:p>
        </p:txBody>
      </p:sp>
    </p:spTree>
    <p:extLst>
      <p:ext uri="{BB962C8B-B14F-4D97-AF65-F5344CB8AC3E}">
        <p14:creationId xmlns:p14="http://schemas.microsoft.com/office/powerpoint/2010/main" val="24398500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normAutofit fontScale="90000"/>
          </a:bodyPr>
          <a:lstStyle/>
          <a:p>
            <a:pPr algn="l"/>
            <a:r>
              <a:rPr lang="en-US" altLang="tr-TR" smtClean="0"/>
              <a:t>Romania with </a:t>
            </a:r>
            <a:br>
              <a:rPr lang="en-US" altLang="tr-TR" smtClean="0"/>
            </a:br>
            <a:r>
              <a:rPr lang="tr-TR" altLang="tr-TR" smtClean="0"/>
              <a:t>Straight-Line </a:t>
            </a:r>
            <a:r>
              <a:rPr lang="tr-TR" altLang="tr-TR" dirty="0" err="1" smtClean="0"/>
              <a:t>Distances</a:t>
            </a:r>
            <a:endParaRPr lang="tr-TR" dirty="0"/>
          </a:p>
        </p:txBody>
      </p:sp>
      <p:sp>
        <p:nvSpPr>
          <p:cNvPr id="3" name="İçerik Yer Tutucusu 2"/>
          <p:cNvSpPr>
            <a:spLocks noGrp="1"/>
          </p:cNvSpPr>
          <p:nvPr>
            <p:ph idx="1"/>
          </p:nvPr>
        </p:nvSpPr>
        <p:spPr>
          <a:xfrm>
            <a:off x="457200" y="1600200"/>
            <a:ext cx="6563072" cy="820688"/>
          </a:xfrm>
        </p:spPr>
        <p:txBody>
          <a:bodyPr>
            <a:normAutofit fontScale="70000" lnSpcReduction="20000"/>
          </a:bodyPr>
          <a:lstStyle/>
          <a:p>
            <a:pPr>
              <a:lnSpc>
                <a:spcPct val="120000"/>
              </a:lnSpc>
            </a:pPr>
            <a:r>
              <a:rPr lang="tr-TR" dirty="0" smtClean="0"/>
              <a:t>h(n) is </a:t>
            </a:r>
            <a:r>
              <a:rPr lang="tr-TR" dirty="0" err="1" smtClean="0"/>
              <a:t>the</a:t>
            </a:r>
            <a:r>
              <a:rPr lang="tr-TR" dirty="0" smtClean="0"/>
              <a:t> </a:t>
            </a:r>
            <a:r>
              <a:rPr lang="tr-TR" dirty="0" err="1" smtClean="0"/>
              <a:t>straight</a:t>
            </a:r>
            <a:r>
              <a:rPr lang="tr-TR" dirty="0" smtClean="0"/>
              <a:t> </a:t>
            </a:r>
            <a:r>
              <a:rPr lang="tr-TR" dirty="0" err="1" smtClean="0"/>
              <a:t>line</a:t>
            </a:r>
            <a:r>
              <a:rPr lang="tr-TR" dirty="0" smtClean="0"/>
              <a:t> </a:t>
            </a:r>
            <a:r>
              <a:rPr lang="tr-TR" dirty="0" err="1" smtClean="0"/>
              <a:t>distance</a:t>
            </a:r>
            <a:r>
              <a:rPr lang="tr-TR" dirty="0" smtClean="0"/>
              <a:t> </a:t>
            </a:r>
            <a:r>
              <a:rPr lang="tr-TR" dirty="0" err="1" smtClean="0"/>
              <a:t>between</a:t>
            </a:r>
            <a:r>
              <a:rPr lang="tr-TR" dirty="0" smtClean="0"/>
              <a:t> a </a:t>
            </a:r>
            <a:r>
              <a:rPr lang="tr-TR" dirty="0" err="1" smtClean="0"/>
              <a:t>city</a:t>
            </a:r>
            <a:r>
              <a:rPr lang="tr-TR" dirty="0" smtClean="0"/>
              <a:t> </a:t>
            </a:r>
            <a:r>
              <a:rPr lang="tr-TR" dirty="0" err="1" smtClean="0"/>
              <a:t>and</a:t>
            </a:r>
            <a:r>
              <a:rPr lang="tr-TR" dirty="0" smtClean="0"/>
              <a:t> </a:t>
            </a:r>
            <a:r>
              <a:rPr lang="tr-TR" dirty="0" err="1" smtClean="0"/>
              <a:t>the</a:t>
            </a:r>
            <a:r>
              <a:rPr lang="tr-TR" dirty="0" smtClean="0"/>
              <a:t> </a:t>
            </a:r>
            <a:r>
              <a:rPr lang="tr-TR" dirty="0" err="1" smtClean="0"/>
              <a:t>Bucharest</a:t>
            </a:r>
            <a:endParaRPr lang="tr-TR" dirty="0"/>
          </a:p>
        </p:txBody>
      </p:sp>
      <p:pic>
        <p:nvPicPr>
          <p:cNvPr id="4" name="Picture 4" descr="romania2"/>
          <p:cNvPicPr>
            <a:picLocks noChangeAspect="1" noChangeArrowheads="1"/>
          </p:cNvPicPr>
          <p:nvPr/>
        </p:nvPicPr>
        <p:blipFill rotWithShape="1">
          <a:blip r:embed="rId2">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r="21392"/>
          <a:stretch/>
        </p:blipFill>
        <p:spPr bwMode="auto">
          <a:xfrm>
            <a:off x="375441" y="2420888"/>
            <a:ext cx="6619061" cy="4127342"/>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5" name="Tablo 4"/>
          <p:cNvGraphicFramePr>
            <a:graphicFrameLocks noGrp="1"/>
          </p:cNvGraphicFramePr>
          <p:nvPr>
            <p:extLst>
              <p:ext uri="{D42A27DB-BD31-4B8C-83A1-F6EECF244321}">
                <p14:modId xmlns:p14="http://schemas.microsoft.com/office/powerpoint/2010/main" val="4002105741"/>
              </p:ext>
            </p:extLst>
          </p:nvPr>
        </p:nvGraphicFramePr>
        <p:xfrm>
          <a:off x="7100579" y="116632"/>
          <a:ext cx="1908720" cy="6614160"/>
        </p:xfrm>
        <a:graphic>
          <a:graphicData uri="http://schemas.openxmlformats.org/drawingml/2006/table">
            <a:tbl>
              <a:tblPr firstRow="1" bandRow="1">
                <a:tableStyleId>{5940675A-B579-460E-94D1-54222C63F5DA}</a:tableStyleId>
              </a:tblPr>
              <a:tblGrid>
                <a:gridCol w="1313487">
                  <a:extLst>
                    <a:ext uri="{9D8B030D-6E8A-4147-A177-3AD203B41FA5}">
                      <a16:colId xmlns:a16="http://schemas.microsoft.com/office/drawing/2014/main" val="213304038"/>
                    </a:ext>
                  </a:extLst>
                </a:gridCol>
                <a:gridCol w="595233">
                  <a:extLst>
                    <a:ext uri="{9D8B030D-6E8A-4147-A177-3AD203B41FA5}">
                      <a16:colId xmlns:a16="http://schemas.microsoft.com/office/drawing/2014/main" val="3857871786"/>
                    </a:ext>
                  </a:extLst>
                </a:gridCol>
              </a:tblGrid>
              <a:tr h="426696">
                <a:tc gridSpan="2">
                  <a:txBody>
                    <a:bodyPr/>
                    <a:lstStyle/>
                    <a:p>
                      <a:pPr algn="ctr"/>
                      <a:r>
                        <a:rPr lang="en-US" sz="1400" smtClean="0"/>
                        <a:t>Straight-line</a:t>
                      </a:r>
                      <a:r>
                        <a:rPr lang="en-US" sz="1400" baseline="0" smtClean="0"/>
                        <a:t> distances to Bucharest</a:t>
                      </a:r>
                      <a:endParaRPr lang="en-US" sz="1400"/>
                    </a:p>
                  </a:txBody>
                  <a:tcPr/>
                </a:tc>
                <a:tc hMerge="1">
                  <a:txBody>
                    <a:bodyPr/>
                    <a:lstStyle/>
                    <a:p>
                      <a:endParaRPr lang="en-US"/>
                    </a:p>
                  </a:txBody>
                  <a:tcPr/>
                </a:tc>
                <a:extLst>
                  <a:ext uri="{0D108BD9-81ED-4DB2-BD59-A6C34878D82A}">
                    <a16:rowId xmlns:a16="http://schemas.microsoft.com/office/drawing/2014/main" val="243505643"/>
                  </a:ext>
                </a:extLst>
              </a:tr>
              <a:tr h="267012">
                <a:tc>
                  <a:txBody>
                    <a:bodyPr/>
                    <a:lstStyle/>
                    <a:p>
                      <a:r>
                        <a:rPr lang="en-US" sz="1400" smtClean="0"/>
                        <a:t>Arad</a:t>
                      </a:r>
                      <a:r>
                        <a:rPr lang="en-US" sz="1400" baseline="0" smtClean="0"/>
                        <a:t> </a:t>
                      </a:r>
                      <a:endParaRPr lang="en-US" sz="1400"/>
                    </a:p>
                  </a:txBody>
                  <a:tcPr/>
                </a:tc>
                <a:tc>
                  <a:txBody>
                    <a:bodyPr/>
                    <a:lstStyle/>
                    <a:p>
                      <a:r>
                        <a:rPr lang="en-US" sz="1400" smtClean="0"/>
                        <a:t>366</a:t>
                      </a:r>
                      <a:endParaRPr lang="en-US" sz="1400"/>
                    </a:p>
                  </a:txBody>
                  <a:tcPr/>
                </a:tc>
                <a:extLst>
                  <a:ext uri="{0D108BD9-81ED-4DB2-BD59-A6C34878D82A}">
                    <a16:rowId xmlns:a16="http://schemas.microsoft.com/office/drawing/2014/main" val="2696586510"/>
                  </a:ext>
                </a:extLst>
              </a:tr>
              <a:tr h="267012">
                <a:tc>
                  <a:txBody>
                    <a:bodyPr/>
                    <a:lstStyle/>
                    <a:p>
                      <a:r>
                        <a:rPr lang="en-US" sz="1400" baseline="0" smtClean="0"/>
                        <a:t>Bucharest</a:t>
                      </a:r>
                      <a:endParaRPr lang="en-US" sz="1400"/>
                    </a:p>
                  </a:txBody>
                  <a:tcPr/>
                </a:tc>
                <a:tc>
                  <a:txBody>
                    <a:bodyPr/>
                    <a:lstStyle/>
                    <a:p>
                      <a:r>
                        <a:rPr lang="en-US" sz="1400" smtClean="0"/>
                        <a:t>0</a:t>
                      </a:r>
                      <a:endParaRPr lang="en-US" sz="1400"/>
                    </a:p>
                  </a:txBody>
                  <a:tcPr/>
                </a:tc>
                <a:extLst>
                  <a:ext uri="{0D108BD9-81ED-4DB2-BD59-A6C34878D82A}">
                    <a16:rowId xmlns:a16="http://schemas.microsoft.com/office/drawing/2014/main" val="4062441907"/>
                  </a:ext>
                </a:extLst>
              </a:tr>
              <a:tr h="267012">
                <a:tc>
                  <a:txBody>
                    <a:bodyPr/>
                    <a:lstStyle/>
                    <a:p>
                      <a:r>
                        <a:rPr lang="en-US" sz="1400" smtClean="0"/>
                        <a:t>Craiova </a:t>
                      </a:r>
                      <a:endParaRPr lang="en-US" sz="1400"/>
                    </a:p>
                  </a:txBody>
                  <a:tcPr/>
                </a:tc>
                <a:tc>
                  <a:txBody>
                    <a:bodyPr/>
                    <a:lstStyle/>
                    <a:p>
                      <a:r>
                        <a:rPr lang="en-US" sz="1400" smtClean="0"/>
                        <a:t>160</a:t>
                      </a:r>
                      <a:endParaRPr lang="en-US" sz="1400"/>
                    </a:p>
                  </a:txBody>
                  <a:tcPr/>
                </a:tc>
                <a:extLst>
                  <a:ext uri="{0D108BD9-81ED-4DB2-BD59-A6C34878D82A}">
                    <a16:rowId xmlns:a16="http://schemas.microsoft.com/office/drawing/2014/main" val="2091241757"/>
                  </a:ext>
                </a:extLst>
              </a:tr>
              <a:tr h="267012">
                <a:tc>
                  <a:txBody>
                    <a:bodyPr/>
                    <a:lstStyle/>
                    <a:p>
                      <a:r>
                        <a:rPr lang="en-US" sz="1400" smtClean="0"/>
                        <a:t>Dobreta </a:t>
                      </a:r>
                      <a:endParaRPr lang="en-US" sz="1400"/>
                    </a:p>
                  </a:txBody>
                  <a:tcPr/>
                </a:tc>
                <a:tc>
                  <a:txBody>
                    <a:bodyPr/>
                    <a:lstStyle/>
                    <a:p>
                      <a:r>
                        <a:rPr lang="en-US" sz="1400" smtClean="0"/>
                        <a:t>242</a:t>
                      </a:r>
                      <a:endParaRPr lang="en-US" sz="1400"/>
                    </a:p>
                  </a:txBody>
                  <a:tcPr/>
                </a:tc>
                <a:extLst>
                  <a:ext uri="{0D108BD9-81ED-4DB2-BD59-A6C34878D82A}">
                    <a16:rowId xmlns:a16="http://schemas.microsoft.com/office/drawing/2014/main" val="2097263483"/>
                  </a:ext>
                </a:extLst>
              </a:tr>
              <a:tr h="267012">
                <a:tc>
                  <a:txBody>
                    <a:bodyPr/>
                    <a:lstStyle/>
                    <a:p>
                      <a:r>
                        <a:rPr lang="en-US" sz="1400" smtClean="0"/>
                        <a:t>Eforie </a:t>
                      </a:r>
                      <a:endParaRPr lang="en-US" sz="1400"/>
                    </a:p>
                  </a:txBody>
                  <a:tcPr/>
                </a:tc>
                <a:tc>
                  <a:txBody>
                    <a:bodyPr/>
                    <a:lstStyle/>
                    <a:p>
                      <a:r>
                        <a:rPr lang="en-US" sz="1400" smtClean="0"/>
                        <a:t>161</a:t>
                      </a:r>
                      <a:endParaRPr lang="en-US" sz="1400"/>
                    </a:p>
                  </a:txBody>
                  <a:tcPr/>
                </a:tc>
                <a:extLst>
                  <a:ext uri="{0D108BD9-81ED-4DB2-BD59-A6C34878D82A}">
                    <a16:rowId xmlns:a16="http://schemas.microsoft.com/office/drawing/2014/main" val="4210966668"/>
                  </a:ext>
                </a:extLst>
              </a:tr>
              <a:tr h="267012">
                <a:tc>
                  <a:txBody>
                    <a:bodyPr/>
                    <a:lstStyle/>
                    <a:p>
                      <a:r>
                        <a:rPr lang="en-US" sz="1400" smtClean="0"/>
                        <a:t>Fagaras </a:t>
                      </a:r>
                      <a:endParaRPr lang="en-US" sz="1400"/>
                    </a:p>
                  </a:txBody>
                  <a:tcPr/>
                </a:tc>
                <a:tc>
                  <a:txBody>
                    <a:bodyPr/>
                    <a:lstStyle/>
                    <a:p>
                      <a:r>
                        <a:rPr lang="en-US" sz="1400" smtClean="0"/>
                        <a:t>176</a:t>
                      </a:r>
                      <a:endParaRPr lang="en-US" sz="1400"/>
                    </a:p>
                  </a:txBody>
                  <a:tcPr/>
                </a:tc>
                <a:extLst>
                  <a:ext uri="{0D108BD9-81ED-4DB2-BD59-A6C34878D82A}">
                    <a16:rowId xmlns:a16="http://schemas.microsoft.com/office/drawing/2014/main" val="2251360938"/>
                  </a:ext>
                </a:extLst>
              </a:tr>
              <a:tr h="267012">
                <a:tc>
                  <a:txBody>
                    <a:bodyPr/>
                    <a:lstStyle/>
                    <a:p>
                      <a:r>
                        <a:rPr lang="en-US" sz="1400" smtClean="0"/>
                        <a:t>Giurgiu </a:t>
                      </a:r>
                      <a:endParaRPr lang="en-US" sz="1400"/>
                    </a:p>
                  </a:txBody>
                  <a:tcPr/>
                </a:tc>
                <a:tc>
                  <a:txBody>
                    <a:bodyPr/>
                    <a:lstStyle/>
                    <a:p>
                      <a:r>
                        <a:rPr lang="en-US" sz="1400" smtClean="0"/>
                        <a:t>77</a:t>
                      </a:r>
                      <a:endParaRPr lang="en-US" sz="1400"/>
                    </a:p>
                  </a:txBody>
                  <a:tcPr/>
                </a:tc>
                <a:extLst>
                  <a:ext uri="{0D108BD9-81ED-4DB2-BD59-A6C34878D82A}">
                    <a16:rowId xmlns:a16="http://schemas.microsoft.com/office/drawing/2014/main" val="1975485699"/>
                  </a:ext>
                </a:extLst>
              </a:tr>
              <a:tr h="267012">
                <a:tc>
                  <a:txBody>
                    <a:bodyPr/>
                    <a:lstStyle/>
                    <a:p>
                      <a:r>
                        <a:rPr lang="en-US" sz="1400" smtClean="0"/>
                        <a:t>Hirsova </a:t>
                      </a:r>
                      <a:endParaRPr lang="en-US" sz="1400"/>
                    </a:p>
                  </a:txBody>
                  <a:tcPr/>
                </a:tc>
                <a:tc>
                  <a:txBody>
                    <a:bodyPr/>
                    <a:lstStyle/>
                    <a:p>
                      <a:r>
                        <a:rPr lang="en-US" sz="1400" smtClean="0"/>
                        <a:t>151</a:t>
                      </a:r>
                      <a:endParaRPr lang="en-US" sz="1400"/>
                    </a:p>
                  </a:txBody>
                  <a:tcPr/>
                </a:tc>
                <a:extLst>
                  <a:ext uri="{0D108BD9-81ED-4DB2-BD59-A6C34878D82A}">
                    <a16:rowId xmlns:a16="http://schemas.microsoft.com/office/drawing/2014/main" val="1252550446"/>
                  </a:ext>
                </a:extLst>
              </a:tr>
              <a:tr h="267012">
                <a:tc>
                  <a:txBody>
                    <a:bodyPr/>
                    <a:lstStyle/>
                    <a:p>
                      <a:r>
                        <a:rPr lang="en-US" sz="1400" smtClean="0"/>
                        <a:t>Iasi </a:t>
                      </a:r>
                      <a:endParaRPr lang="en-US" sz="1400"/>
                    </a:p>
                  </a:txBody>
                  <a:tcPr/>
                </a:tc>
                <a:tc>
                  <a:txBody>
                    <a:bodyPr/>
                    <a:lstStyle/>
                    <a:p>
                      <a:r>
                        <a:rPr lang="en-US" sz="1400" smtClean="0"/>
                        <a:t>226</a:t>
                      </a:r>
                      <a:endParaRPr lang="en-US" sz="1400"/>
                    </a:p>
                  </a:txBody>
                  <a:tcPr/>
                </a:tc>
                <a:extLst>
                  <a:ext uri="{0D108BD9-81ED-4DB2-BD59-A6C34878D82A}">
                    <a16:rowId xmlns:a16="http://schemas.microsoft.com/office/drawing/2014/main" val="2795019296"/>
                  </a:ext>
                </a:extLst>
              </a:tr>
              <a:tr h="267012">
                <a:tc>
                  <a:txBody>
                    <a:bodyPr/>
                    <a:lstStyle/>
                    <a:p>
                      <a:r>
                        <a:rPr lang="en-US" sz="1400" smtClean="0"/>
                        <a:t>Lugoj</a:t>
                      </a:r>
                      <a:r>
                        <a:rPr lang="en-US" sz="1400" baseline="0" smtClean="0"/>
                        <a:t> </a:t>
                      </a:r>
                      <a:endParaRPr lang="en-US" sz="1400"/>
                    </a:p>
                  </a:txBody>
                  <a:tcPr/>
                </a:tc>
                <a:tc>
                  <a:txBody>
                    <a:bodyPr/>
                    <a:lstStyle/>
                    <a:p>
                      <a:r>
                        <a:rPr lang="en-US" sz="1400" smtClean="0"/>
                        <a:t>244</a:t>
                      </a:r>
                      <a:endParaRPr lang="en-US" sz="1400"/>
                    </a:p>
                  </a:txBody>
                  <a:tcPr/>
                </a:tc>
                <a:extLst>
                  <a:ext uri="{0D108BD9-81ED-4DB2-BD59-A6C34878D82A}">
                    <a16:rowId xmlns:a16="http://schemas.microsoft.com/office/drawing/2014/main" val="3397394181"/>
                  </a:ext>
                </a:extLst>
              </a:tr>
              <a:tr h="267012">
                <a:tc>
                  <a:txBody>
                    <a:bodyPr/>
                    <a:lstStyle/>
                    <a:p>
                      <a:r>
                        <a:rPr lang="en-US" sz="1400" smtClean="0"/>
                        <a:t>Mehadia </a:t>
                      </a:r>
                      <a:endParaRPr lang="en-US" sz="1400"/>
                    </a:p>
                  </a:txBody>
                  <a:tcPr/>
                </a:tc>
                <a:tc>
                  <a:txBody>
                    <a:bodyPr/>
                    <a:lstStyle/>
                    <a:p>
                      <a:r>
                        <a:rPr lang="en-US" sz="1400" smtClean="0"/>
                        <a:t>241</a:t>
                      </a:r>
                      <a:endParaRPr lang="en-US" sz="1400"/>
                    </a:p>
                  </a:txBody>
                  <a:tcPr/>
                </a:tc>
                <a:extLst>
                  <a:ext uri="{0D108BD9-81ED-4DB2-BD59-A6C34878D82A}">
                    <a16:rowId xmlns:a16="http://schemas.microsoft.com/office/drawing/2014/main" val="3036931690"/>
                  </a:ext>
                </a:extLst>
              </a:tr>
              <a:tr h="267012">
                <a:tc>
                  <a:txBody>
                    <a:bodyPr/>
                    <a:lstStyle/>
                    <a:p>
                      <a:r>
                        <a:rPr lang="en-US" sz="1400" smtClean="0"/>
                        <a:t>Neamt </a:t>
                      </a:r>
                      <a:endParaRPr lang="en-US" sz="1400"/>
                    </a:p>
                  </a:txBody>
                  <a:tcPr/>
                </a:tc>
                <a:tc>
                  <a:txBody>
                    <a:bodyPr/>
                    <a:lstStyle/>
                    <a:p>
                      <a:r>
                        <a:rPr lang="en-US" sz="1400" smtClean="0"/>
                        <a:t>234</a:t>
                      </a:r>
                      <a:endParaRPr lang="en-US" sz="1400"/>
                    </a:p>
                  </a:txBody>
                  <a:tcPr/>
                </a:tc>
                <a:extLst>
                  <a:ext uri="{0D108BD9-81ED-4DB2-BD59-A6C34878D82A}">
                    <a16:rowId xmlns:a16="http://schemas.microsoft.com/office/drawing/2014/main" val="1800464920"/>
                  </a:ext>
                </a:extLst>
              </a:tr>
              <a:tr h="267012">
                <a:tc>
                  <a:txBody>
                    <a:bodyPr/>
                    <a:lstStyle/>
                    <a:p>
                      <a:r>
                        <a:rPr lang="en-US" sz="1400" smtClean="0"/>
                        <a:t>Oradea </a:t>
                      </a:r>
                      <a:endParaRPr lang="en-US" sz="1400"/>
                    </a:p>
                  </a:txBody>
                  <a:tcPr/>
                </a:tc>
                <a:tc>
                  <a:txBody>
                    <a:bodyPr/>
                    <a:lstStyle/>
                    <a:p>
                      <a:r>
                        <a:rPr lang="en-US" sz="1400" smtClean="0"/>
                        <a:t>380</a:t>
                      </a:r>
                      <a:endParaRPr lang="en-US" sz="1400"/>
                    </a:p>
                  </a:txBody>
                  <a:tcPr/>
                </a:tc>
                <a:extLst>
                  <a:ext uri="{0D108BD9-81ED-4DB2-BD59-A6C34878D82A}">
                    <a16:rowId xmlns:a16="http://schemas.microsoft.com/office/drawing/2014/main" val="3749703742"/>
                  </a:ext>
                </a:extLst>
              </a:tr>
              <a:tr h="267012">
                <a:tc>
                  <a:txBody>
                    <a:bodyPr/>
                    <a:lstStyle/>
                    <a:p>
                      <a:r>
                        <a:rPr lang="en-US" sz="1400" smtClean="0"/>
                        <a:t>Pitesti </a:t>
                      </a:r>
                      <a:endParaRPr lang="en-US" sz="1400"/>
                    </a:p>
                  </a:txBody>
                  <a:tcPr/>
                </a:tc>
                <a:tc>
                  <a:txBody>
                    <a:bodyPr/>
                    <a:lstStyle/>
                    <a:p>
                      <a:r>
                        <a:rPr lang="en-US" sz="1400" smtClean="0"/>
                        <a:t>100</a:t>
                      </a:r>
                      <a:endParaRPr lang="en-US" sz="1400"/>
                    </a:p>
                  </a:txBody>
                  <a:tcPr/>
                </a:tc>
                <a:extLst>
                  <a:ext uri="{0D108BD9-81ED-4DB2-BD59-A6C34878D82A}">
                    <a16:rowId xmlns:a16="http://schemas.microsoft.com/office/drawing/2014/main" val="3981300641"/>
                  </a:ext>
                </a:extLst>
              </a:tr>
              <a:tr h="267012">
                <a:tc>
                  <a:txBody>
                    <a:bodyPr/>
                    <a:lstStyle/>
                    <a:p>
                      <a:r>
                        <a:rPr lang="en-US" sz="1400" smtClean="0"/>
                        <a:t>Rimnicu Vilcea </a:t>
                      </a:r>
                      <a:endParaRPr lang="en-US" sz="1400"/>
                    </a:p>
                  </a:txBody>
                  <a:tcPr/>
                </a:tc>
                <a:tc>
                  <a:txBody>
                    <a:bodyPr/>
                    <a:lstStyle/>
                    <a:p>
                      <a:r>
                        <a:rPr lang="en-US" sz="1400" smtClean="0"/>
                        <a:t>193</a:t>
                      </a:r>
                      <a:endParaRPr lang="en-US" sz="1400"/>
                    </a:p>
                  </a:txBody>
                  <a:tcPr/>
                </a:tc>
                <a:extLst>
                  <a:ext uri="{0D108BD9-81ED-4DB2-BD59-A6C34878D82A}">
                    <a16:rowId xmlns:a16="http://schemas.microsoft.com/office/drawing/2014/main" val="1224561449"/>
                  </a:ext>
                </a:extLst>
              </a:tr>
              <a:tr h="267012">
                <a:tc>
                  <a:txBody>
                    <a:bodyPr/>
                    <a:lstStyle/>
                    <a:p>
                      <a:r>
                        <a:rPr lang="en-US" sz="1400" smtClean="0"/>
                        <a:t>Sibiu </a:t>
                      </a:r>
                      <a:endParaRPr lang="en-US" sz="1400"/>
                    </a:p>
                  </a:txBody>
                  <a:tcPr/>
                </a:tc>
                <a:tc>
                  <a:txBody>
                    <a:bodyPr/>
                    <a:lstStyle/>
                    <a:p>
                      <a:r>
                        <a:rPr lang="en-US" sz="1400" smtClean="0"/>
                        <a:t>253</a:t>
                      </a:r>
                      <a:endParaRPr lang="en-US" sz="1400"/>
                    </a:p>
                  </a:txBody>
                  <a:tcPr/>
                </a:tc>
                <a:extLst>
                  <a:ext uri="{0D108BD9-81ED-4DB2-BD59-A6C34878D82A}">
                    <a16:rowId xmlns:a16="http://schemas.microsoft.com/office/drawing/2014/main" val="3492680517"/>
                  </a:ext>
                </a:extLst>
              </a:tr>
              <a:tr h="267012">
                <a:tc>
                  <a:txBody>
                    <a:bodyPr/>
                    <a:lstStyle/>
                    <a:p>
                      <a:r>
                        <a:rPr lang="en-US" sz="1400" smtClean="0"/>
                        <a:t>Timisoara </a:t>
                      </a:r>
                      <a:endParaRPr lang="en-US" sz="1400"/>
                    </a:p>
                  </a:txBody>
                  <a:tcPr/>
                </a:tc>
                <a:tc>
                  <a:txBody>
                    <a:bodyPr/>
                    <a:lstStyle/>
                    <a:p>
                      <a:r>
                        <a:rPr lang="en-US" sz="1400" smtClean="0"/>
                        <a:t>329</a:t>
                      </a:r>
                      <a:endParaRPr lang="en-US" sz="1400"/>
                    </a:p>
                  </a:txBody>
                  <a:tcPr/>
                </a:tc>
                <a:extLst>
                  <a:ext uri="{0D108BD9-81ED-4DB2-BD59-A6C34878D82A}">
                    <a16:rowId xmlns:a16="http://schemas.microsoft.com/office/drawing/2014/main" val="3339011783"/>
                  </a:ext>
                </a:extLst>
              </a:tr>
              <a:tr h="267012">
                <a:tc>
                  <a:txBody>
                    <a:bodyPr/>
                    <a:lstStyle/>
                    <a:p>
                      <a:r>
                        <a:rPr lang="en-US" sz="1400" smtClean="0"/>
                        <a:t>Urziceni </a:t>
                      </a:r>
                      <a:endParaRPr lang="en-US" sz="1400"/>
                    </a:p>
                  </a:txBody>
                  <a:tcPr/>
                </a:tc>
                <a:tc>
                  <a:txBody>
                    <a:bodyPr/>
                    <a:lstStyle/>
                    <a:p>
                      <a:r>
                        <a:rPr lang="en-US" sz="1400" smtClean="0"/>
                        <a:t>80</a:t>
                      </a:r>
                      <a:endParaRPr lang="en-US" sz="1400"/>
                    </a:p>
                  </a:txBody>
                  <a:tcPr/>
                </a:tc>
                <a:extLst>
                  <a:ext uri="{0D108BD9-81ED-4DB2-BD59-A6C34878D82A}">
                    <a16:rowId xmlns:a16="http://schemas.microsoft.com/office/drawing/2014/main" val="2199632851"/>
                  </a:ext>
                </a:extLst>
              </a:tr>
              <a:tr h="267012">
                <a:tc>
                  <a:txBody>
                    <a:bodyPr/>
                    <a:lstStyle/>
                    <a:p>
                      <a:r>
                        <a:rPr lang="en-US" sz="1400" smtClean="0"/>
                        <a:t>Vaslui </a:t>
                      </a:r>
                      <a:endParaRPr lang="en-US" sz="1400"/>
                    </a:p>
                  </a:txBody>
                  <a:tcPr/>
                </a:tc>
                <a:tc>
                  <a:txBody>
                    <a:bodyPr/>
                    <a:lstStyle/>
                    <a:p>
                      <a:r>
                        <a:rPr lang="en-US" sz="1400" smtClean="0"/>
                        <a:t>199</a:t>
                      </a:r>
                      <a:endParaRPr lang="en-US" sz="1400"/>
                    </a:p>
                  </a:txBody>
                  <a:tcPr/>
                </a:tc>
                <a:extLst>
                  <a:ext uri="{0D108BD9-81ED-4DB2-BD59-A6C34878D82A}">
                    <a16:rowId xmlns:a16="http://schemas.microsoft.com/office/drawing/2014/main" val="4013709379"/>
                  </a:ext>
                </a:extLst>
              </a:tr>
              <a:tr h="267012">
                <a:tc>
                  <a:txBody>
                    <a:bodyPr/>
                    <a:lstStyle/>
                    <a:p>
                      <a:r>
                        <a:rPr lang="en-US" sz="1400" smtClean="0"/>
                        <a:t>Zerind </a:t>
                      </a:r>
                      <a:endParaRPr lang="en-US" sz="1400"/>
                    </a:p>
                  </a:txBody>
                  <a:tcPr/>
                </a:tc>
                <a:tc>
                  <a:txBody>
                    <a:bodyPr/>
                    <a:lstStyle/>
                    <a:p>
                      <a:r>
                        <a:rPr lang="en-US" sz="1400" smtClean="0"/>
                        <a:t>374</a:t>
                      </a:r>
                      <a:endParaRPr lang="en-US" sz="1400"/>
                    </a:p>
                  </a:txBody>
                  <a:tcPr/>
                </a:tc>
                <a:extLst>
                  <a:ext uri="{0D108BD9-81ED-4DB2-BD59-A6C34878D82A}">
                    <a16:rowId xmlns:a16="http://schemas.microsoft.com/office/drawing/2014/main" val="1669714119"/>
                  </a:ext>
                </a:extLst>
              </a:tr>
            </a:tbl>
          </a:graphicData>
        </a:graphic>
      </p:graphicFrame>
    </p:spTree>
    <p:extLst>
      <p:ext uri="{BB962C8B-B14F-4D97-AF65-F5344CB8AC3E}">
        <p14:creationId xmlns:p14="http://schemas.microsoft.com/office/powerpoint/2010/main" val="28680708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normAutofit fontScale="90000"/>
          </a:bodyPr>
          <a:lstStyle/>
          <a:p>
            <a:r>
              <a:rPr lang="tr-TR" altLang="tr-TR" dirty="0" smtClean="0"/>
              <a:t>Holiday in </a:t>
            </a:r>
            <a:r>
              <a:rPr lang="tr-TR" altLang="tr-TR" dirty="0" err="1" smtClean="0"/>
              <a:t>Romania</a:t>
            </a:r>
            <a:r>
              <a:rPr lang="tr-TR" altLang="tr-TR" dirty="0" smtClean="0"/>
              <a:t>: </a:t>
            </a:r>
            <a:br>
              <a:rPr lang="tr-TR" altLang="tr-TR" dirty="0" smtClean="0"/>
            </a:br>
            <a:r>
              <a:rPr lang="en-US" altLang="tr-TR" dirty="0" smtClean="0"/>
              <a:t>Greedy </a:t>
            </a:r>
            <a:r>
              <a:rPr lang="tr-TR" altLang="tr-TR" dirty="0" smtClean="0"/>
              <a:t>B</a:t>
            </a:r>
            <a:r>
              <a:rPr lang="en-US" altLang="tr-TR" dirty="0" err="1" smtClean="0"/>
              <a:t>est</a:t>
            </a:r>
            <a:r>
              <a:rPr lang="en-US" altLang="tr-TR" dirty="0" smtClean="0"/>
              <a:t>-</a:t>
            </a:r>
            <a:r>
              <a:rPr lang="tr-TR" altLang="tr-TR" dirty="0" smtClean="0"/>
              <a:t>F</a:t>
            </a:r>
            <a:r>
              <a:rPr lang="en-US" altLang="tr-TR" dirty="0" err="1" smtClean="0"/>
              <a:t>irst</a:t>
            </a:r>
            <a:r>
              <a:rPr lang="en-US" altLang="tr-TR" dirty="0" smtClean="0"/>
              <a:t> </a:t>
            </a:r>
            <a:r>
              <a:rPr lang="tr-TR" altLang="tr-TR" dirty="0" smtClean="0"/>
              <a:t>S</a:t>
            </a:r>
            <a:r>
              <a:rPr lang="en-US" altLang="tr-TR" dirty="0" err="1" smtClean="0"/>
              <a:t>earch</a:t>
            </a:r>
            <a:endParaRPr lang="tr-TR" dirty="0"/>
          </a:p>
        </p:txBody>
      </p:sp>
      <p:pic>
        <p:nvPicPr>
          <p:cNvPr id="4" name="Picture 4" descr="greedy-progress01c"/>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a:off x="1331640" y="1635494"/>
            <a:ext cx="5467350" cy="199072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greedy-progress02c"/>
          <p:cNvPicPr>
            <a:picLocks noChangeAspect="1" noChangeArrowheads="1"/>
          </p:cNvPicPr>
          <p:nvPr/>
        </p:nvPicPr>
        <p:blipFill>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a:off x="1327407" y="1645133"/>
            <a:ext cx="5467350" cy="199072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greedy-progress03c"/>
          <p:cNvPicPr>
            <a:picLocks noChangeAspect="1" noChangeArrowheads="1"/>
          </p:cNvPicPr>
          <p:nvPr/>
        </p:nvPicPr>
        <p:blipFill>
          <a:blip r:embed="rId6">
            <a:extLst>
              <a:ext uri="{BEBA8EAE-BF5A-486C-A8C5-ECC9F3942E4B}">
                <a14:imgProps xmlns:a14="http://schemas.microsoft.com/office/drawing/2010/main">
                  <a14:imgLayer r:embed="rId7">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a:off x="1335873" y="1641045"/>
            <a:ext cx="5467350" cy="199072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greedy-progress04c"/>
          <p:cNvPicPr>
            <a:picLocks noChangeAspect="1" noChangeArrowheads="1"/>
          </p:cNvPicPr>
          <p:nvPr/>
        </p:nvPicPr>
        <p:blipFill>
          <a:blip r:embed="rId8">
            <a:extLst>
              <a:ext uri="{BEBA8EAE-BF5A-486C-A8C5-ECC9F3942E4B}">
                <a14:imgProps xmlns:a14="http://schemas.microsoft.com/office/drawing/2010/main">
                  <a14:imgLayer r:embed="rId9">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a:off x="1327407" y="1615116"/>
            <a:ext cx="5467350" cy="199072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romania-distances"/>
          <p:cNvPicPr>
            <a:picLocks noChangeAspect="1" noChangeArrowheads="1"/>
          </p:cNvPicPr>
          <p:nvPr/>
        </p:nvPicPr>
        <p:blipFill>
          <a:blip r:embed="rId10">
            <a:extLst>
              <a:ext uri="{BEBA8EAE-BF5A-486C-A8C5-ECC9F3942E4B}">
                <a14:imgProps xmlns:a14="http://schemas.microsoft.com/office/drawing/2010/main">
                  <a14:imgLayer r:embed="rId11">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a:off x="5220072" y="4077072"/>
            <a:ext cx="3509962" cy="2109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Line 5"/>
          <p:cNvSpPr>
            <a:spLocks noChangeShapeType="1"/>
          </p:cNvSpPr>
          <p:nvPr/>
        </p:nvSpPr>
        <p:spPr bwMode="auto">
          <a:xfrm>
            <a:off x="5455670" y="4667250"/>
            <a:ext cx="742950" cy="228600"/>
          </a:xfrm>
          <a:prstGeom prst="line">
            <a:avLst/>
          </a:prstGeom>
          <a:noFill/>
          <a:ln w="38100">
            <a:solidFill>
              <a:schemeClr val="hlink"/>
            </a:solidFill>
            <a:round/>
            <a:headEnd/>
            <a:tailEnd/>
          </a:ln>
          <a:extLst>
            <a:ext uri="{909E8E84-426E-40DD-AFC4-6F175D3DCCD1}">
              <a14:hiddenFill xmlns:a14="http://schemas.microsoft.com/office/drawing/2010/main">
                <a:noFill/>
              </a14:hiddenFill>
            </a:ext>
          </a:extLst>
        </p:spPr>
        <p:txBody>
          <a:bodyPr/>
          <a:lstStyle/>
          <a:p>
            <a:endParaRPr lang="tr-TR"/>
          </a:p>
        </p:txBody>
      </p:sp>
      <p:sp>
        <p:nvSpPr>
          <p:cNvPr id="13" name="Line 6"/>
          <p:cNvSpPr>
            <a:spLocks noChangeShapeType="1"/>
          </p:cNvSpPr>
          <p:nvPr/>
        </p:nvSpPr>
        <p:spPr bwMode="auto">
          <a:xfrm>
            <a:off x="6219825" y="4895850"/>
            <a:ext cx="628650" cy="45318"/>
          </a:xfrm>
          <a:prstGeom prst="line">
            <a:avLst/>
          </a:prstGeom>
          <a:noFill/>
          <a:ln w="38100">
            <a:solidFill>
              <a:schemeClr val="hlink"/>
            </a:solidFill>
            <a:round/>
            <a:headEnd/>
            <a:tailEnd/>
          </a:ln>
          <a:extLst>
            <a:ext uri="{909E8E84-426E-40DD-AFC4-6F175D3DCCD1}">
              <a14:hiddenFill xmlns:a14="http://schemas.microsoft.com/office/drawing/2010/main">
                <a:noFill/>
              </a14:hiddenFill>
            </a:ext>
          </a:extLst>
        </p:spPr>
        <p:txBody>
          <a:bodyPr/>
          <a:lstStyle/>
          <a:p>
            <a:endParaRPr lang="tr-TR"/>
          </a:p>
        </p:txBody>
      </p:sp>
      <p:sp>
        <p:nvSpPr>
          <p:cNvPr id="14" name="Line 7"/>
          <p:cNvSpPr>
            <a:spLocks noChangeShapeType="1"/>
          </p:cNvSpPr>
          <p:nvPr/>
        </p:nvSpPr>
        <p:spPr bwMode="auto">
          <a:xfrm>
            <a:off x="6868886" y="4941168"/>
            <a:ext cx="685800" cy="846137"/>
          </a:xfrm>
          <a:prstGeom prst="line">
            <a:avLst/>
          </a:prstGeom>
          <a:noFill/>
          <a:ln w="38100">
            <a:solidFill>
              <a:schemeClr val="hlink"/>
            </a:solidFill>
            <a:round/>
            <a:headEnd/>
            <a:tailEnd/>
          </a:ln>
          <a:extLst>
            <a:ext uri="{909E8E84-426E-40DD-AFC4-6F175D3DCCD1}">
              <a14:hiddenFill xmlns:a14="http://schemas.microsoft.com/office/drawing/2010/main">
                <a:noFill/>
              </a14:hiddenFill>
            </a:ext>
          </a:extLst>
        </p:spPr>
        <p:txBody>
          <a:bodyPr/>
          <a:lstStyle/>
          <a:p>
            <a:endParaRPr lang="tr-TR"/>
          </a:p>
        </p:txBody>
      </p:sp>
      <p:pic>
        <p:nvPicPr>
          <p:cNvPr id="23" name="Picture 3" descr="romania-distances"/>
          <p:cNvPicPr>
            <a:picLocks noChangeAspect="1" noChangeArrowheads="1"/>
          </p:cNvPicPr>
          <p:nvPr/>
        </p:nvPicPr>
        <p:blipFill>
          <a:blip r:embed="rId10">
            <a:extLst>
              <a:ext uri="{BEBA8EAE-BF5A-486C-A8C5-ECC9F3942E4B}">
                <a14:imgProps xmlns:a14="http://schemas.microsoft.com/office/drawing/2010/main">
                  <a14:imgLayer r:embed="rId11">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a:off x="439462" y="3220777"/>
            <a:ext cx="4584700" cy="297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Line 4"/>
          <p:cNvSpPr>
            <a:spLocks noChangeShapeType="1"/>
          </p:cNvSpPr>
          <p:nvPr/>
        </p:nvSpPr>
        <p:spPr bwMode="auto">
          <a:xfrm>
            <a:off x="835087" y="4035013"/>
            <a:ext cx="899801" cy="314235"/>
          </a:xfrm>
          <a:prstGeom prst="line">
            <a:avLst/>
          </a:prstGeom>
          <a:noFill/>
          <a:ln w="57150">
            <a:solidFill>
              <a:schemeClr val="hlink"/>
            </a:solidFill>
            <a:round/>
            <a:headEnd/>
            <a:tailEnd/>
          </a:ln>
          <a:extLst>
            <a:ext uri="{909E8E84-426E-40DD-AFC4-6F175D3DCCD1}">
              <a14:hiddenFill xmlns:a14="http://schemas.microsoft.com/office/drawing/2010/main">
                <a:noFill/>
              </a14:hiddenFill>
            </a:ext>
          </a:extLst>
        </p:spPr>
        <p:txBody>
          <a:bodyPr/>
          <a:lstStyle/>
          <a:p>
            <a:endParaRPr lang="tr-TR"/>
          </a:p>
        </p:txBody>
      </p:sp>
      <p:sp>
        <p:nvSpPr>
          <p:cNvPr id="20" name="Line 5"/>
          <p:cNvSpPr>
            <a:spLocks noChangeShapeType="1"/>
          </p:cNvSpPr>
          <p:nvPr/>
        </p:nvSpPr>
        <p:spPr bwMode="auto">
          <a:xfrm>
            <a:off x="1734888" y="4349248"/>
            <a:ext cx="265656" cy="434384"/>
          </a:xfrm>
          <a:prstGeom prst="line">
            <a:avLst/>
          </a:prstGeom>
          <a:noFill/>
          <a:ln w="57150">
            <a:solidFill>
              <a:schemeClr val="hlink"/>
            </a:solidFill>
            <a:round/>
            <a:headEnd/>
            <a:tailEnd/>
          </a:ln>
          <a:extLst>
            <a:ext uri="{909E8E84-426E-40DD-AFC4-6F175D3DCCD1}">
              <a14:hiddenFill xmlns:a14="http://schemas.microsoft.com/office/drawing/2010/main">
                <a:noFill/>
              </a14:hiddenFill>
            </a:ext>
          </a:extLst>
        </p:spPr>
        <p:txBody>
          <a:bodyPr/>
          <a:lstStyle/>
          <a:p>
            <a:endParaRPr lang="tr-TR"/>
          </a:p>
        </p:txBody>
      </p:sp>
      <p:sp>
        <p:nvSpPr>
          <p:cNvPr id="21" name="Line 6"/>
          <p:cNvSpPr>
            <a:spLocks noChangeShapeType="1"/>
          </p:cNvSpPr>
          <p:nvPr/>
        </p:nvSpPr>
        <p:spPr bwMode="auto">
          <a:xfrm>
            <a:off x="2000543" y="4783632"/>
            <a:ext cx="736980" cy="434384"/>
          </a:xfrm>
          <a:prstGeom prst="line">
            <a:avLst/>
          </a:prstGeom>
          <a:noFill/>
          <a:ln w="57150">
            <a:solidFill>
              <a:schemeClr val="hlink"/>
            </a:solidFill>
            <a:round/>
            <a:headEnd/>
            <a:tailEnd/>
          </a:ln>
          <a:extLst>
            <a:ext uri="{909E8E84-426E-40DD-AFC4-6F175D3DCCD1}">
              <a14:hiddenFill xmlns:a14="http://schemas.microsoft.com/office/drawing/2010/main">
                <a:noFill/>
              </a14:hiddenFill>
            </a:ext>
          </a:extLst>
        </p:spPr>
        <p:txBody>
          <a:bodyPr/>
          <a:lstStyle/>
          <a:p>
            <a:endParaRPr lang="tr-TR"/>
          </a:p>
        </p:txBody>
      </p:sp>
      <p:sp>
        <p:nvSpPr>
          <p:cNvPr id="22" name="Line 7"/>
          <p:cNvSpPr>
            <a:spLocks noChangeShapeType="1"/>
          </p:cNvSpPr>
          <p:nvPr/>
        </p:nvSpPr>
        <p:spPr bwMode="auto">
          <a:xfrm>
            <a:off x="2737523" y="5218015"/>
            <a:ext cx="682349" cy="299217"/>
          </a:xfrm>
          <a:prstGeom prst="line">
            <a:avLst/>
          </a:prstGeom>
          <a:noFill/>
          <a:ln w="57150">
            <a:solidFill>
              <a:schemeClr val="hlink"/>
            </a:solidFill>
            <a:round/>
            <a:headEnd/>
            <a:tailEnd/>
          </a:ln>
          <a:extLst>
            <a:ext uri="{909E8E84-426E-40DD-AFC4-6F175D3DCCD1}">
              <a14:hiddenFill xmlns:a14="http://schemas.microsoft.com/office/drawing/2010/main">
                <a:noFill/>
              </a14:hiddenFill>
            </a:ext>
          </a:extLst>
        </p:spPr>
        <p:txBody>
          <a:bodyPr/>
          <a:lstStyle/>
          <a:p>
            <a:endParaRPr lang="tr-TR"/>
          </a:p>
        </p:txBody>
      </p:sp>
      <p:sp>
        <p:nvSpPr>
          <p:cNvPr id="24" name="Metin kutusu 23"/>
          <p:cNvSpPr txBox="1"/>
          <p:nvPr/>
        </p:nvSpPr>
        <p:spPr>
          <a:xfrm>
            <a:off x="1734888" y="6180404"/>
            <a:ext cx="2440769" cy="400110"/>
          </a:xfrm>
          <a:prstGeom prst="rect">
            <a:avLst/>
          </a:prstGeom>
          <a:noFill/>
        </p:spPr>
        <p:txBody>
          <a:bodyPr wrap="square" rtlCol="0">
            <a:spAutoFit/>
          </a:bodyPr>
          <a:lstStyle/>
          <a:p>
            <a:r>
              <a:rPr lang="tr-TR" sz="2000" dirty="0"/>
              <a:t>Optimal </a:t>
            </a:r>
            <a:r>
              <a:rPr lang="tr-TR" sz="2000" dirty="0" err="1"/>
              <a:t>solution</a:t>
            </a:r>
            <a:endParaRPr lang="tr-TR" sz="2000" dirty="0"/>
          </a:p>
        </p:txBody>
      </p:sp>
      <p:sp>
        <p:nvSpPr>
          <p:cNvPr id="25" name="Metin kutusu 24"/>
          <p:cNvSpPr txBox="1"/>
          <p:nvPr/>
        </p:nvSpPr>
        <p:spPr>
          <a:xfrm>
            <a:off x="5220072" y="6227421"/>
            <a:ext cx="3672408" cy="400110"/>
          </a:xfrm>
          <a:prstGeom prst="rect">
            <a:avLst/>
          </a:prstGeom>
          <a:noFill/>
        </p:spPr>
        <p:txBody>
          <a:bodyPr wrap="square" rtlCol="0">
            <a:spAutoFit/>
          </a:bodyPr>
          <a:lstStyle/>
          <a:p>
            <a:r>
              <a:rPr lang="tr-TR" sz="2000" err="1" smtClean="0"/>
              <a:t>Greedy</a:t>
            </a:r>
            <a:r>
              <a:rPr lang="tr-TR" sz="2000" smtClean="0"/>
              <a:t> </a:t>
            </a:r>
            <a:r>
              <a:rPr lang="en-US" sz="2000" smtClean="0"/>
              <a:t>best first search</a:t>
            </a:r>
            <a:r>
              <a:rPr lang="tr-TR" sz="2000" smtClean="0"/>
              <a:t> </a:t>
            </a:r>
            <a:r>
              <a:rPr lang="tr-TR" sz="2000" dirty="0" err="1" smtClean="0"/>
              <a:t>solution</a:t>
            </a:r>
            <a:endParaRPr lang="tr-TR" sz="2000" dirty="0"/>
          </a:p>
        </p:txBody>
      </p:sp>
    </p:spTree>
    <p:extLst>
      <p:ext uri="{BB962C8B-B14F-4D97-AF65-F5344CB8AC3E}">
        <p14:creationId xmlns:p14="http://schemas.microsoft.com/office/powerpoint/2010/main" val="1515962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fade">
                                      <p:cBhvr>
                                        <p:cTn id="26" dur="500"/>
                                        <p:tgtEl>
                                          <p:spTgt spid="14"/>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5"/>
                                        </p:tgtEl>
                                        <p:attrNameLst>
                                          <p:attrName>style.visibility</p:attrName>
                                        </p:attrNameLst>
                                      </p:cBhvr>
                                      <p:to>
                                        <p:strVal val="visible"/>
                                      </p:to>
                                    </p:set>
                                    <p:animEffect transition="in" filter="fade">
                                      <p:cBhvr>
                                        <p:cTn id="29" dur="500"/>
                                        <p:tgtEl>
                                          <p:spTgt spid="25"/>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24"/>
                                        </p:tgtEl>
                                        <p:attrNameLst>
                                          <p:attrName>style.visibility</p:attrName>
                                        </p:attrNameLst>
                                      </p:cBhvr>
                                      <p:to>
                                        <p:strVal val="visible"/>
                                      </p:to>
                                    </p:set>
                                    <p:animEffect transition="in" filter="fade">
                                      <p:cBhvr>
                                        <p:cTn id="34" dur="500"/>
                                        <p:tgtEl>
                                          <p:spTgt spid="24"/>
                                        </p:tgtEl>
                                      </p:cBhvr>
                                    </p:animEffect>
                                  </p:childTnLst>
                                </p:cTn>
                              </p:par>
                              <p:par>
                                <p:cTn id="35" presetID="10" presetClass="entr" presetSubtype="0" fill="hold" nodeType="withEffect">
                                  <p:stCondLst>
                                    <p:cond delay="0"/>
                                  </p:stCondLst>
                                  <p:childTnLst>
                                    <p:set>
                                      <p:cBhvr>
                                        <p:cTn id="36" dur="1" fill="hold">
                                          <p:stCondLst>
                                            <p:cond delay="0"/>
                                          </p:stCondLst>
                                        </p:cTn>
                                        <p:tgtEl>
                                          <p:spTgt spid="23"/>
                                        </p:tgtEl>
                                        <p:attrNameLst>
                                          <p:attrName>style.visibility</p:attrName>
                                        </p:attrNameLst>
                                      </p:cBhvr>
                                      <p:to>
                                        <p:strVal val="visible"/>
                                      </p:to>
                                    </p:set>
                                    <p:animEffect transition="in" filter="fade">
                                      <p:cBhvr>
                                        <p:cTn id="37" dur="500"/>
                                        <p:tgtEl>
                                          <p:spTgt spid="23"/>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2"/>
                                        </p:tgtEl>
                                        <p:attrNameLst>
                                          <p:attrName>style.visibility</p:attrName>
                                        </p:attrNameLst>
                                      </p:cBhvr>
                                      <p:to>
                                        <p:strVal val="visible"/>
                                      </p:to>
                                    </p:set>
                                    <p:animEffect transition="in" filter="fade">
                                      <p:cBhvr>
                                        <p:cTn id="40" dur="500"/>
                                        <p:tgtEl>
                                          <p:spTgt spid="22"/>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1"/>
                                        </p:tgtEl>
                                        <p:attrNameLst>
                                          <p:attrName>style.visibility</p:attrName>
                                        </p:attrNameLst>
                                      </p:cBhvr>
                                      <p:to>
                                        <p:strVal val="visible"/>
                                      </p:to>
                                    </p:set>
                                    <p:animEffect transition="in" filter="fade">
                                      <p:cBhvr>
                                        <p:cTn id="43" dur="500"/>
                                        <p:tgtEl>
                                          <p:spTgt spid="21"/>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0"/>
                                        </p:tgtEl>
                                        <p:attrNameLst>
                                          <p:attrName>style.visibility</p:attrName>
                                        </p:attrNameLst>
                                      </p:cBhvr>
                                      <p:to>
                                        <p:strVal val="visible"/>
                                      </p:to>
                                    </p:set>
                                    <p:animEffect transition="in" filter="fade">
                                      <p:cBhvr>
                                        <p:cTn id="46" dur="500"/>
                                        <p:tgtEl>
                                          <p:spTgt spid="20"/>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9"/>
                                        </p:tgtEl>
                                        <p:attrNameLst>
                                          <p:attrName>style.visibility</p:attrName>
                                        </p:attrNameLst>
                                      </p:cBhvr>
                                      <p:to>
                                        <p:strVal val="visible"/>
                                      </p:to>
                                    </p:set>
                                    <p:animEffect transition="in" filter="fade">
                                      <p:cBhvr>
                                        <p:cTn id="49"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9" grpId="0" animBg="1"/>
      <p:bldP spid="20" grpId="0" animBg="1"/>
      <p:bldP spid="21" grpId="0" animBg="1"/>
      <p:bldP spid="22" grpId="0" animBg="1"/>
      <p:bldP spid="24" grpId="0"/>
      <p:bldP spid="2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en-US" altLang="tr-TR" dirty="0"/>
              <a:t>Greedy </a:t>
            </a:r>
            <a:r>
              <a:rPr lang="tr-TR" altLang="tr-TR" dirty="0" smtClean="0"/>
              <a:t>B</a:t>
            </a:r>
            <a:r>
              <a:rPr lang="en-US" altLang="tr-TR" dirty="0" err="1" smtClean="0"/>
              <a:t>est</a:t>
            </a:r>
            <a:r>
              <a:rPr lang="en-US" altLang="tr-TR" dirty="0" smtClean="0"/>
              <a:t>-</a:t>
            </a:r>
            <a:r>
              <a:rPr lang="tr-TR" altLang="tr-TR" dirty="0" smtClean="0"/>
              <a:t>F</a:t>
            </a:r>
            <a:r>
              <a:rPr lang="en-US" altLang="tr-TR" dirty="0" err="1" smtClean="0"/>
              <a:t>irst</a:t>
            </a:r>
            <a:r>
              <a:rPr lang="en-US" altLang="tr-TR" dirty="0" smtClean="0"/>
              <a:t> </a:t>
            </a:r>
            <a:r>
              <a:rPr lang="tr-TR" altLang="tr-TR" dirty="0" smtClean="0"/>
              <a:t>S</a:t>
            </a:r>
            <a:r>
              <a:rPr lang="en-US" altLang="tr-TR" dirty="0" err="1" smtClean="0"/>
              <a:t>earch</a:t>
            </a:r>
            <a:endParaRPr lang="tr-TR" dirty="0"/>
          </a:p>
        </p:txBody>
      </p:sp>
      <p:sp>
        <p:nvSpPr>
          <p:cNvPr id="3" name="İçerik Yer Tutucusu 2"/>
          <p:cNvSpPr>
            <a:spLocks noGrp="1"/>
          </p:cNvSpPr>
          <p:nvPr>
            <p:ph idx="1"/>
          </p:nvPr>
        </p:nvSpPr>
        <p:spPr>
          <a:xfrm>
            <a:off x="457200" y="1600200"/>
            <a:ext cx="8229600" cy="4709120"/>
          </a:xfrm>
        </p:spPr>
        <p:txBody>
          <a:bodyPr>
            <a:normAutofit fontScale="85000" lnSpcReduction="20000"/>
          </a:bodyPr>
          <a:lstStyle/>
          <a:p>
            <a:pPr>
              <a:lnSpc>
                <a:spcPct val="120000"/>
              </a:lnSpc>
            </a:pPr>
            <a:r>
              <a:rPr lang="en-US" altLang="tr-TR" u="sng" smtClean="0">
                <a:solidFill>
                  <a:schemeClr val="accent5">
                    <a:lumMod val="75000"/>
                  </a:schemeClr>
                </a:solidFill>
              </a:rPr>
              <a:t>Complete</a:t>
            </a:r>
            <a:r>
              <a:rPr lang="en-US" altLang="tr-TR" u="sng" dirty="0">
                <a:solidFill>
                  <a:schemeClr val="accent5">
                    <a:lumMod val="75000"/>
                  </a:schemeClr>
                </a:solidFill>
              </a:rPr>
              <a:t>?</a:t>
            </a:r>
            <a:r>
              <a:rPr lang="en-US" altLang="tr-TR" dirty="0">
                <a:solidFill>
                  <a:schemeClr val="accent5">
                    <a:lumMod val="75000"/>
                  </a:schemeClr>
                </a:solidFill>
              </a:rPr>
              <a:t> </a:t>
            </a:r>
            <a:r>
              <a:rPr lang="en-US" altLang="tr-TR" dirty="0"/>
              <a:t>No – can get stuck in loops</a:t>
            </a:r>
            <a:r>
              <a:rPr lang="en-US" altLang="tr-TR"/>
              <a:t>, </a:t>
            </a:r>
            <a:endParaRPr lang="en-US" altLang="tr-TR" smtClean="0"/>
          </a:p>
          <a:p>
            <a:pPr lvl="1">
              <a:lnSpc>
                <a:spcPct val="120000"/>
              </a:lnSpc>
            </a:pPr>
            <a:r>
              <a:rPr lang="en-US" altLang="tr-TR"/>
              <a:t>R</a:t>
            </a:r>
            <a:r>
              <a:rPr lang="tr-TR" altLang="tr-TR"/>
              <a:t>esembles DFS since it prefers to follow a single path on the way to the </a:t>
            </a:r>
            <a:r>
              <a:rPr lang="tr-TR" altLang="tr-TR" smtClean="0"/>
              <a:t>goal</a:t>
            </a:r>
            <a:endParaRPr lang="tr-TR" altLang="tr-TR" dirty="0" smtClean="0"/>
          </a:p>
          <a:p>
            <a:pPr lvl="1">
              <a:lnSpc>
                <a:spcPct val="120000"/>
              </a:lnSpc>
            </a:pPr>
            <a:r>
              <a:rPr lang="en-US" altLang="tr-TR" dirty="0"/>
              <a:t>e.g., </a:t>
            </a:r>
            <a:r>
              <a:rPr lang="tr-TR" altLang="tr-TR" dirty="0" err="1"/>
              <a:t>Iasi</a:t>
            </a:r>
            <a:r>
              <a:rPr lang="tr-TR" altLang="tr-TR" dirty="0"/>
              <a:t> </a:t>
            </a:r>
            <a:r>
              <a:rPr lang="tr-TR" altLang="tr-TR" dirty="0" err="1"/>
              <a:t>to</a:t>
            </a:r>
            <a:r>
              <a:rPr lang="tr-TR" altLang="tr-TR" dirty="0"/>
              <a:t> </a:t>
            </a:r>
            <a:r>
              <a:rPr lang="tr-TR" altLang="tr-TR" dirty="0" err="1"/>
              <a:t>Fagaras</a:t>
            </a:r>
            <a:r>
              <a:rPr lang="tr-TR" altLang="tr-TR" dirty="0"/>
              <a:t> problem: </a:t>
            </a:r>
            <a:endParaRPr lang="tr-TR" altLang="tr-TR" dirty="0" smtClean="0"/>
          </a:p>
          <a:p>
            <a:pPr lvl="2">
              <a:lnSpc>
                <a:spcPct val="120000"/>
              </a:lnSpc>
            </a:pPr>
            <a:r>
              <a:rPr lang="tr-TR" altLang="tr-TR" dirty="0" smtClean="0"/>
              <a:t>I</a:t>
            </a:r>
            <a:r>
              <a:rPr lang="en-US" altLang="tr-TR" dirty="0" err="1"/>
              <a:t>asi</a:t>
            </a:r>
            <a:r>
              <a:rPr lang="en-US" altLang="tr-TR" dirty="0"/>
              <a:t> </a:t>
            </a:r>
            <a:r>
              <a:rPr lang="en-US" altLang="tr-TR" dirty="0">
                <a:sym typeface="Wingdings" pitchFamily="2" charset="2"/>
              </a:rPr>
              <a:t></a:t>
            </a:r>
            <a:r>
              <a:rPr lang="en-US" altLang="tr-TR" dirty="0"/>
              <a:t> </a:t>
            </a:r>
            <a:r>
              <a:rPr lang="en-US" altLang="tr-TR" dirty="0" err="1"/>
              <a:t>Neamt</a:t>
            </a:r>
            <a:r>
              <a:rPr lang="en-US" altLang="tr-TR" dirty="0"/>
              <a:t> </a:t>
            </a:r>
            <a:r>
              <a:rPr lang="en-US" altLang="tr-TR" dirty="0">
                <a:sym typeface="Wingdings" pitchFamily="2" charset="2"/>
              </a:rPr>
              <a:t></a:t>
            </a:r>
            <a:r>
              <a:rPr lang="en-US" altLang="tr-TR" dirty="0"/>
              <a:t> Iasi </a:t>
            </a:r>
            <a:r>
              <a:rPr lang="en-US" altLang="tr-TR" dirty="0">
                <a:sym typeface="Wingdings" pitchFamily="2" charset="2"/>
              </a:rPr>
              <a:t></a:t>
            </a:r>
            <a:r>
              <a:rPr lang="en-US" altLang="tr-TR" dirty="0"/>
              <a:t> </a:t>
            </a:r>
            <a:r>
              <a:rPr lang="en-US" altLang="tr-TR" dirty="0" err="1"/>
              <a:t>Neamt</a:t>
            </a:r>
            <a:r>
              <a:rPr lang="en-US" altLang="tr-TR" dirty="0"/>
              <a:t> </a:t>
            </a:r>
            <a:r>
              <a:rPr lang="en-US" altLang="tr-TR" dirty="0">
                <a:sym typeface="Wingdings" pitchFamily="2" charset="2"/>
              </a:rPr>
              <a:t></a:t>
            </a:r>
            <a:r>
              <a:rPr lang="en-US" altLang="tr-TR" dirty="0"/>
              <a:t> </a:t>
            </a:r>
            <a:r>
              <a:rPr lang="tr-TR" altLang="tr-TR" dirty="0" smtClean="0"/>
              <a:t>…</a:t>
            </a:r>
          </a:p>
          <a:p>
            <a:pPr lvl="1">
              <a:lnSpc>
                <a:spcPct val="120000"/>
              </a:lnSpc>
            </a:pPr>
            <a:r>
              <a:rPr lang="en-US" dirty="0"/>
              <a:t>Complete in </a:t>
            </a:r>
            <a:r>
              <a:rPr lang="tr-TR" dirty="0"/>
              <a:t>fi</a:t>
            </a:r>
            <a:r>
              <a:rPr lang="en-US" dirty="0" err="1"/>
              <a:t>nite</a:t>
            </a:r>
            <a:r>
              <a:rPr lang="en-US" dirty="0"/>
              <a:t> space with repeated-state checking</a:t>
            </a:r>
            <a:endParaRPr lang="en-US" altLang="tr-TR" dirty="0"/>
          </a:p>
          <a:p>
            <a:pPr>
              <a:lnSpc>
                <a:spcPct val="120000"/>
              </a:lnSpc>
            </a:pPr>
            <a:r>
              <a:rPr lang="en-US" altLang="tr-TR" u="sng" dirty="0">
                <a:solidFill>
                  <a:schemeClr val="accent5">
                    <a:lumMod val="75000"/>
                  </a:schemeClr>
                </a:solidFill>
              </a:rPr>
              <a:t>Time?</a:t>
            </a:r>
            <a:r>
              <a:rPr lang="en-US" altLang="tr-TR" dirty="0">
                <a:solidFill>
                  <a:schemeClr val="accent5">
                    <a:lumMod val="75000"/>
                  </a:schemeClr>
                </a:solidFill>
              </a:rPr>
              <a:t> </a:t>
            </a:r>
            <a:r>
              <a:rPr lang="en-US" altLang="tr-TR" i="1"/>
              <a:t>O(</a:t>
            </a:r>
            <a:r>
              <a:rPr lang="en-US" altLang="tr-TR" i="1" err="1"/>
              <a:t>b</a:t>
            </a:r>
            <a:r>
              <a:rPr lang="en-US" altLang="tr-TR" i="1" baseline="30000" err="1"/>
              <a:t>m</a:t>
            </a:r>
            <a:r>
              <a:rPr lang="en-US" altLang="tr-TR" i="1" smtClean="0"/>
              <a:t>)</a:t>
            </a:r>
            <a:endParaRPr lang="tr-TR" altLang="tr-TR" dirty="0" smtClean="0"/>
          </a:p>
          <a:p>
            <a:pPr lvl="1">
              <a:lnSpc>
                <a:spcPct val="120000"/>
              </a:lnSpc>
            </a:pPr>
            <a:r>
              <a:rPr lang="en-US" altLang="tr-TR" sz="2600" dirty="0" smtClean="0"/>
              <a:t>but </a:t>
            </a:r>
            <a:r>
              <a:rPr lang="en-US" altLang="tr-TR" sz="2600" dirty="0"/>
              <a:t>a good heuristic can give dramatic </a:t>
            </a:r>
            <a:r>
              <a:rPr lang="tr-TR" altLang="tr-TR" sz="2600" dirty="0" smtClean="0"/>
              <a:t>i</a:t>
            </a:r>
            <a:r>
              <a:rPr lang="en-US" altLang="tr-TR" sz="2600" dirty="0" err="1" smtClean="0"/>
              <a:t>mprovement</a:t>
            </a:r>
            <a:endParaRPr lang="en-US" altLang="tr-TR" sz="2600" dirty="0"/>
          </a:p>
          <a:p>
            <a:pPr>
              <a:lnSpc>
                <a:spcPct val="120000"/>
              </a:lnSpc>
            </a:pPr>
            <a:r>
              <a:rPr lang="en-US" altLang="tr-TR" u="sng" dirty="0">
                <a:solidFill>
                  <a:schemeClr val="accent5">
                    <a:lumMod val="75000"/>
                  </a:schemeClr>
                </a:solidFill>
              </a:rPr>
              <a:t>Space?</a:t>
            </a:r>
            <a:r>
              <a:rPr lang="en-US" altLang="tr-TR" dirty="0">
                <a:solidFill>
                  <a:schemeClr val="accent5">
                    <a:lumMod val="75000"/>
                  </a:schemeClr>
                </a:solidFill>
              </a:rPr>
              <a:t> </a:t>
            </a:r>
            <a:r>
              <a:rPr lang="en-US" altLang="tr-TR" i="1" dirty="0"/>
              <a:t>O(</a:t>
            </a:r>
            <a:r>
              <a:rPr lang="en-US" altLang="tr-TR" i="1" dirty="0" err="1"/>
              <a:t>b</a:t>
            </a:r>
            <a:r>
              <a:rPr lang="en-US" altLang="tr-TR" i="1" baseline="30000" dirty="0" err="1"/>
              <a:t>m</a:t>
            </a:r>
            <a:r>
              <a:rPr lang="en-US" altLang="tr-TR" i="1" dirty="0" smtClean="0"/>
              <a:t>)</a:t>
            </a:r>
            <a:r>
              <a:rPr lang="tr-TR" altLang="tr-TR" i="1" dirty="0" smtClean="0"/>
              <a:t>, </a:t>
            </a:r>
            <a:r>
              <a:rPr lang="en-US" altLang="tr-TR" dirty="0" smtClean="0"/>
              <a:t>keeps </a:t>
            </a:r>
            <a:r>
              <a:rPr lang="en-US" altLang="tr-TR" dirty="0"/>
              <a:t>all nodes in </a:t>
            </a:r>
            <a:r>
              <a:rPr lang="en-US" altLang="tr-TR" dirty="0" smtClean="0"/>
              <a:t>memory</a:t>
            </a:r>
            <a:endParaRPr lang="tr-TR" altLang="tr-TR" dirty="0" smtClean="0"/>
          </a:p>
          <a:p>
            <a:pPr>
              <a:lnSpc>
                <a:spcPct val="120000"/>
              </a:lnSpc>
            </a:pPr>
            <a:r>
              <a:rPr lang="tr-TR" u="sng" dirty="0" smtClean="0">
                <a:solidFill>
                  <a:schemeClr val="accent5">
                    <a:lumMod val="75000"/>
                  </a:schemeClr>
                </a:solidFill>
              </a:rPr>
              <a:t>Optimal?</a:t>
            </a:r>
            <a:r>
              <a:rPr lang="tr-TR" dirty="0" smtClean="0">
                <a:solidFill>
                  <a:schemeClr val="accent5">
                    <a:lumMod val="75000"/>
                  </a:schemeClr>
                </a:solidFill>
              </a:rPr>
              <a:t> </a:t>
            </a:r>
            <a:r>
              <a:rPr lang="tr-TR" dirty="0"/>
              <a:t>No</a:t>
            </a:r>
          </a:p>
        </p:txBody>
      </p:sp>
    </p:spTree>
    <p:extLst>
      <p:ext uri="{BB962C8B-B14F-4D97-AF65-F5344CB8AC3E}">
        <p14:creationId xmlns:p14="http://schemas.microsoft.com/office/powerpoint/2010/main" val="149804472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dirty="0" smtClean="0"/>
              <a:t>A* </a:t>
            </a:r>
            <a:r>
              <a:rPr lang="tr-TR" dirty="0" err="1" smtClean="0"/>
              <a:t>Search</a:t>
            </a:r>
            <a:endParaRPr lang="tr-TR" dirty="0"/>
          </a:p>
        </p:txBody>
      </p:sp>
      <p:sp>
        <p:nvSpPr>
          <p:cNvPr id="3" name="İçerik Yer Tutucusu 2"/>
          <p:cNvSpPr>
            <a:spLocks noGrp="1"/>
          </p:cNvSpPr>
          <p:nvPr>
            <p:ph idx="1"/>
          </p:nvPr>
        </p:nvSpPr>
        <p:spPr>
          <a:xfrm>
            <a:off x="457200" y="1600200"/>
            <a:ext cx="8435280" cy="4525963"/>
          </a:xfrm>
        </p:spPr>
        <p:txBody>
          <a:bodyPr>
            <a:normAutofit/>
          </a:bodyPr>
          <a:lstStyle/>
          <a:p>
            <a:pPr algn="just"/>
            <a:r>
              <a:rPr lang="en-US" altLang="tr-TR" dirty="0"/>
              <a:t>Idea</a:t>
            </a:r>
            <a:r>
              <a:rPr lang="en-US" altLang="tr-TR"/>
              <a:t>: </a:t>
            </a:r>
            <a:endParaRPr lang="en-US" altLang="tr-TR" smtClean="0"/>
          </a:p>
          <a:p>
            <a:pPr lvl="1" algn="just"/>
            <a:r>
              <a:rPr lang="en-US" altLang="tr-TR" smtClean="0"/>
              <a:t>avoid </a:t>
            </a:r>
            <a:r>
              <a:rPr lang="en-US" altLang="tr-TR" dirty="0"/>
              <a:t>expanding paths that are already </a:t>
            </a:r>
            <a:r>
              <a:rPr lang="en-US" altLang="tr-TR" dirty="0" smtClean="0"/>
              <a:t>expensive</a:t>
            </a:r>
            <a:endParaRPr lang="en-US" altLang="tr-TR" dirty="0"/>
          </a:p>
          <a:p>
            <a:pPr algn="just"/>
            <a:r>
              <a:rPr lang="en-US" altLang="tr-TR" dirty="0"/>
              <a:t>Evaluation function </a:t>
            </a:r>
            <a:r>
              <a:rPr lang="en-US" altLang="tr-TR" i="1" dirty="0"/>
              <a:t>f(n) = g(n) + h(n</a:t>
            </a:r>
            <a:r>
              <a:rPr lang="en-US" altLang="tr-TR" i="1" dirty="0" smtClean="0"/>
              <a:t>)</a:t>
            </a:r>
            <a:endParaRPr lang="en-US" altLang="tr-TR" dirty="0"/>
          </a:p>
          <a:p>
            <a:pPr lvl="1" algn="just"/>
            <a:r>
              <a:rPr lang="en-US" altLang="tr-TR" i="1" dirty="0"/>
              <a:t>g(n) </a:t>
            </a:r>
            <a:r>
              <a:rPr lang="en-US" altLang="tr-TR" dirty="0"/>
              <a:t>= cost so far to reach </a:t>
            </a:r>
            <a:r>
              <a:rPr lang="en-US" altLang="tr-TR" i="1" dirty="0"/>
              <a:t>n</a:t>
            </a:r>
          </a:p>
          <a:p>
            <a:pPr lvl="1" algn="just"/>
            <a:r>
              <a:rPr lang="en-US" altLang="tr-TR" i="1" dirty="0"/>
              <a:t>h(n)</a:t>
            </a:r>
            <a:r>
              <a:rPr lang="en-US" altLang="tr-TR" dirty="0"/>
              <a:t> = estimated cost from </a:t>
            </a:r>
            <a:r>
              <a:rPr lang="en-US" altLang="tr-TR" i="1" dirty="0"/>
              <a:t>n</a:t>
            </a:r>
            <a:r>
              <a:rPr lang="en-US" altLang="tr-TR" dirty="0"/>
              <a:t> to goal</a:t>
            </a:r>
          </a:p>
          <a:p>
            <a:pPr lvl="1" algn="just"/>
            <a:r>
              <a:rPr lang="en-US" altLang="tr-TR" i="1" dirty="0"/>
              <a:t>f(n) </a:t>
            </a:r>
            <a:r>
              <a:rPr lang="en-US" altLang="tr-TR" dirty="0"/>
              <a:t>= estimated total cost of path through </a:t>
            </a:r>
            <a:r>
              <a:rPr lang="en-US" altLang="tr-TR" i="1" dirty="0"/>
              <a:t>n</a:t>
            </a:r>
            <a:r>
              <a:rPr lang="en-US" altLang="tr-TR" dirty="0"/>
              <a:t> to </a:t>
            </a:r>
            <a:r>
              <a:rPr lang="en-US" altLang="tr-TR" dirty="0" smtClean="0"/>
              <a:t>goal</a:t>
            </a:r>
            <a:endParaRPr lang="en-US" altLang="tr-TR" dirty="0"/>
          </a:p>
          <a:p>
            <a:pPr algn="just"/>
            <a:endParaRPr lang="tr-TR" dirty="0"/>
          </a:p>
        </p:txBody>
      </p:sp>
    </p:spTree>
    <p:extLst>
      <p:ext uri="{BB962C8B-B14F-4D97-AF65-F5344CB8AC3E}">
        <p14:creationId xmlns:p14="http://schemas.microsoft.com/office/powerpoint/2010/main" val="20258066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normAutofit fontScale="90000"/>
          </a:bodyPr>
          <a:lstStyle/>
          <a:p>
            <a:r>
              <a:rPr lang="tr-TR" altLang="tr-TR" dirty="0"/>
              <a:t>Holiday in </a:t>
            </a:r>
            <a:r>
              <a:rPr lang="tr-TR" altLang="tr-TR" dirty="0" err="1"/>
              <a:t>Romania</a:t>
            </a:r>
            <a:r>
              <a:rPr lang="tr-TR" altLang="tr-TR" dirty="0"/>
              <a:t>: </a:t>
            </a:r>
            <a:br>
              <a:rPr lang="tr-TR" altLang="tr-TR" dirty="0"/>
            </a:br>
            <a:r>
              <a:rPr lang="tr-TR" altLang="tr-TR" dirty="0" smtClean="0"/>
              <a:t>A* </a:t>
            </a:r>
            <a:r>
              <a:rPr lang="en-US" altLang="tr-TR" dirty="0" smtClean="0"/>
              <a:t>search</a:t>
            </a:r>
            <a:endParaRPr lang="tr-TR" dirty="0"/>
          </a:p>
        </p:txBody>
      </p:sp>
      <p:sp>
        <p:nvSpPr>
          <p:cNvPr id="3" name="İçerik Yer Tutucusu 2"/>
          <p:cNvSpPr>
            <a:spLocks noGrp="1"/>
          </p:cNvSpPr>
          <p:nvPr>
            <p:ph idx="1"/>
          </p:nvPr>
        </p:nvSpPr>
        <p:spPr/>
        <p:txBody>
          <a:bodyPr/>
          <a:lstStyle/>
          <a:p>
            <a:endParaRPr lang="tr-TR" dirty="0"/>
          </a:p>
        </p:txBody>
      </p:sp>
      <p:pic>
        <p:nvPicPr>
          <p:cNvPr id="4" name="Picture 4" descr="astar-progress01c"/>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a:off x="467543" y="1700807"/>
            <a:ext cx="7305109" cy="299663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star-progress02c"/>
          <p:cNvPicPr>
            <a:picLocks noChangeAspect="1" noChangeArrowheads="1"/>
          </p:cNvPicPr>
          <p:nvPr/>
        </p:nvPicPr>
        <p:blipFill>
          <a:blip r:embed="rId5">
            <a:extLst>
              <a:ext uri="{BEBA8EAE-BF5A-486C-A8C5-ECC9F3942E4B}">
                <a14:imgProps xmlns:a14="http://schemas.microsoft.com/office/drawing/2010/main">
                  <a14:imgLayer r:embed="rId6">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a:off x="504219" y="1700806"/>
            <a:ext cx="7305109" cy="299663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astar-progress03c"/>
          <p:cNvPicPr>
            <a:picLocks noChangeAspect="1" noChangeArrowheads="1"/>
          </p:cNvPicPr>
          <p:nvPr/>
        </p:nvPicPr>
        <p:blipFill>
          <a:blip r:embed="rId7">
            <a:extLst>
              <a:ext uri="{BEBA8EAE-BF5A-486C-A8C5-ECC9F3942E4B}">
                <a14:imgProps xmlns:a14="http://schemas.microsoft.com/office/drawing/2010/main">
                  <a14:imgLayer r:embed="rId8">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a:off x="514562" y="1605326"/>
            <a:ext cx="7305109" cy="299663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astar-progress04c"/>
          <p:cNvPicPr>
            <a:picLocks noChangeAspect="1" noChangeArrowheads="1"/>
          </p:cNvPicPr>
          <p:nvPr/>
        </p:nvPicPr>
        <p:blipFill>
          <a:blip r:embed="rId9">
            <a:extLst>
              <a:ext uri="{BEBA8EAE-BF5A-486C-A8C5-ECC9F3942E4B}">
                <a14:imgProps xmlns:a14="http://schemas.microsoft.com/office/drawing/2010/main">
                  <a14:imgLayer r:embed="rId10">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a:off x="540895" y="1627631"/>
            <a:ext cx="7305109" cy="299663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astar-progress05c"/>
          <p:cNvPicPr>
            <a:picLocks noChangeAspect="1" noChangeArrowheads="1"/>
          </p:cNvPicPr>
          <p:nvPr/>
        </p:nvPicPr>
        <p:blipFill>
          <a:blip r:embed="rId11">
            <a:extLst>
              <a:ext uri="{BEBA8EAE-BF5A-486C-A8C5-ECC9F3942E4B}">
                <a14:imgProps xmlns:a14="http://schemas.microsoft.com/office/drawing/2010/main">
                  <a14:imgLayer r:embed="rId12">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a:off x="504219" y="1680480"/>
            <a:ext cx="7305109" cy="299663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astar-progress06c"/>
          <p:cNvPicPr>
            <a:picLocks noChangeAspect="1" noChangeArrowheads="1"/>
          </p:cNvPicPr>
          <p:nvPr/>
        </p:nvPicPr>
        <p:blipFill>
          <a:blip r:embed="rId13">
            <a:extLst>
              <a:ext uri="{BEBA8EAE-BF5A-486C-A8C5-ECC9F3942E4B}">
                <a14:imgProps xmlns:a14="http://schemas.microsoft.com/office/drawing/2010/main">
                  <a14:imgLayer r:embed="rId14">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a:off x="571924" y="1678501"/>
            <a:ext cx="7305109" cy="299663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3" descr="romania-distances"/>
          <p:cNvPicPr>
            <a:picLocks noChangeAspect="1" noChangeArrowheads="1"/>
          </p:cNvPicPr>
          <p:nvPr/>
        </p:nvPicPr>
        <p:blipFill>
          <a:blip r:embed="rId15">
            <a:extLst>
              <a:ext uri="{BEBA8EAE-BF5A-486C-A8C5-ECC9F3942E4B}">
                <a14:imgProps xmlns:a14="http://schemas.microsoft.com/office/drawing/2010/main">
                  <a14:imgLayer r:embed="rId16">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a:off x="4523804" y="3381498"/>
            <a:ext cx="4584700" cy="297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Line 4"/>
          <p:cNvSpPr>
            <a:spLocks noChangeShapeType="1"/>
          </p:cNvSpPr>
          <p:nvPr/>
        </p:nvSpPr>
        <p:spPr bwMode="auto">
          <a:xfrm>
            <a:off x="4919429" y="4195734"/>
            <a:ext cx="899801" cy="314235"/>
          </a:xfrm>
          <a:prstGeom prst="line">
            <a:avLst/>
          </a:prstGeom>
          <a:noFill/>
          <a:ln w="57150">
            <a:solidFill>
              <a:schemeClr val="hlink"/>
            </a:solidFill>
            <a:round/>
            <a:headEnd/>
            <a:tailEnd/>
          </a:ln>
          <a:extLst>
            <a:ext uri="{909E8E84-426E-40DD-AFC4-6F175D3DCCD1}">
              <a14:hiddenFill xmlns:a14="http://schemas.microsoft.com/office/drawing/2010/main">
                <a:noFill/>
              </a14:hiddenFill>
            </a:ext>
          </a:extLst>
        </p:spPr>
        <p:txBody>
          <a:bodyPr/>
          <a:lstStyle/>
          <a:p>
            <a:endParaRPr lang="tr-TR"/>
          </a:p>
        </p:txBody>
      </p:sp>
      <p:sp>
        <p:nvSpPr>
          <p:cNvPr id="12" name="Line 5"/>
          <p:cNvSpPr>
            <a:spLocks noChangeShapeType="1"/>
          </p:cNvSpPr>
          <p:nvPr/>
        </p:nvSpPr>
        <p:spPr bwMode="auto">
          <a:xfrm>
            <a:off x="5819230" y="4509969"/>
            <a:ext cx="265656" cy="434384"/>
          </a:xfrm>
          <a:prstGeom prst="line">
            <a:avLst/>
          </a:prstGeom>
          <a:noFill/>
          <a:ln w="57150">
            <a:solidFill>
              <a:schemeClr val="hlink"/>
            </a:solidFill>
            <a:round/>
            <a:headEnd/>
            <a:tailEnd/>
          </a:ln>
          <a:extLst>
            <a:ext uri="{909E8E84-426E-40DD-AFC4-6F175D3DCCD1}">
              <a14:hiddenFill xmlns:a14="http://schemas.microsoft.com/office/drawing/2010/main">
                <a:noFill/>
              </a14:hiddenFill>
            </a:ext>
          </a:extLst>
        </p:spPr>
        <p:txBody>
          <a:bodyPr/>
          <a:lstStyle/>
          <a:p>
            <a:endParaRPr lang="tr-TR"/>
          </a:p>
        </p:txBody>
      </p:sp>
      <p:sp>
        <p:nvSpPr>
          <p:cNvPr id="13" name="Line 6"/>
          <p:cNvSpPr>
            <a:spLocks noChangeShapeType="1"/>
          </p:cNvSpPr>
          <p:nvPr/>
        </p:nvSpPr>
        <p:spPr bwMode="auto">
          <a:xfrm>
            <a:off x="6084885" y="4944353"/>
            <a:ext cx="736980" cy="434384"/>
          </a:xfrm>
          <a:prstGeom prst="line">
            <a:avLst/>
          </a:prstGeom>
          <a:noFill/>
          <a:ln w="57150">
            <a:solidFill>
              <a:schemeClr val="hlink"/>
            </a:solidFill>
            <a:round/>
            <a:headEnd/>
            <a:tailEnd/>
          </a:ln>
          <a:extLst>
            <a:ext uri="{909E8E84-426E-40DD-AFC4-6F175D3DCCD1}">
              <a14:hiddenFill xmlns:a14="http://schemas.microsoft.com/office/drawing/2010/main">
                <a:noFill/>
              </a14:hiddenFill>
            </a:ext>
          </a:extLst>
        </p:spPr>
        <p:txBody>
          <a:bodyPr/>
          <a:lstStyle/>
          <a:p>
            <a:endParaRPr lang="tr-TR"/>
          </a:p>
        </p:txBody>
      </p:sp>
      <p:sp>
        <p:nvSpPr>
          <p:cNvPr id="14" name="Line 7"/>
          <p:cNvSpPr>
            <a:spLocks noChangeShapeType="1"/>
          </p:cNvSpPr>
          <p:nvPr/>
        </p:nvSpPr>
        <p:spPr bwMode="auto">
          <a:xfrm>
            <a:off x="6821865" y="5378736"/>
            <a:ext cx="682349" cy="299217"/>
          </a:xfrm>
          <a:prstGeom prst="line">
            <a:avLst/>
          </a:prstGeom>
          <a:noFill/>
          <a:ln w="57150">
            <a:solidFill>
              <a:schemeClr val="hlink"/>
            </a:solidFill>
            <a:round/>
            <a:headEnd/>
            <a:tailEnd/>
          </a:ln>
          <a:extLst>
            <a:ext uri="{909E8E84-426E-40DD-AFC4-6F175D3DCCD1}">
              <a14:hiddenFill xmlns:a14="http://schemas.microsoft.com/office/drawing/2010/main">
                <a:noFill/>
              </a14:hiddenFill>
            </a:ext>
          </a:extLst>
        </p:spPr>
        <p:txBody>
          <a:bodyPr/>
          <a:lstStyle/>
          <a:p>
            <a:endParaRPr lang="tr-TR"/>
          </a:p>
        </p:txBody>
      </p:sp>
      <p:sp>
        <p:nvSpPr>
          <p:cNvPr id="15" name="Metin kutusu 14"/>
          <p:cNvSpPr txBox="1"/>
          <p:nvPr/>
        </p:nvSpPr>
        <p:spPr>
          <a:xfrm>
            <a:off x="5711517" y="6351711"/>
            <a:ext cx="2440769" cy="461665"/>
          </a:xfrm>
          <a:prstGeom prst="rect">
            <a:avLst/>
          </a:prstGeom>
          <a:noFill/>
        </p:spPr>
        <p:txBody>
          <a:bodyPr wrap="square" rtlCol="0">
            <a:spAutoFit/>
          </a:bodyPr>
          <a:lstStyle/>
          <a:p>
            <a:r>
              <a:rPr lang="tr-TR" sz="2400" b="1" dirty="0" smtClean="0">
                <a:solidFill>
                  <a:schemeClr val="accent5">
                    <a:lumMod val="75000"/>
                  </a:schemeClr>
                </a:solidFill>
              </a:rPr>
              <a:t>Optimal </a:t>
            </a:r>
            <a:r>
              <a:rPr lang="tr-TR" sz="2400" b="1" dirty="0" err="1" smtClean="0">
                <a:solidFill>
                  <a:schemeClr val="accent5">
                    <a:lumMod val="75000"/>
                  </a:schemeClr>
                </a:solidFill>
              </a:rPr>
              <a:t>solution</a:t>
            </a:r>
            <a:endParaRPr lang="tr-TR" sz="2400" b="1" dirty="0">
              <a:solidFill>
                <a:schemeClr val="accent5">
                  <a:lumMod val="75000"/>
                </a:schemeClr>
              </a:solidFill>
            </a:endParaRPr>
          </a:p>
        </p:txBody>
      </p:sp>
    </p:spTree>
    <p:extLst>
      <p:ext uri="{BB962C8B-B14F-4D97-AF65-F5344CB8AC3E}">
        <p14:creationId xmlns:p14="http://schemas.microsoft.com/office/powerpoint/2010/main" val="3422737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500"/>
                                        <p:tgtEl>
                                          <p:spTgt spid="15"/>
                                        </p:tgtEl>
                                      </p:cBhvr>
                                    </p:animEffect>
                                  </p:childTnLst>
                                </p:cTn>
                              </p:par>
                              <p:par>
                                <p:cTn id="33" presetID="10" presetClass="entr" presetSubtype="0" fill="hold" nodeType="with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fade">
                                      <p:cBhvr>
                                        <p:cTn id="35" dur="500"/>
                                        <p:tgtEl>
                                          <p:spTgt spid="10"/>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fade">
                                      <p:cBhvr>
                                        <p:cTn id="38" dur="500"/>
                                        <p:tgtEl>
                                          <p:spTgt spid="14"/>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fade">
                                      <p:cBhvr>
                                        <p:cTn id="41" dur="500"/>
                                        <p:tgtEl>
                                          <p:spTgt spid="13"/>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2"/>
                                        </p:tgtEl>
                                        <p:attrNameLst>
                                          <p:attrName>style.visibility</p:attrName>
                                        </p:attrNameLst>
                                      </p:cBhvr>
                                      <p:to>
                                        <p:strVal val="visible"/>
                                      </p:to>
                                    </p:set>
                                    <p:animEffect transition="in" filter="fade">
                                      <p:cBhvr>
                                        <p:cTn id="44" dur="500"/>
                                        <p:tgtEl>
                                          <p:spTgt spid="12"/>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1"/>
                                        </p:tgtEl>
                                        <p:attrNameLst>
                                          <p:attrName>style.visibility</p:attrName>
                                        </p:attrNameLst>
                                      </p:cBhvr>
                                      <p:to>
                                        <p:strVal val="visible"/>
                                      </p:to>
                                    </p:set>
                                    <p:animEffect transition="in" filter="fade">
                                      <p:cBhvr>
                                        <p:cTn id="4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dirty="0" smtClean="0"/>
              <a:t>A* </a:t>
            </a:r>
            <a:r>
              <a:rPr lang="tr-TR" dirty="0" err="1" smtClean="0"/>
              <a:t>Search</a:t>
            </a:r>
            <a:endParaRPr lang="tr-TR" dirty="0"/>
          </a:p>
        </p:txBody>
      </p:sp>
      <p:sp>
        <p:nvSpPr>
          <p:cNvPr id="3" name="İçerik Yer Tutucusu 2"/>
          <p:cNvSpPr>
            <a:spLocks noGrp="1"/>
          </p:cNvSpPr>
          <p:nvPr>
            <p:ph idx="1"/>
          </p:nvPr>
        </p:nvSpPr>
        <p:spPr>
          <a:xfrm>
            <a:off x="457200" y="1600200"/>
            <a:ext cx="8229600" cy="4853136"/>
          </a:xfrm>
        </p:spPr>
        <p:txBody>
          <a:bodyPr>
            <a:normAutofit lnSpcReduction="10000"/>
          </a:bodyPr>
          <a:lstStyle/>
          <a:p>
            <a:pPr>
              <a:lnSpc>
                <a:spcPct val="120000"/>
              </a:lnSpc>
            </a:pPr>
            <a:r>
              <a:rPr lang="en-US" altLang="tr-TR" sz="2800" u="sng" dirty="0">
                <a:solidFill>
                  <a:schemeClr val="accent5">
                    <a:lumMod val="75000"/>
                  </a:schemeClr>
                </a:solidFill>
              </a:rPr>
              <a:t>Complete?</a:t>
            </a:r>
            <a:r>
              <a:rPr lang="en-US" altLang="tr-TR" sz="2800" dirty="0">
                <a:solidFill>
                  <a:schemeClr val="accent5">
                    <a:lumMod val="75000"/>
                  </a:schemeClr>
                </a:solidFill>
              </a:rPr>
              <a:t> </a:t>
            </a:r>
            <a:r>
              <a:rPr lang="en-US" altLang="tr-TR" sz="2800" dirty="0"/>
              <a:t>Yes </a:t>
            </a:r>
            <a:endParaRPr lang="tr-TR" altLang="tr-TR" sz="2800" dirty="0" smtClean="0"/>
          </a:p>
          <a:p>
            <a:pPr lvl="1">
              <a:lnSpc>
                <a:spcPct val="120000"/>
              </a:lnSpc>
            </a:pPr>
            <a:r>
              <a:rPr lang="en-US" altLang="tr-TR" sz="2400" dirty="0" smtClean="0"/>
              <a:t>unless </a:t>
            </a:r>
            <a:r>
              <a:rPr lang="en-US" altLang="tr-TR" sz="2400" dirty="0"/>
              <a:t>there are infinitely many nodes with f </a:t>
            </a:r>
            <a:r>
              <a:rPr lang="en-US" altLang="tr-TR" sz="2400" i="1" dirty="0">
                <a:cs typeface="Arial" pitchFamily="34" charset="0"/>
              </a:rPr>
              <a:t>≤</a:t>
            </a:r>
            <a:r>
              <a:rPr lang="en-US" altLang="tr-TR" sz="2400" i="1" dirty="0"/>
              <a:t> f(G</a:t>
            </a:r>
            <a:r>
              <a:rPr lang="en-US" altLang="tr-TR" sz="2400" i="1" dirty="0" smtClean="0"/>
              <a:t>)</a:t>
            </a:r>
            <a:endParaRPr lang="en-US" altLang="tr-TR" sz="2400" dirty="0"/>
          </a:p>
          <a:p>
            <a:pPr>
              <a:lnSpc>
                <a:spcPct val="120000"/>
              </a:lnSpc>
            </a:pPr>
            <a:r>
              <a:rPr lang="en-US" altLang="tr-TR" sz="2800" u="sng" dirty="0">
                <a:solidFill>
                  <a:schemeClr val="accent5">
                    <a:lumMod val="75000"/>
                  </a:schemeClr>
                </a:solidFill>
              </a:rPr>
              <a:t>Time?</a:t>
            </a:r>
            <a:r>
              <a:rPr lang="en-US" altLang="tr-TR" sz="2800" dirty="0">
                <a:solidFill>
                  <a:schemeClr val="accent5">
                    <a:lumMod val="75000"/>
                  </a:schemeClr>
                </a:solidFill>
              </a:rPr>
              <a:t> </a:t>
            </a:r>
            <a:r>
              <a:rPr lang="en-US" altLang="tr-TR" sz="2800" dirty="0" smtClean="0"/>
              <a:t>Exponential</a:t>
            </a:r>
            <a:endParaRPr lang="en-US" altLang="tr-TR" sz="2800" dirty="0"/>
          </a:p>
          <a:p>
            <a:pPr>
              <a:lnSpc>
                <a:spcPct val="120000"/>
              </a:lnSpc>
            </a:pPr>
            <a:r>
              <a:rPr lang="en-US" altLang="tr-TR" sz="2800" u="sng" dirty="0">
                <a:solidFill>
                  <a:schemeClr val="accent5">
                    <a:lumMod val="75000"/>
                  </a:schemeClr>
                </a:solidFill>
              </a:rPr>
              <a:t>Space?</a:t>
            </a:r>
            <a:r>
              <a:rPr lang="en-US" altLang="tr-TR" sz="2800" dirty="0">
                <a:solidFill>
                  <a:schemeClr val="accent5">
                    <a:lumMod val="75000"/>
                  </a:schemeClr>
                </a:solidFill>
              </a:rPr>
              <a:t> </a:t>
            </a:r>
            <a:r>
              <a:rPr lang="en-US" altLang="tr-TR" sz="2800" dirty="0"/>
              <a:t>Keeps all nodes in memory
</a:t>
            </a:r>
            <a:r>
              <a:rPr lang="en-US" sz="2800" u="sng" dirty="0">
                <a:solidFill>
                  <a:schemeClr val="accent5">
                    <a:lumMod val="75000"/>
                  </a:schemeClr>
                </a:solidFill>
              </a:rPr>
              <a:t>Optimal</a:t>
            </a:r>
            <a:r>
              <a:rPr lang="en-US" sz="2800" u="sng" dirty="0" smtClean="0">
                <a:solidFill>
                  <a:schemeClr val="accent5">
                    <a:lumMod val="75000"/>
                  </a:schemeClr>
                </a:solidFill>
              </a:rPr>
              <a:t>?</a:t>
            </a:r>
            <a:r>
              <a:rPr lang="en-US" sz="2800" dirty="0" smtClean="0">
                <a:solidFill>
                  <a:schemeClr val="accent5">
                    <a:lumMod val="75000"/>
                  </a:schemeClr>
                </a:solidFill>
              </a:rPr>
              <a:t> </a:t>
            </a:r>
            <a:r>
              <a:rPr lang="en-US" sz="2800" dirty="0" smtClean="0"/>
              <a:t>Yes</a:t>
            </a:r>
            <a:r>
              <a:rPr lang="tr-TR" sz="2800" dirty="0" smtClean="0"/>
              <a:t>, </a:t>
            </a:r>
            <a:r>
              <a:rPr lang="en-US" sz="2800" dirty="0" smtClean="0"/>
              <a:t>cannot </a:t>
            </a:r>
            <a:r>
              <a:rPr lang="en-US" sz="2800" dirty="0"/>
              <a:t>expand f</a:t>
            </a:r>
            <a:r>
              <a:rPr lang="en-US" sz="2800" baseline="-25000" dirty="0"/>
              <a:t>i+1</a:t>
            </a:r>
            <a:r>
              <a:rPr lang="en-US" sz="2800" dirty="0"/>
              <a:t> until f</a:t>
            </a:r>
            <a:r>
              <a:rPr lang="en-US" sz="2800" baseline="-25000" dirty="0"/>
              <a:t>i</a:t>
            </a:r>
            <a:r>
              <a:rPr lang="en-US" sz="2800" dirty="0"/>
              <a:t> is </a:t>
            </a:r>
            <a:r>
              <a:rPr lang="tr-TR" sz="2800" dirty="0" smtClean="0"/>
              <a:t>fi</a:t>
            </a:r>
            <a:r>
              <a:rPr lang="en-US" sz="2800" dirty="0" err="1" smtClean="0"/>
              <a:t>nished</a:t>
            </a:r>
            <a:endParaRPr lang="tr-TR" sz="2800" dirty="0" smtClean="0"/>
          </a:p>
          <a:p>
            <a:pPr marL="0" indent="0">
              <a:lnSpc>
                <a:spcPct val="120000"/>
              </a:lnSpc>
              <a:buNone/>
            </a:pPr>
            <a:r>
              <a:rPr lang="tr-TR" sz="2800" dirty="0" smtClean="0"/>
              <a:t>     </a:t>
            </a:r>
            <a:r>
              <a:rPr lang="tr-TR" sz="2800" dirty="0" err="1" smtClean="0"/>
              <a:t>If</a:t>
            </a:r>
            <a:r>
              <a:rPr lang="tr-TR" sz="2800" dirty="0" smtClean="0"/>
              <a:t> </a:t>
            </a:r>
            <a:r>
              <a:rPr lang="en-US" sz="2800" dirty="0" smtClean="0"/>
              <a:t>C</a:t>
            </a:r>
            <a:r>
              <a:rPr lang="tr-TR" sz="2800" dirty="0" smtClean="0"/>
              <a:t>* is </a:t>
            </a:r>
            <a:r>
              <a:rPr lang="tr-TR" sz="2800" dirty="0" err="1" smtClean="0"/>
              <a:t>the</a:t>
            </a:r>
            <a:r>
              <a:rPr lang="tr-TR" sz="2800" dirty="0" smtClean="0"/>
              <a:t> </a:t>
            </a:r>
            <a:r>
              <a:rPr lang="tr-TR" sz="2800" dirty="0" err="1" smtClean="0"/>
              <a:t>cost</a:t>
            </a:r>
            <a:r>
              <a:rPr lang="tr-TR" sz="2800" dirty="0" smtClean="0"/>
              <a:t> of </a:t>
            </a:r>
            <a:r>
              <a:rPr lang="tr-TR" sz="2800" dirty="0" err="1" smtClean="0"/>
              <a:t>the</a:t>
            </a:r>
            <a:r>
              <a:rPr lang="tr-TR" sz="2800" dirty="0" smtClean="0"/>
              <a:t> optimal </a:t>
            </a:r>
            <a:r>
              <a:rPr lang="tr-TR" sz="2800" dirty="0" err="1" smtClean="0"/>
              <a:t>solution</a:t>
            </a:r>
            <a:endParaRPr lang="en-US" sz="2800" dirty="0"/>
          </a:p>
          <a:p>
            <a:pPr lvl="1">
              <a:lnSpc>
                <a:spcPct val="120000"/>
              </a:lnSpc>
            </a:pPr>
            <a:r>
              <a:rPr lang="en-US" sz="2400" dirty="0" smtClean="0"/>
              <a:t>A</a:t>
            </a:r>
            <a:r>
              <a:rPr lang="tr-TR" sz="2400" dirty="0" smtClean="0"/>
              <a:t>*</a:t>
            </a:r>
            <a:r>
              <a:rPr lang="en-US" sz="2400" dirty="0" smtClean="0"/>
              <a:t> </a:t>
            </a:r>
            <a:r>
              <a:rPr lang="en-US" sz="2400" dirty="0"/>
              <a:t>expands all nodes with f(n) &lt; </a:t>
            </a:r>
            <a:r>
              <a:rPr lang="en-US" sz="2400" dirty="0" smtClean="0"/>
              <a:t>C</a:t>
            </a:r>
            <a:r>
              <a:rPr lang="tr-TR" sz="2400" dirty="0" smtClean="0"/>
              <a:t>*</a:t>
            </a:r>
            <a:endParaRPr lang="en-US" sz="2400" dirty="0"/>
          </a:p>
          <a:p>
            <a:pPr lvl="1">
              <a:lnSpc>
                <a:spcPct val="120000"/>
              </a:lnSpc>
            </a:pPr>
            <a:r>
              <a:rPr lang="en-US" sz="2400" dirty="0" smtClean="0"/>
              <a:t>A</a:t>
            </a:r>
            <a:r>
              <a:rPr lang="tr-TR" sz="2400" dirty="0" smtClean="0"/>
              <a:t>*</a:t>
            </a:r>
            <a:r>
              <a:rPr lang="en-US" sz="2400" dirty="0" smtClean="0"/>
              <a:t> </a:t>
            </a:r>
            <a:r>
              <a:rPr lang="en-US" sz="2400" dirty="0"/>
              <a:t>expands some nodes with f(n) = </a:t>
            </a:r>
            <a:r>
              <a:rPr lang="en-US" sz="2400" dirty="0" smtClean="0"/>
              <a:t>C</a:t>
            </a:r>
            <a:r>
              <a:rPr lang="tr-TR" sz="2400" dirty="0" smtClean="0"/>
              <a:t>*</a:t>
            </a:r>
            <a:endParaRPr lang="en-US" sz="2400" dirty="0"/>
          </a:p>
          <a:p>
            <a:pPr lvl="1">
              <a:lnSpc>
                <a:spcPct val="120000"/>
              </a:lnSpc>
            </a:pPr>
            <a:r>
              <a:rPr lang="tr-TR" sz="2400" dirty="0" smtClean="0"/>
              <a:t>A* </a:t>
            </a:r>
            <a:r>
              <a:rPr lang="tr-TR" sz="2400" dirty="0" err="1"/>
              <a:t>expands</a:t>
            </a:r>
            <a:r>
              <a:rPr lang="tr-TR" sz="2400" dirty="0"/>
              <a:t> </a:t>
            </a:r>
            <a:r>
              <a:rPr lang="tr-TR" sz="2400" dirty="0" err="1"/>
              <a:t>no</a:t>
            </a:r>
            <a:r>
              <a:rPr lang="tr-TR" sz="2400" dirty="0"/>
              <a:t> </a:t>
            </a:r>
            <a:r>
              <a:rPr lang="tr-TR" sz="2400" dirty="0" err="1"/>
              <a:t>nodes</a:t>
            </a:r>
            <a:r>
              <a:rPr lang="tr-TR" sz="2400" dirty="0"/>
              <a:t> </a:t>
            </a:r>
            <a:r>
              <a:rPr lang="tr-TR" sz="2400" dirty="0" err="1"/>
              <a:t>with</a:t>
            </a:r>
            <a:r>
              <a:rPr lang="tr-TR" sz="2400" dirty="0"/>
              <a:t> f(n) &gt; </a:t>
            </a:r>
            <a:r>
              <a:rPr lang="tr-TR" sz="2400" dirty="0" smtClean="0"/>
              <a:t>C*</a:t>
            </a:r>
            <a:endParaRPr lang="tr-TR" sz="2400" dirty="0"/>
          </a:p>
        </p:txBody>
      </p:sp>
    </p:spTree>
    <p:extLst>
      <p:ext uri="{BB962C8B-B14F-4D97-AF65-F5344CB8AC3E}">
        <p14:creationId xmlns:p14="http://schemas.microsoft.com/office/powerpoint/2010/main" val="397868421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dirty="0" smtClean="0"/>
              <a:t>Holiday </a:t>
            </a:r>
            <a:r>
              <a:rPr lang="tr-TR" smtClean="0"/>
              <a:t>in Romania</a:t>
            </a:r>
            <a:r>
              <a:rPr lang="en-US"/>
              <a:t> </a:t>
            </a:r>
            <a:r>
              <a:rPr lang="en-US" smtClean="0"/>
              <a:t>Problem </a:t>
            </a:r>
            <a:endParaRPr lang="tr-TR" dirty="0"/>
          </a:p>
        </p:txBody>
      </p:sp>
      <p:sp>
        <p:nvSpPr>
          <p:cNvPr id="3" name="İçerik Yer Tutucusu 2"/>
          <p:cNvSpPr>
            <a:spLocks noGrp="1"/>
          </p:cNvSpPr>
          <p:nvPr>
            <p:ph idx="1"/>
          </p:nvPr>
        </p:nvSpPr>
        <p:spPr/>
        <p:txBody>
          <a:bodyPr/>
          <a:lstStyle/>
          <a:p>
            <a:endParaRPr lang="tr-TR"/>
          </a:p>
        </p:txBody>
      </p:sp>
      <p:pic>
        <p:nvPicPr>
          <p:cNvPr id="6" name="Picture 4" descr="romania-distances"/>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a:xfrm>
            <a:off x="525016" y="1513907"/>
            <a:ext cx="8151440" cy="4898584"/>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368932319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dirty="0" err="1" smtClean="0"/>
              <a:t>Consistent</a:t>
            </a:r>
            <a:r>
              <a:rPr lang="tr-TR" dirty="0" smtClean="0"/>
              <a:t> </a:t>
            </a:r>
            <a:r>
              <a:rPr lang="tr-TR" dirty="0" err="1" smtClean="0"/>
              <a:t>Heuristics</a:t>
            </a:r>
            <a:endParaRPr lang="tr-TR" dirty="0"/>
          </a:p>
        </p:txBody>
      </p:sp>
      <p:sp>
        <p:nvSpPr>
          <p:cNvPr id="3" name="İçerik Yer Tutucusu 2"/>
          <p:cNvSpPr>
            <a:spLocks noGrp="1"/>
          </p:cNvSpPr>
          <p:nvPr>
            <p:ph idx="1"/>
          </p:nvPr>
        </p:nvSpPr>
        <p:spPr>
          <a:xfrm>
            <a:off x="457200" y="1600200"/>
            <a:ext cx="8229600" cy="4781128"/>
          </a:xfrm>
        </p:spPr>
        <p:txBody>
          <a:bodyPr>
            <a:normAutofit fontScale="85000" lnSpcReduction="10000"/>
          </a:bodyPr>
          <a:lstStyle/>
          <a:p>
            <a:pPr algn="just">
              <a:lnSpc>
                <a:spcPct val="120000"/>
              </a:lnSpc>
            </a:pPr>
            <a:r>
              <a:rPr lang="en-US" altLang="tr-TR" dirty="0"/>
              <a:t>A heuristic is consistent if for every node n, every successor n' of n generated by any action a, </a:t>
            </a:r>
          </a:p>
          <a:p>
            <a:pPr algn="just">
              <a:lnSpc>
                <a:spcPct val="120000"/>
              </a:lnSpc>
              <a:buFontTx/>
              <a:buNone/>
            </a:pPr>
            <a:r>
              <a:rPr lang="en-US" altLang="tr-TR" dirty="0"/>
              <a:t>	</a:t>
            </a:r>
            <a:r>
              <a:rPr lang="en-US" altLang="tr-TR" i="1" dirty="0"/>
              <a:t>h(n) </a:t>
            </a:r>
            <a:r>
              <a:rPr lang="en-US" altLang="tr-TR" i="1" dirty="0">
                <a:cs typeface="Arial" pitchFamily="34" charset="0"/>
              </a:rPr>
              <a:t>≤</a:t>
            </a:r>
            <a:r>
              <a:rPr lang="en-US" altLang="tr-TR" i="1" dirty="0"/>
              <a:t> c(</a:t>
            </a:r>
            <a:r>
              <a:rPr lang="en-US" altLang="tr-TR" i="1" dirty="0" err="1"/>
              <a:t>n,a,n</a:t>
            </a:r>
            <a:r>
              <a:rPr lang="en-US" altLang="tr-TR" i="1" dirty="0"/>
              <a:t>') + h(n</a:t>
            </a:r>
            <a:r>
              <a:rPr lang="en-US" altLang="tr-TR" i="1" dirty="0" smtClean="0"/>
              <a:t>')</a:t>
            </a:r>
            <a:endParaRPr lang="en-US" altLang="tr-TR" dirty="0"/>
          </a:p>
          <a:p>
            <a:pPr algn="just">
              <a:lnSpc>
                <a:spcPct val="120000"/>
              </a:lnSpc>
            </a:pPr>
            <a:r>
              <a:rPr lang="en-US" altLang="tr-TR" dirty="0"/>
              <a:t>If </a:t>
            </a:r>
            <a:r>
              <a:rPr lang="en-US" altLang="tr-TR" i="1" dirty="0"/>
              <a:t>h</a:t>
            </a:r>
            <a:r>
              <a:rPr lang="en-US" altLang="tr-TR" dirty="0"/>
              <a:t> is consistent, we </a:t>
            </a:r>
            <a:r>
              <a:rPr lang="en-US" altLang="tr-TR" dirty="0" smtClean="0"/>
              <a:t>have</a:t>
            </a:r>
            <a:endParaRPr lang="en-US" altLang="tr-TR" dirty="0"/>
          </a:p>
          <a:p>
            <a:pPr lvl="1" algn="just">
              <a:lnSpc>
                <a:spcPct val="120000"/>
              </a:lnSpc>
              <a:buFontTx/>
              <a:buNone/>
            </a:pPr>
            <a:r>
              <a:rPr lang="tr-TR" altLang="tr-TR" dirty="0" smtClean="0"/>
              <a:t>[</a:t>
            </a:r>
            <a:r>
              <a:rPr lang="en-US" altLang="tr-TR" dirty="0" smtClean="0"/>
              <a:t>f(n</a:t>
            </a:r>
            <a:r>
              <a:rPr lang="en-US" altLang="tr-TR" dirty="0"/>
              <a:t>') </a:t>
            </a:r>
            <a:r>
              <a:rPr lang="en-US" altLang="tr-TR" dirty="0" smtClean="0"/>
              <a:t>= </a:t>
            </a:r>
            <a:r>
              <a:rPr lang="en-US" altLang="tr-TR" dirty="0"/>
              <a:t>g(n') + h(n') </a:t>
            </a:r>
            <a:r>
              <a:rPr lang="en-US" altLang="tr-TR" dirty="0" smtClean="0"/>
              <a:t>= g(n) + c(</a:t>
            </a:r>
            <a:r>
              <a:rPr lang="en-US" altLang="tr-TR" dirty="0" err="1" smtClean="0"/>
              <a:t>n,a,n</a:t>
            </a:r>
            <a:r>
              <a:rPr lang="en-US" altLang="tr-TR" dirty="0" smtClean="0"/>
              <a:t>') + h(n') </a:t>
            </a:r>
            <a:r>
              <a:rPr lang="tr-TR" altLang="tr-TR" dirty="0" smtClean="0"/>
              <a:t>]</a:t>
            </a:r>
            <a:endParaRPr lang="en-US" altLang="tr-TR" dirty="0" smtClean="0"/>
          </a:p>
          <a:p>
            <a:pPr lvl="1" algn="just">
              <a:lnSpc>
                <a:spcPct val="120000"/>
              </a:lnSpc>
              <a:buFontTx/>
              <a:buNone/>
            </a:pPr>
            <a:r>
              <a:rPr lang="en-US" altLang="tr-TR" dirty="0" smtClean="0"/>
              <a:t>      	</a:t>
            </a:r>
            <a:r>
              <a:rPr lang="tr-TR" altLang="tr-TR" dirty="0" smtClean="0"/>
              <a:t>               </a:t>
            </a:r>
            <a:r>
              <a:rPr lang="en-US" altLang="tr-TR" sz="3800" dirty="0" smtClean="0">
                <a:cs typeface="Arial" pitchFamily="34" charset="0"/>
              </a:rPr>
              <a:t>≥</a:t>
            </a:r>
            <a:r>
              <a:rPr lang="tr-TR" altLang="tr-TR" sz="3800" dirty="0" smtClean="0">
                <a:cs typeface="Arial" pitchFamily="34" charset="0"/>
              </a:rPr>
              <a:t>  </a:t>
            </a:r>
            <a:r>
              <a:rPr lang="en-US" altLang="tr-TR" dirty="0" smtClean="0">
                <a:cs typeface="Arial" pitchFamily="34" charset="0"/>
              </a:rPr>
              <a:t> </a:t>
            </a:r>
            <a:r>
              <a:rPr lang="tr-TR" altLang="tr-TR" dirty="0" smtClean="0">
                <a:cs typeface="Arial" pitchFamily="34" charset="0"/>
              </a:rPr>
              <a:t>[</a:t>
            </a:r>
            <a:r>
              <a:rPr lang="en-US" altLang="tr-TR" dirty="0" smtClean="0"/>
              <a:t>g(n</a:t>
            </a:r>
            <a:r>
              <a:rPr lang="en-US" altLang="tr-TR" dirty="0"/>
              <a:t>) + h(n</a:t>
            </a:r>
            <a:r>
              <a:rPr lang="en-US" altLang="tr-TR" dirty="0" smtClean="0"/>
              <a:t>)</a:t>
            </a:r>
            <a:r>
              <a:rPr lang="tr-TR" altLang="tr-TR" dirty="0" smtClean="0"/>
              <a:t> </a:t>
            </a:r>
            <a:r>
              <a:rPr lang="en-US" altLang="tr-TR" dirty="0" smtClean="0"/>
              <a:t>= </a:t>
            </a:r>
            <a:r>
              <a:rPr lang="en-US" altLang="tr-TR" dirty="0"/>
              <a:t>f(n</a:t>
            </a:r>
            <a:r>
              <a:rPr lang="en-US" altLang="tr-TR" dirty="0" smtClean="0"/>
              <a:t>)</a:t>
            </a:r>
            <a:r>
              <a:rPr lang="tr-TR" altLang="tr-TR" dirty="0" smtClean="0"/>
              <a:t>]</a:t>
            </a:r>
            <a:endParaRPr lang="en-US" altLang="tr-TR" dirty="0"/>
          </a:p>
          <a:p>
            <a:pPr lvl="1" algn="just">
              <a:lnSpc>
                <a:spcPct val="120000"/>
              </a:lnSpc>
            </a:pPr>
            <a:r>
              <a:rPr lang="en-US" altLang="tr-TR" dirty="0"/>
              <a:t>i.e., </a:t>
            </a:r>
            <a:r>
              <a:rPr lang="en-US" altLang="tr-TR" i="1" dirty="0"/>
              <a:t>f(n)</a:t>
            </a:r>
            <a:r>
              <a:rPr lang="en-US" altLang="tr-TR" dirty="0"/>
              <a:t> is non-decreasing along any path</a:t>
            </a:r>
            <a:r>
              <a:rPr lang="en-US" altLang="tr-TR" dirty="0" smtClean="0"/>
              <a:t>.</a:t>
            </a:r>
            <a:endParaRPr lang="en-US" altLang="tr-TR" dirty="0"/>
          </a:p>
          <a:p>
            <a:pPr algn="just">
              <a:lnSpc>
                <a:spcPct val="120000"/>
              </a:lnSpc>
            </a:pPr>
            <a:r>
              <a:rPr lang="en-US" altLang="tr-TR" b="1" dirty="0">
                <a:solidFill>
                  <a:schemeClr val="accent5">
                    <a:lumMod val="75000"/>
                  </a:schemeClr>
                </a:solidFill>
              </a:rPr>
              <a:t>Theorem: </a:t>
            </a:r>
            <a:r>
              <a:rPr lang="en-US" altLang="tr-TR" dirty="0"/>
              <a:t>If </a:t>
            </a:r>
            <a:r>
              <a:rPr lang="en-US" altLang="tr-TR" i="1" dirty="0"/>
              <a:t>h(n)</a:t>
            </a:r>
            <a:r>
              <a:rPr lang="en-US" altLang="tr-TR" dirty="0"/>
              <a:t> is consistent, </a:t>
            </a:r>
            <a:endParaRPr lang="tr-TR" altLang="tr-TR" dirty="0" smtClean="0"/>
          </a:p>
          <a:p>
            <a:pPr marL="0" indent="0" algn="just">
              <a:lnSpc>
                <a:spcPct val="120000"/>
              </a:lnSpc>
              <a:buNone/>
            </a:pPr>
            <a:r>
              <a:rPr lang="tr-TR" altLang="tr-TR" dirty="0"/>
              <a:t> </a:t>
            </a:r>
            <a:r>
              <a:rPr lang="tr-TR" altLang="tr-TR" dirty="0" smtClean="0"/>
              <a:t>                                   </a:t>
            </a:r>
            <a:r>
              <a:rPr lang="en-US" altLang="tr-TR" dirty="0" smtClean="0"/>
              <a:t>A</a:t>
            </a:r>
            <a:r>
              <a:rPr lang="en-US" altLang="tr-TR" i="1" dirty="0"/>
              <a:t>*</a:t>
            </a:r>
            <a:r>
              <a:rPr lang="en-US" altLang="tr-TR" dirty="0"/>
              <a:t> using </a:t>
            </a:r>
            <a:r>
              <a:rPr lang="en-US" altLang="tr-TR" dirty="0">
                <a:latin typeface="Courier New" pitchFamily="49" charset="0"/>
              </a:rPr>
              <a:t>GRAPH-SEARCH</a:t>
            </a:r>
            <a:r>
              <a:rPr lang="en-US" altLang="tr-TR" dirty="0"/>
              <a:t> is </a:t>
            </a:r>
            <a:r>
              <a:rPr lang="en-US" altLang="tr-TR" dirty="0" smtClean="0"/>
              <a:t>optimal</a:t>
            </a:r>
            <a:endParaRPr lang="en-US" altLang="tr-TR" dirty="0"/>
          </a:p>
          <a:p>
            <a:pPr algn="just">
              <a:lnSpc>
                <a:spcPct val="120000"/>
              </a:lnSpc>
            </a:pPr>
            <a:endParaRPr lang="tr-TR" dirty="0"/>
          </a:p>
        </p:txBody>
      </p:sp>
      <p:pic>
        <p:nvPicPr>
          <p:cNvPr id="4" name="Picture 4" descr="consistency"/>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a:off x="6804248" y="2852936"/>
            <a:ext cx="1962150" cy="2085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1653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animEffect transition="in" filter="barn(inVertical)">
                                      <p:cBhvr>
                                        <p:cTn id="7" dur="500"/>
                                        <p:tgtEl>
                                          <p:spTgt spid="3">
                                            <p:txEl>
                                              <p:pRg st="6" end="6"/>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3">
                                            <p:txEl>
                                              <p:pRg st="7" end="7"/>
                                            </p:txEl>
                                          </p:spTgt>
                                        </p:tgtEl>
                                        <p:attrNameLst>
                                          <p:attrName>style.visibility</p:attrName>
                                        </p:attrNameLst>
                                      </p:cBhvr>
                                      <p:to>
                                        <p:strVal val="visible"/>
                                      </p:to>
                                    </p:set>
                                    <p:animEffect transition="in" filter="barn(inVertical)">
                                      <p:cBhvr>
                                        <p:cTn id="10"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dirty="0" err="1" smtClean="0"/>
              <a:t>Admissible</a:t>
            </a:r>
            <a:r>
              <a:rPr lang="tr-TR" dirty="0" smtClean="0"/>
              <a:t> </a:t>
            </a:r>
            <a:r>
              <a:rPr lang="tr-TR" dirty="0" err="1" smtClean="0"/>
              <a:t>Heuristics</a:t>
            </a:r>
            <a:endParaRPr lang="tr-TR" dirty="0"/>
          </a:p>
        </p:txBody>
      </p:sp>
      <p:sp>
        <p:nvSpPr>
          <p:cNvPr id="3" name="İçerik Yer Tutucusu 2"/>
          <p:cNvSpPr>
            <a:spLocks noGrp="1"/>
          </p:cNvSpPr>
          <p:nvPr>
            <p:ph idx="1"/>
          </p:nvPr>
        </p:nvSpPr>
        <p:spPr/>
        <p:txBody>
          <a:bodyPr>
            <a:normAutofit fontScale="85000" lnSpcReduction="10000"/>
          </a:bodyPr>
          <a:lstStyle/>
          <a:p>
            <a:pPr>
              <a:lnSpc>
                <a:spcPct val="120000"/>
              </a:lnSpc>
              <a:spcAft>
                <a:spcPts val="600"/>
              </a:spcAft>
            </a:pPr>
            <a:r>
              <a:rPr lang="en-US" altLang="tr-TR" dirty="0"/>
              <a:t>A heuristic </a:t>
            </a:r>
            <a:r>
              <a:rPr lang="en-US" altLang="tr-TR" i="1" dirty="0"/>
              <a:t>h(n)</a:t>
            </a:r>
            <a:r>
              <a:rPr lang="en-US" altLang="tr-TR" dirty="0"/>
              <a:t> is admissible if for every node </a:t>
            </a:r>
            <a:r>
              <a:rPr lang="en-US" altLang="tr-TR" i="1" dirty="0"/>
              <a:t>n</a:t>
            </a:r>
            <a:r>
              <a:rPr lang="en-US" altLang="tr-TR" dirty="0" smtClean="0"/>
              <a:t>,</a:t>
            </a:r>
            <a:r>
              <a:rPr lang="tr-TR" altLang="tr-TR" dirty="0" smtClean="0"/>
              <a:t>  </a:t>
            </a:r>
          </a:p>
          <a:p>
            <a:pPr lvl="1">
              <a:lnSpc>
                <a:spcPct val="120000"/>
              </a:lnSpc>
              <a:spcAft>
                <a:spcPts val="600"/>
              </a:spcAft>
            </a:pPr>
            <a:r>
              <a:rPr lang="en-US" altLang="tr-TR" i="1" dirty="0" smtClean="0"/>
              <a:t>h(n</a:t>
            </a:r>
            <a:r>
              <a:rPr lang="en-US" altLang="tr-TR" i="1" dirty="0"/>
              <a:t>) </a:t>
            </a:r>
            <a:r>
              <a:rPr lang="en-US" altLang="tr-TR" i="1" dirty="0">
                <a:cs typeface="Arial" pitchFamily="34" charset="0"/>
              </a:rPr>
              <a:t>≤</a:t>
            </a:r>
            <a:r>
              <a:rPr lang="en-US" altLang="tr-TR" i="1" dirty="0"/>
              <a:t> h</a:t>
            </a:r>
            <a:r>
              <a:rPr lang="en-US" altLang="tr-TR" i="1" baseline="30000" dirty="0"/>
              <a:t>*</a:t>
            </a:r>
            <a:r>
              <a:rPr lang="en-US" altLang="tr-TR" i="1" dirty="0"/>
              <a:t>(n</a:t>
            </a:r>
            <a:r>
              <a:rPr lang="en-US" altLang="tr-TR" i="1" dirty="0" smtClean="0"/>
              <a:t>)</a:t>
            </a:r>
            <a:endParaRPr lang="tr-TR" altLang="tr-TR" i="1" dirty="0" smtClean="0"/>
          </a:p>
          <a:p>
            <a:pPr lvl="1">
              <a:lnSpc>
                <a:spcPct val="120000"/>
              </a:lnSpc>
              <a:spcAft>
                <a:spcPts val="600"/>
              </a:spcAft>
            </a:pPr>
            <a:r>
              <a:rPr lang="en-US" altLang="tr-TR" dirty="0" smtClean="0"/>
              <a:t>where </a:t>
            </a:r>
            <a:r>
              <a:rPr lang="en-US" altLang="tr-TR" i="1" dirty="0"/>
              <a:t>h</a:t>
            </a:r>
            <a:r>
              <a:rPr lang="en-US" altLang="tr-TR" i="1" baseline="30000" dirty="0"/>
              <a:t>*</a:t>
            </a:r>
            <a:r>
              <a:rPr lang="en-US" altLang="tr-TR" i="1" dirty="0"/>
              <a:t>(n)</a:t>
            </a:r>
            <a:r>
              <a:rPr lang="en-US" altLang="tr-TR" dirty="0"/>
              <a:t> is the true cost to reach the goal state </a:t>
            </a:r>
            <a:r>
              <a:rPr lang="en-US" altLang="tr-TR"/>
              <a:t>from </a:t>
            </a:r>
            <a:r>
              <a:rPr lang="en-US" altLang="tr-TR" i="1" smtClean="0"/>
              <a:t>n</a:t>
            </a:r>
            <a:endParaRPr lang="en-US" altLang="tr-TR" dirty="0" smtClean="0"/>
          </a:p>
          <a:p>
            <a:pPr>
              <a:lnSpc>
                <a:spcPct val="120000"/>
              </a:lnSpc>
              <a:spcAft>
                <a:spcPts val="600"/>
              </a:spcAft>
            </a:pPr>
            <a:r>
              <a:rPr lang="en-US" altLang="tr-TR" dirty="0" smtClean="0"/>
              <a:t>An admissible heuristic never overestimates the cost to reach the goal, </a:t>
            </a:r>
            <a:endParaRPr lang="tr-TR" altLang="tr-TR" dirty="0" smtClean="0"/>
          </a:p>
          <a:p>
            <a:pPr lvl="1">
              <a:lnSpc>
                <a:spcPct val="120000"/>
              </a:lnSpc>
              <a:spcAft>
                <a:spcPts val="600"/>
              </a:spcAft>
            </a:pPr>
            <a:r>
              <a:rPr lang="en-US" altLang="tr-TR" dirty="0" smtClean="0"/>
              <a:t>i.e., it is optimistic</a:t>
            </a:r>
          </a:p>
          <a:p>
            <a:pPr>
              <a:lnSpc>
                <a:spcPct val="120000"/>
              </a:lnSpc>
              <a:spcAft>
                <a:spcPts val="600"/>
              </a:spcAft>
            </a:pPr>
            <a:r>
              <a:rPr lang="tr-TR" altLang="tr-TR" dirty="0" err="1" smtClean="0"/>
              <a:t>For</a:t>
            </a:r>
            <a:r>
              <a:rPr lang="tr-TR" altLang="tr-TR" dirty="0" smtClean="0"/>
              <a:t> </a:t>
            </a:r>
            <a:r>
              <a:rPr lang="tr-TR" altLang="tr-TR" dirty="0" err="1" smtClean="0"/>
              <a:t>example</a:t>
            </a:r>
            <a:r>
              <a:rPr lang="tr-TR" altLang="tr-TR" smtClean="0"/>
              <a:t>,</a:t>
            </a:r>
            <a:r>
              <a:rPr lang="en-US" altLang="tr-TR" smtClean="0"/>
              <a:t> </a:t>
            </a:r>
            <a:r>
              <a:rPr lang="en-US" altLang="tr-TR" i="1" smtClean="0"/>
              <a:t>h(n) </a:t>
            </a:r>
            <a:r>
              <a:rPr lang="en-US" altLang="tr-TR" smtClean="0"/>
              <a:t>of</a:t>
            </a:r>
            <a:r>
              <a:rPr lang="en-US" altLang="tr-TR" i="1" smtClean="0"/>
              <a:t> straight line distance </a:t>
            </a:r>
            <a:r>
              <a:rPr lang="en-US" altLang="tr-TR" dirty="0" smtClean="0"/>
              <a:t>never overestimates the actual road distance</a:t>
            </a:r>
            <a:endParaRPr lang="tr-TR" dirty="0"/>
          </a:p>
        </p:txBody>
      </p:sp>
    </p:spTree>
    <p:extLst>
      <p:ext uri="{BB962C8B-B14F-4D97-AF65-F5344CB8AC3E}">
        <p14:creationId xmlns:p14="http://schemas.microsoft.com/office/powerpoint/2010/main" val="201583683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dirty="0" err="1" smtClean="0"/>
              <a:t>Dominance</a:t>
            </a:r>
            <a:endParaRPr lang="tr-TR" dirty="0"/>
          </a:p>
        </p:txBody>
      </p:sp>
      <p:sp>
        <p:nvSpPr>
          <p:cNvPr id="3" name="İçerik Yer Tutucusu 2"/>
          <p:cNvSpPr>
            <a:spLocks noGrp="1"/>
          </p:cNvSpPr>
          <p:nvPr>
            <p:ph idx="1"/>
          </p:nvPr>
        </p:nvSpPr>
        <p:spPr>
          <a:xfrm>
            <a:off x="457200" y="1484784"/>
            <a:ext cx="8229600" cy="5184576"/>
          </a:xfrm>
        </p:spPr>
        <p:txBody>
          <a:bodyPr>
            <a:normAutofit fontScale="77500" lnSpcReduction="20000"/>
          </a:bodyPr>
          <a:lstStyle/>
          <a:p>
            <a:pPr>
              <a:lnSpc>
                <a:spcPct val="120000"/>
              </a:lnSpc>
            </a:pPr>
            <a:r>
              <a:rPr lang="en-US" altLang="tr-TR" dirty="0"/>
              <a:t>If </a:t>
            </a:r>
            <a:r>
              <a:rPr lang="en-US" altLang="tr-TR" i="1" dirty="0"/>
              <a:t>h</a:t>
            </a:r>
            <a:r>
              <a:rPr lang="en-US" altLang="tr-TR" i="1" baseline="-25000" dirty="0"/>
              <a:t>2</a:t>
            </a:r>
            <a:r>
              <a:rPr lang="en-US" altLang="tr-TR" i="1" dirty="0"/>
              <a:t>(n) </a:t>
            </a:r>
            <a:r>
              <a:rPr lang="en-US" altLang="tr-TR" i="1" dirty="0">
                <a:cs typeface="Arial" pitchFamily="34" charset="0"/>
              </a:rPr>
              <a:t>≥</a:t>
            </a:r>
            <a:r>
              <a:rPr lang="en-US" altLang="tr-TR" i="1" dirty="0"/>
              <a:t> h</a:t>
            </a:r>
            <a:r>
              <a:rPr lang="en-US" altLang="tr-TR" i="1" baseline="-25000" dirty="0"/>
              <a:t>1</a:t>
            </a:r>
            <a:r>
              <a:rPr lang="en-US" altLang="tr-TR" i="1" dirty="0"/>
              <a:t>(n)</a:t>
            </a:r>
            <a:r>
              <a:rPr lang="en-US" altLang="tr-TR" dirty="0"/>
              <a:t> for all </a:t>
            </a:r>
            <a:r>
              <a:rPr lang="en-US" altLang="tr-TR" i="1" dirty="0"/>
              <a:t>n</a:t>
            </a:r>
            <a:r>
              <a:rPr lang="en-US" altLang="tr-TR" dirty="0"/>
              <a:t> (both admissible)</a:t>
            </a:r>
          </a:p>
          <a:p>
            <a:pPr lvl="1">
              <a:lnSpc>
                <a:spcPct val="120000"/>
              </a:lnSpc>
            </a:pPr>
            <a:r>
              <a:rPr lang="en-US" altLang="tr-TR" dirty="0"/>
              <a:t>then </a:t>
            </a:r>
            <a:r>
              <a:rPr lang="en-US" altLang="tr-TR" i="1" dirty="0"/>
              <a:t>h</a:t>
            </a:r>
            <a:r>
              <a:rPr lang="en-US" altLang="tr-TR" i="1" baseline="-25000" dirty="0"/>
              <a:t>2</a:t>
            </a:r>
            <a:r>
              <a:rPr lang="en-US" altLang="tr-TR" i="1" dirty="0"/>
              <a:t> </a:t>
            </a:r>
            <a:r>
              <a:rPr lang="en-US" altLang="tr-TR" dirty="0"/>
              <a:t>dominates </a:t>
            </a:r>
            <a:r>
              <a:rPr lang="en-US" altLang="tr-TR" i="1" dirty="0"/>
              <a:t>h</a:t>
            </a:r>
            <a:r>
              <a:rPr lang="en-US" altLang="tr-TR" i="1" baseline="-25000" dirty="0"/>
              <a:t>1</a:t>
            </a:r>
            <a:r>
              <a:rPr lang="en-US" altLang="tr-TR" i="1" dirty="0"/>
              <a:t> </a:t>
            </a:r>
          </a:p>
          <a:p>
            <a:pPr lvl="1">
              <a:lnSpc>
                <a:spcPct val="120000"/>
              </a:lnSpc>
            </a:pPr>
            <a:r>
              <a:rPr lang="en-US" altLang="tr-TR" i="1" dirty="0"/>
              <a:t>h</a:t>
            </a:r>
            <a:r>
              <a:rPr lang="en-US" altLang="tr-TR" i="1" baseline="-25000" dirty="0"/>
              <a:t>2</a:t>
            </a:r>
            <a:r>
              <a:rPr lang="en-US" altLang="tr-TR" i="1" dirty="0"/>
              <a:t> </a:t>
            </a:r>
            <a:r>
              <a:rPr lang="en-US" altLang="tr-TR" dirty="0"/>
              <a:t>is better for </a:t>
            </a:r>
            <a:r>
              <a:rPr lang="en-US" altLang="tr-TR" dirty="0" smtClean="0"/>
              <a:t>search</a:t>
            </a:r>
            <a:endParaRPr lang="en-US" altLang="tr-TR" dirty="0"/>
          </a:p>
          <a:p>
            <a:pPr>
              <a:lnSpc>
                <a:spcPct val="120000"/>
              </a:lnSpc>
            </a:pPr>
            <a:r>
              <a:rPr lang="en-US" altLang="tr-TR" dirty="0"/>
              <a:t>Typical search costs (average number of nodes expanded</a:t>
            </a:r>
            <a:r>
              <a:rPr lang="en-US" altLang="tr-TR" dirty="0" smtClean="0"/>
              <a:t>):</a:t>
            </a:r>
            <a:endParaRPr lang="en-US" altLang="tr-TR" i="1" dirty="0"/>
          </a:p>
          <a:p>
            <a:pPr lvl="1">
              <a:lnSpc>
                <a:spcPct val="120000"/>
              </a:lnSpc>
            </a:pPr>
            <a:r>
              <a:rPr lang="en-US" altLang="tr-TR" i="1" dirty="0" smtClean="0"/>
              <a:t>d=12</a:t>
            </a:r>
            <a:r>
              <a:rPr lang="en-US" altLang="tr-TR" i="1" dirty="0"/>
              <a:t>	</a:t>
            </a:r>
            <a:endParaRPr lang="tr-TR" altLang="tr-TR" i="1" dirty="0" smtClean="0"/>
          </a:p>
          <a:p>
            <a:pPr marL="457200" lvl="1" indent="0">
              <a:lnSpc>
                <a:spcPct val="120000"/>
              </a:lnSpc>
              <a:buNone/>
            </a:pPr>
            <a:r>
              <a:rPr lang="tr-TR" altLang="tr-TR" i="1" dirty="0"/>
              <a:t> </a:t>
            </a:r>
            <a:r>
              <a:rPr lang="tr-TR" altLang="tr-TR" i="1" dirty="0" smtClean="0"/>
              <a:t>     </a:t>
            </a:r>
            <a:r>
              <a:rPr lang="tr-TR" altLang="tr-TR" err="1" smtClean="0"/>
              <a:t>Iterative</a:t>
            </a:r>
            <a:r>
              <a:rPr lang="tr-TR" altLang="tr-TR" smtClean="0"/>
              <a:t> </a:t>
            </a:r>
            <a:r>
              <a:rPr lang="tr-TR" altLang="tr-TR" smtClean="0"/>
              <a:t>Deep</a:t>
            </a:r>
            <a:r>
              <a:rPr lang="en-US" altLang="tr-TR" smtClean="0"/>
              <a:t>e</a:t>
            </a:r>
            <a:r>
              <a:rPr lang="tr-TR" altLang="tr-TR" smtClean="0"/>
              <a:t>ning </a:t>
            </a:r>
            <a:r>
              <a:rPr lang="tr-TR" altLang="tr-TR" dirty="0" err="1" smtClean="0"/>
              <a:t>Search</a:t>
            </a:r>
            <a:r>
              <a:rPr lang="tr-TR" altLang="tr-TR" dirty="0" smtClean="0"/>
              <a:t> (IDS) </a:t>
            </a:r>
            <a:r>
              <a:rPr lang="en-US" altLang="tr-TR" dirty="0" smtClean="0"/>
              <a:t>= </a:t>
            </a:r>
            <a:r>
              <a:rPr lang="en-US" altLang="tr-TR" dirty="0"/>
              <a:t>3,644,035 nodes</a:t>
            </a:r>
            <a:br>
              <a:rPr lang="en-US" altLang="tr-TR" dirty="0"/>
            </a:br>
            <a:r>
              <a:rPr lang="en-US" altLang="tr-TR" dirty="0"/>
              <a:t>	A</a:t>
            </a:r>
            <a:r>
              <a:rPr lang="en-US" altLang="tr-TR" baseline="30000" dirty="0"/>
              <a:t>*</a:t>
            </a:r>
            <a:r>
              <a:rPr lang="en-US" altLang="tr-TR" dirty="0"/>
              <a:t>(h</a:t>
            </a:r>
            <a:r>
              <a:rPr lang="en-US" altLang="tr-TR" baseline="-25000" dirty="0"/>
              <a:t>1</a:t>
            </a:r>
            <a:r>
              <a:rPr lang="en-US" altLang="tr-TR" dirty="0"/>
              <a:t>) = 227 nodes </a:t>
            </a:r>
            <a:br>
              <a:rPr lang="en-US" altLang="tr-TR" dirty="0"/>
            </a:br>
            <a:r>
              <a:rPr lang="en-US" altLang="tr-TR" dirty="0"/>
              <a:t>	A</a:t>
            </a:r>
            <a:r>
              <a:rPr lang="en-US" altLang="tr-TR" baseline="30000" dirty="0"/>
              <a:t>*</a:t>
            </a:r>
            <a:r>
              <a:rPr lang="en-US" altLang="tr-TR" dirty="0"/>
              <a:t>(h</a:t>
            </a:r>
            <a:r>
              <a:rPr lang="en-US" altLang="tr-TR" baseline="-25000" dirty="0"/>
              <a:t>2</a:t>
            </a:r>
            <a:r>
              <a:rPr lang="en-US" altLang="tr-TR" dirty="0"/>
              <a:t>) = 73 nodes </a:t>
            </a:r>
          </a:p>
          <a:p>
            <a:pPr lvl="1">
              <a:lnSpc>
                <a:spcPct val="120000"/>
              </a:lnSpc>
            </a:pPr>
            <a:r>
              <a:rPr lang="en-US" altLang="tr-TR" i="1" dirty="0" smtClean="0"/>
              <a:t>d=24</a:t>
            </a:r>
            <a:endParaRPr lang="tr-TR" altLang="tr-TR" i="1" dirty="0" smtClean="0"/>
          </a:p>
          <a:p>
            <a:pPr marL="457200" lvl="1" indent="0">
              <a:lnSpc>
                <a:spcPct val="120000"/>
              </a:lnSpc>
              <a:buNone/>
            </a:pPr>
            <a:r>
              <a:rPr lang="tr-TR" altLang="tr-TR" i="1" dirty="0"/>
              <a:t> </a:t>
            </a:r>
            <a:r>
              <a:rPr lang="tr-TR" altLang="tr-TR" i="1" dirty="0" smtClean="0"/>
              <a:t>      </a:t>
            </a:r>
            <a:r>
              <a:rPr lang="en-US" altLang="tr-TR" dirty="0" smtClean="0"/>
              <a:t>IDS </a:t>
            </a:r>
            <a:r>
              <a:rPr lang="en-US" altLang="tr-TR" dirty="0"/>
              <a:t>= too many nodes</a:t>
            </a:r>
            <a:br>
              <a:rPr lang="en-US" altLang="tr-TR" dirty="0"/>
            </a:br>
            <a:r>
              <a:rPr lang="en-US" altLang="tr-TR" dirty="0"/>
              <a:t>	A</a:t>
            </a:r>
            <a:r>
              <a:rPr lang="en-US" altLang="tr-TR" baseline="30000" dirty="0"/>
              <a:t>*</a:t>
            </a:r>
            <a:r>
              <a:rPr lang="en-US" altLang="tr-TR" dirty="0"/>
              <a:t>(h</a:t>
            </a:r>
            <a:r>
              <a:rPr lang="en-US" altLang="tr-TR" baseline="-25000" dirty="0"/>
              <a:t>1</a:t>
            </a:r>
            <a:r>
              <a:rPr lang="en-US" altLang="tr-TR" dirty="0"/>
              <a:t>) = 39,135 nodes </a:t>
            </a:r>
            <a:br>
              <a:rPr lang="en-US" altLang="tr-TR" dirty="0"/>
            </a:br>
            <a:r>
              <a:rPr lang="en-US" altLang="tr-TR" dirty="0"/>
              <a:t>	A</a:t>
            </a:r>
            <a:r>
              <a:rPr lang="en-US" altLang="tr-TR" baseline="30000" dirty="0"/>
              <a:t>*</a:t>
            </a:r>
            <a:r>
              <a:rPr lang="en-US" altLang="tr-TR" dirty="0"/>
              <a:t>(h</a:t>
            </a:r>
            <a:r>
              <a:rPr lang="en-US" altLang="tr-TR" baseline="-25000" dirty="0"/>
              <a:t>2</a:t>
            </a:r>
            <a:r>
              <a:rPr lang="en-US" altLang="tr-TR" dirty="0"/>
              <a:t>) = 1,641 nodes</a:t>
            </a:r>
            <a:endParaRPr lang="tr-TR" dirty="0"/>
          </a:p>
        </p:txBody>
      </p:sp>
    </p:spTree>
    <p:extLst>
      <p:ext uri="{BB962C8B-B14F-4D97-AF65-F5344CB8AC3E}">
        <p14:creationId xmlns:p14="http://schemas.microsoft.com/office/powerpoint/2010/main" val="216798605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dirty="0" err="1" smtClean="0"/>
              <a:t>Optimality</a:t>
            </a:r>
            <a:r>
              <a:rPr lang="tr-TR" dirty="0" smtClean="0"/>
              <a:t> of A*</a:t>
            </a:r>
            <a:endParaRPr lang="tr-TR" dirty="0"/>
          </a:p>
        </p:txBody>
      </p:sp>
      <p:pic>
        <p:nvPicPr>
          <p:cNvPr id="4" name="Picture 5" descr="astar-proof"/>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a:off x="2843808" y="3068960"/>
            <a:ext cx="3505200" cy="1676400"/>
          </a:xfrm>
          <a:prstGeom prst="rect">
            <a:avLst/>
          </a:prstGeom>
          <a:noFill/>
          <a:extLst>
            <a:ext uri="{909E8E84-426E-40DD-AFC4-6F175D3DCCD1}">
              <a14:hiddenFill xmlns:a14="http://schemas.microsoft.com/office/drawing/2010/main">
                <a:solidFill>
                  <a:srgbClr val="FFFFFF"/>
                </a:solidFill>
              </a14:hiddenFill>
            </a:ext>
          </a:extLst>
        </p:spPr>
      </p:pic>
      <p:sp>
        <p:nvSpPr>
          <p:cNvPr id="5" name="Dikdörtgen 4"/>
          <p:cNvSpPr/>
          <p:nvPr/>
        </p:nvSpPr>
        <p:spPr>
          <a:xfrm>
            <a:off x="467544" y="1424667"/>
            <a:ext cx="8352928" cy="1646605"/>
          </a:xfrm>
          <a:prstGeom prst="rect">
            <a:avLst/>
          </a:prstGeom>
        </p:spPr>
        <p:txBody>
          <a:bodyPr wrap="square">
            <a:spAutoFit/>
          </a:bodyPr>
          <a:lstStyle/>
          <a:p>
            <a:pPr marL="342900" indent="-342900">
              <a:spcAft>
                <a:spcPts val="600"/>
              </a:spcAft>
              <a:buFont typeface="Arial" pitchFamily="34" charset="0"/>
              <a:buChar char="•"/>
            </a:pPr>
            <a:r>
              <a:rPr lang="en-US" altLang="tr-TR" sz="2400" dirty="0"/>
              <a:t>Suppose some suboptimal goal </a:t>
            </a:r>
            <a:r>
              <a:rPr lang="en-US" altLang="tr-TR" sz="2400" i="1" dirty="0"/>
              <a:t>G</a:t>
            </a:r>
            <a:r>
              <a:rPr lang="en-US" altLang="tr-TR" sz="2400" i="1" baseline="-25000" dirty="0"/>
              <a:t>2</a:t>
            </a:r>
            <a:r>
              <a:rPr lang="en-US" altLang="tr-TR" sz="2400" i="1" dirty="0"/>
              <a:t> </a:t>
            </a:r>
            <a:r>
              <a:rPr lang="en-US" altLang="tr-TR" sz="2400" dirty="0"/>
              <a:t>has been generated and is in the fringe. </a:t>
            </a:r>
            <a:endParaRPr lang="tr-TR" altLang="tr-TR" sz="2400" dirty="0" smtClean="0"/>
          </a:p>
          <a:p>
            <a:pPr marL="342900" indent="-342900">
              <a:spcAft>
                <a:spcPts val="600"/>
              </a:spcAft>
              <a:buFont typeface="Arial" pitchFamily="34" charset="0"/>
              <a:buChar char="•"/>
            </a:pPr>
            <a:r>
              <a:rPr lang="en-US" altLang="tr-TR" sz="2400" dirty="0" smtClean="0"/>
              <a:t>Let </a:t>
            </a:r>
            <a:r>
              <a:rPr lang="en-US" altLang="tr-TR" sz="2400" i="1" dirty="0"/>
              <a:t>n</a:t>
            </a:r>
            <a:r>
              <a:rPr lang="en-US" altLang="tr-TR" sz="2400" dirty="0"/>
              <a:t> be an </a:t>
            </a:r>
            <a:r>
              <a:rPr lang="en-US" altLang="tr-TR" sz="2400" dirty="0" smtClean="0"/>
              <a:t>unexpanded </a:t>
            </a:r>
            <a:r>
              <a:rPr lang="en-US" altLang="tr-TR" sz="2400" dirty="0"/>
              <a:t>node in the fringe such that </a:t>
            </a:r>
            <a:r>
              <a:rPr lang="en-US" altLang="tr-TR" sz="2400" i="1" dirty="0"/>
              <a:t>n </a:t>
            </a:r>
            <a:r>
              <a:rPr lang="en-US" altLang="tr-TR" sz="2400" dirty="0"/>
              <a:t>is on a shortest path to an optimal goal </a:t>
            </a:r>
            <a:r>
              <a:rPr lang="en-US" altLang="tr-TR" sz="2400" i="1" dirty="0" smtClean="0"/>
              <a:t>G</a:t>
            </a:r>
            <a:r>
              <a:rPr lang="en-US" altLang="tr-TR" sz="2400" dirty="0" smtClean="0"/>
              <a:t>.</a:t>
            </a:r>
            <a:endParaRPr lang="en-US" altLang="tr-TR" dirty="0"/>
          </a:p>
        </p:txBody>
      </p:sp>
      <p:sp>
        <p:nvSpPr>
          <p:cNvPr id="6" name="Dikdörtgen 5"/>
          <p:cNvSpPr/>
          <p:nvPr/>
        </p:nvSpPr>
        <p:spPr>
          <a:xfrm>
            <a:off x="1835696" y="4894128"/>
            <a:ext cx="5976664" cy="1631216"/>
          </a:xfrm>
          <a:prstGeom prst="rect">
            <a:avLst/>
          </a:prstGeom>
        </p:spPr>
        <p:txBody>
          <a:bodyPr wrap="square">
            <a:spAutoFit/>
          </a:bodyPr>
          <a:lstStyle/>
          <a:p>
            <a:r>
              <a:rPr lang="en-US" altLang="tr-TR" sz="2500" dirty="0" smtClean="0"/>
              <a:t>f(G</a:t>
            </a:r>
            <a:r>
              <a:rPr lang="en-US" altLang="tr-TR" sz="2500" baseline="-25000" dirty="0" smtClean="0"/>
              <a:t>2</a:t>
            </a:r>
            <a:r>
              <a:rPr lang="en-US" altLang="tr-TR" sz="2500" dirty="0"/>
              <a:t>)  = g(G</a:t>
            </a:r>
            <a:r>
              <a:rPr lang="en-US" altLang="tr-TR" sz="2500" baseline="-25000" dirty="0"/>
              <a:t>2</a:t>
            </a:r>
            <a:r>
              <a:rPr lang="en-US" altLang="tr-TR" sz="2500" dirty="0"/>
              <a:t>)		since </a:t>
            </a:r>
            <a:r>
              <a:rPr lang="en-US" altLang="tr-TR" sz="2500" i="1" dirty="0"/>
              <a:t>h</a:t>
            </a:r>
            <a:r>
              <a:rPr lang="en-US" altLang="tr-TR" sz="2500" dirty="0"/>
              <a:t>(G</a:t>
            </a:r>
            <a:r>
              <a:rPr lang="en-US" altLang="tr-TR" sz="2500" baseline="-25000" dirty="0"/>
              <a:t>2</a:t>
            </a:r>
            <a:r>
              <a:rPr lang="en-US" altLang="tr-TR" sz="2500" dirty="0"/>
              <a:t>) = 0 </a:t>
            </a:r>
          </a:p>
          <a:p>
            <a:r>
              <a:rPr lang="en-US" altLang="tr-TR" sz="2500" dirty="0" smtClean="0"/>
              <a:t>f(G</a:t>
            </a:r>
            <a:r>
              <a:rPr lang="en-US" altLang="tr-TR" sz="2500" dirty="0"/>
              <a:t>)   = g(G)		since </a:t>
            </a:r>
            <a:r>
              <a:rPr lang="en-US" altLang="tr-TR" sz="2500" i="1" dirty="0"/>
              <a:t>h</a:t>
            </a:r>
            <a:r>
              <a:rPr lang="en-US" altLang="tr-TR" sz="2500" dirty="0"/>
              <a:t>(G) = 0 </a:t>
            </a:r>
            <a:endParaRPr lang="tr-TR" altLang="tr-TR" sz="2500" dirty="0" smtClean="0"/>
          </a:p>
          <a:p>
            <a:r>
              <a:rPr lang="en-US" altLang="tr-TR" sz="2500" dirty="0"/>
              <a:t>g(G</a:t>
            </a:r>
            <a:r>
              <a:rPr lang="en-US" altLang="tr-TR" sz="2500" baseline="-25000" dirty="0"/>
              <a:t>2</a:t>
            </a:r>
            <a:r>
              <a:rPr lang="en-US" altLang="tr-TR" sz="2500" dirty="0"/>
              <a:t>) &gt; g(G) 		since G</a:t>
            </a:r>
            <a:r>
              <a:rPr lang="en-US" altLang="tr-TR" sz="2500" baseline="-25000" dirty="0"/>
              <a:t>2</a:t>
            </a:r>
            <a:r>
              <a:rPr lang="en-US" altLang="tr-TR" sz="2500" dirty="0"/>
              <a:t> is suboptimal </a:t>
            </a:r>
          </a:p>
          <a:p>
            <a:r>
              <a:rPr lang="en-US" altLang="tr-TR" sz="2500" dirty="0" smtClean="0"/>
              <a:t>f(G</a:t>
            </a:r>
            <a:r>
              <a:rPr lang="en-US" altLang="tr-TR" sz="2500" baseline="-25000" dirty="0" smtClean="0"/>
              <a:t>2</a:t>
            </a:r>
            <a:r>
              <a:rPr lang="en-US" altLang="tr-TR" sz="2500" dirty="0"/>
              <a:t>)  &gt; f(G)		</a:t>
            </a:r>
            <a:r>
              <a:rPr lang="en-US" altLang="tr-TR" sz="2500" dirty="0" smtClean="0"/>
              <a:t>since </a:t>
            </a:r>
            <a:r>
              <a:rPr lang="en-US" altLang="tr-TR" sz="2500" dirty="0"/>
              <a:t>G</a:t>
            </a:r>
            <a:r>
              <a:rPr lang="en-US" altLang="tr-TR" sz="2500" baseline="-25000" dirty="0"/>
              <a:t>2</a:t>
            </a:r>
            <a:r>
              <a:rPr lang="en-US" altLang="tr-TR" sz="2500" dirty="0"/>
              <a:t> is suboptimal </a:t>
            </a:r>
          </a:p>
        </p:txBody>
      </p:sp>
    </p:spTree>
    <p:extLst>
      <p:ext uri="{BB962C8B-B14F-4D97-AF65-F5344CB8AC3E}">
        <p14:creationId xmlns:p14="http://schemas.microsoft.com/office/powerpoint/2010/main" val="30335291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dirty="0" err="1" smtClean="0"/>
              <a:t>Optimality</a:t>
            </a:r>
            <a:r>
              <a:rPr lang="tr-TR" dirty="0" smtClean="0"/>
              <a:t> of A*</a:t>
            </a:r>
            <a:endParaRPr lang="tr-TR" dirty="0"/>
          </a:p>
        </p:txBody>
      </p:sp>
      <p:sp>
        <p:nvSpPr>
          <p:cNvPr id="3" name="İçerik Yer Tutucusu 2"/>
          <p:cNvSpPr>
            <a:spLocks noGrp="1"/>
          </p:cNvSpPr>
          <p:nvPr>
            <p:ph idx="1"/>
          </p:nvPr>
        </p:nvSpPr>
        <p:spPr>
          <a:xfrm>
            <a:off x="755576" y="4653136"/>
            <a:ext cx="8208912" cy="2160240"/>
          </a:xfrm>
        </p:spPr>
        <p:txBody>
          <a:bodyPr>
            <a:normAutofit fontScale="70000" lnSpcReduction="20000"/>
          </a:bodyPr>
          <a:lstStyle/>
          <a:p>
            <a:pPr marL="0" indent="0">
              <a:lnSpc>
                <a:spcPct val="120000"/>
              </a:lnSpc>
              <a:buNone/>
            </a:pPr>
            <a:r>
              <a:rPr lang="en-US" altLang="tr-TR" dirty="0" smtClean="0"/>
              <a:t>f(G</a:t>
            </a:r>
            <a:r>
              <a:rPr lang="en-US" altLang="tr-TR" baseline="-25000" dirty="0" smtClean="0"/>
              <a:t>2</a:t>
            </a:r>
            <a:r>
              <a:rPr lang="en-US" altLang="tr-TR" dirty="0" smtClean="0"/>
              <a:t>)</a:t>
            </a:r>
            <a:r>
              <a:rPr lang="tr-TR" altLang="tr-TR" dirty="0" smtClean="0"/>
              <a:t> </a:t>
            </a:r>
            <a:r>
              <a:rPr lang="en-US" altLang="tr-TR" dirty="0" smtClean="0"/>
              <a:t>&gt; </a:t>
            </a:r>
            <a:r>
              <a:rPr lang="en-US" altLang="tr-TR" dirty="0"/>
              <a:t>f(G) 		since G</a:t>
            </a:r>
            <a:r>
              <a:rPr lang="en-US" altLang="tr-TR" baseline="-25000" dirty="0"/>
              <a:t>2</a:t>
            </a:r>
            <a:r>
              <a:rPr lang="en-US" altLang="tr-TR" dirty="0"/>
              <a:t> is suboptimal </a:t>
            </a:r>
          </a:p>
          <a:p>
            <a:pPr marL="0" indent="0">
              <a:lnSpc>
                <a:spcPct val="120000"/>
              </a:lnSpc>
              <a:buNone/>
            </a:pPr>
            <a:r>
              <a:rPr lang="en-US" altLang="tr-TR" dirty="0"/>
              <a:t>h(n</a:t>
            </a:r>
            <a:r>
              <a:rPr lang="en-US" altLang="tr-TR" dirty="0" smtClean="0"/>
              <a:t>)</a:t>
            </a:r>
            <a:r>
              <a:rPr lang="tr-TR" altLang="tr-TR" dirty="0"/>
              <a:t> </a:t>
            </a:r>
            <a:r>
              <a:rPr lang="en-US" altLang="tr-TR" dirty="0" smtClean="0">
                <a:cs typeface="Arial" pitchFamily="34" charset="0"/>
              </a:rPr>
              <a:t>≤</a:t>
            </a:r>
            <a:r>
              <a:rPr lang="en-US" altLang="tr-TR" dirty="0" smtClean="0"/>
              <a:t> h*(n)	</a:t>
            </a:r>
            <a:r>
              <a:rPr lang="tr-TR" altLang="tr-TR" dirty="0" smtClean="0"/>
              <a:t>	</a:t>
            </a:r>
            <a:r>
              <a:rPr lang="en-US" altLang="tr-TR" dirty="0" smtClean="0"/>
              <a:t>since </a:t>
            </a:r>
            <a:r>
              <a:rPr lang="en-US" altLang="tr-TR" dirty="0"/>
              <a:t>h is admissible</a:t>
            </a:r>
          </a:p>
          <a:p>
            <a:pPr marL="0" indent="0">
              <a:lnSpc>
                <a:spcPct val="120000"/>
              </a:lnSpc>
              <a:buNone/>
            </a:pPr>
            <a:r>
              <a:rPr lang="en-US" altLang="tr-TR" dirty="0"/>
              <a:t>g(n) + h(n</a:t>
            </a:r>
            <a:r>
              <a:rPr lang="en-US" altLang="tr-TR" dirty="0" smtClean="0"/>
              <a:t>)</a:t>
            </a:r>
            <a:r>
              <a:rPr lang="tr-TR" altLang="tr-TR" dirty="0" smtClean="0"/>
              <a:t> </a:t>
            </a:r>
            <a:r>
              <a:rPr lang="en-US" altLang="tr-TR" dirty="0" smtClean="0">
                <a:cs typeface="Arial" pitchFamily="34" charset="0"/>
              </a:rPr>
              <a:t>≤</a:t>
            </a:r>
            <a:r>
              <a:rPr lang="en-US" altLang="tr-TR" dirty="0" smtClean="0"/>
              <a:t> </a:t>
            </a:r>
            <a:r>
              <a:rPr lang="en-US" altLang="tr-TR" dirty="0"/>
              <a:t>g(n) + h</a:t>
            </a:r>
            <a:r>
              <a:rPr lang="en-US" altLang="tr-TR" baseline="30000" dirty="0"/>
              <a:t>*</a:t>
            </a:r>
            <a:r>
              <a:rPr lang="en-US" altLang="tr-TR" dirty="0"/>
              <a:t>(n) </a:t>
            </a:r>
          </a:p>
          <a:p>
            <a:pPr marL="0" indent="0">
              <a:lnSpc>
                <a:spcPct val="120000"/>
              </a:lnSpc>
              <a:buNone/>
            </a:pPr>
            <a:r>
              <a:rPr lang="en-US" altLang="tr-TR" dirty="0"/>
              <a:t>f(n) </a:t>
            </a:r>
            <a:r>
              <a:rPr lang="en-US" altLang="tr-TR" dirty="0" smtClean="0">
                <a:cs typeface="Arial" pitchFamily="34" charset="0"/>
              </a:rPr>
              <a:t>≤</a:t>
            </a:r>
            <a:r>
              <a:rPr lang="en-US" altLang="tr-TR" dirty="0" smtClean="0"/>
              <a:t> </a:t>
            </a:r>
            <a:r>
              <a:rPr lang="en-US" altLang="tr-TR" dirty="0"/>
              <a:t>f(G</a:t>
            </a:r>
            <a:r>
              <a:rPr lang="en-US" altLang="tr-TR" dirty="0" smtClean="0"/>
              <a:t>)</a:t>
            </a:r>
            <a:endParaRPr lang="en-US" altLang="tr-TR" dirty="0"/>
          </a:p>
          <a:p>
            <a:pPr>
              <a:lnSpc>
                <a:spcPct val="120000"/>
              </a:lnSpc>
              <a:buFontTx/>
              <a:buNone/>
            </a:pPr>
            <a:r>
              <a:rPr lang="en-US" altLang="tr-TR" dirty="0"/>
              <a:t>Hence </a:t>
            </a:r>
            <a:r>
              <a:rPr lang="en-US" altLang="tr-TR" i="1" dirty="0"/>
              <a:t>f(G</a:t>
            </a:r>
            <a:r>
              <a:rPr lang="en-US" altLang="tr-TR" i="1" baseline="-25000" dirty="0"/>
              <a:t>2</a:t>
            </a:r>
            <a:r>
              <a:rPr lang="en-US" altLang="tr-TR" i="1" dirty="0"/>
              <a:t>) &gt; f(n)</a:t>
            </a:r>
            <a:r>
              <a:rPr lang="en-US" altLang="tr-TR" dirty="0"/>
              <a:t>, and A</a:t>
            </a:r>
            <a:r>
              <a:rPr lang="en-US" altLang="tr-TR" baseline="30000" dirty="0"/>
              <a:t>*</a:t>
            </a:r>
            <a:r>
              <a:rPr lang="en-US" altLang="tr-TR" dirty="0"/>
              <a:t> will never select G</a:t>
            </a:r>
            <a:r>
              <a:rPr lang="en-US" altLang="tr-TR" baseline="-25000" dirty="0"/>
              <a:t>2</a:t>
            </a:r>
            <a:r>
              <a:rPr lang="en-US" altLang="tr-TR" dirty="0"/>
              <a:t> for </a:t>
            </a:r>
            <a:r>
              <a:rPr lang="en-US" altLang="tr-TR" dirty="0" smtClean="0"/>
              <a:t>expansion</a:t>
            </a:r>
            <a:endParaRPr lang="en-US" altLang="tr-TR" dirty="0"/>
          </a:p>
        </p:txBody>
      </p:sp>
      <p:pic>
        <p:nvPicPr>
          <p:cNvPr id="8" name="Picture 5" descr="astar-proof"/>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a:off x="2843808" y="3048744"/>
            <a:ext cx="3505200" cy="1676400"/>
          </a:xfrm>
          <a:prstGeom prst="rect">
            <a:avLst/>
          </a:prstGeom>
          <a:noFill/>
          <a:extLst>
            <a:ext uri="{909E8E84-426E-40DD-AFC4-6F175D3DCCD1}">
              <a14:hiddenFill xmlns:a14="http://schemas.microsoft.com/office/drawing/2010/main">
                <a:solidFill>
                  <a:srgbClr val="FFFFFF"/>
                </a:solidFill>
              </a14:hiddenFill>
            </a:ext>
          </a:extLst>
        </p:spPr>
      </p:pic>
      <p:sp>
        <p:nvSpPr>
          <p:cNvPr id="9" name="Dikdörtgen 8"/>
          <p:cNvSpPr/>
          <p:nvPr/>
        </p:nvSpPr>
        <p:spPr>
          <a:xfrm>
            <a:off x="467544" y="1424667"/>
            <a:ext cx="8352928" cy="1646605"/>
          </a:xfrm>
          <a:prstGeom prst="rect">
            <a:avLst/>
          </a:prstGeom>
        </p:spPr>
        <p:txBody>
          <a:bodyPr wrap="square">
            <a:spAutoFit/>
          </a:bodyPr>
          <a:lstStyle/>
          <a:p>
            <a:pPr marL="342900" indent="-342900">
              <a:spcAft>
                <a:spcPts val="600"/>
              </a:spcAft>
              <a:buFont typeface="Arial" pitchFamily="34" charset="0"/>
              <a:buChar char="•"/>
            </a:pPr>
            <a:r>
              <a:rPr lang="en-US" altLang="tr-TR" sz="2400" dirty="0"/>
              <a:t>Suppose some suboptimal goal </a:t>
            </a:r>
            <a:r>
              <a:rPr lang="en-US" altLang="tr-TR" sz="2400" i="1" dirty="0"/>
              <a:t>G</a:t>
            </a:r>
            <a:r>
              <a:rPr lang="en-US" altLang="tr-TR" sz="2400" i="1" baseline="-25000" dirty="0"/>
              <a:t>2</a:t>
            </a:r>
            <a:r>
              <a:rPr lang="en-US" altLang="tr-TR" sz="2400" i="1" dirty="0"/>
              <a:t> </a:t>
            </a:r>
            <a:r>
              <a:rPr lang="en-US" altLang="tr-TR" sz="2400" dirty="0"/>
              <a:t>has been generated and is in the fringe. </a:t>
            </a:r>
            <a:endParaRPr lang="tr-TR" altLang="tr-TR" sz="2400" dirty="0" smtClean="0"/>
          </a:p>
          <a:p>
            <a:pPr marL="342900" indent="-342900">
              <a:spcAft>
                <a:spcPts val="600"/>
              </a:spcAft>
              <a:buFont typeface="Arial" pitchFamily="34" charset="0"/>
              <a:buChar char="•"/>
            </a:pPr>
            <a:r>
              <a:rPr lang="en-US" altLang="tr-TR" sz="2400" dirty="0" smtClean="0"/>
              <a:t>Let </a:t>
            </a:r>
            <a:r>
              <a:rPr lang="en-US" altLang="tr-TR" sz="2400" i="1" dirty="0"/>
              <a:t>n</a:t>
            </a:r>
            <a:r>
              <a:rPr lang="en-US" altLang="tr-TR" sz="2400" dirty="0"/>
              <a:t> be an </a:t>
            </a:r>
            <a:r>
              <a:rPr lang="en-US" altLang="tr-TR" sz="2400" dirty="0" smtClean="0"/>
              <a:t>unexpanded </a:t>
            </a:r>
            <a:r>
              <a:rPr lang="en-US" altLang="tr-TR" sz="2400" dirty="0"/>
              <a:t>node in the fringe such that </a:t>
            </a:r>
            <a:r>
              <a:rPr lang="en-US" altLang="tr-TR" sz="2400" i="1" dirty="0"/>
              <a:t>n </a:t>
            </a:r>
            <a:r>
              <a:rPr lang="en-US" altLang="tr-TR" sz="2400" dirty="0"/>
              <a:t>is on a shortest path to an optimal goal </a:t>
            </a:r>
            <a:r>
              <a:rPr lang="en-US" altLang="tr-TR" sz="2400" i="1" dirty="0" smtClean="0"/>
              <a:t>G</a:t>
            </a:r>
            <a:r>
              <a:rPr lang="en-US" altLang="tr-TR" sz="2400" dirty="0" smtClean="0"/>
              <a:t>.</a:t>
            </a:r>
            <a:endParaRPr lang="en-US" altLang="tr-TR" dirty="0"/>
          </a:p>
        </p:txBody>
      </p:sp>
    </p:spTree>
    <p:extLst>
      <p:ext uri="{BB962C8B-B14F-4D97-AF65-F5344CB8AC3E}">
        <p14:creationId xmlns:p14="http://schemas.microsoft.com/office/powerpoint/2010/main" val="287696581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dirty="0" err="1"/>
              <a:t>Optimality</a:t>
            </a:r>
            <a:r>
              <a:rPr lang="tr-TR" dirty="0"/>
              <a:t> of A*</a:t>
            </a:r>
          </a:p>
        </p:txBody>
      </p:sp>
      <p:sp>
        <p:nvSpPr>
          <p:cNvPr id="3" name="İçerik Yer Tutucusu 2"/>
          <p:cNvSpPr>
            <a:spLocks noGrp="1"/>
          </p:cNvSpPr>
          <p:nvPr>
            <p:ph idx="1"/>
          </p:nvPr>
        </p:nvSpPr>
        <p:spPr>
          <a:xfrm>
            <a:off x="457200" y="1600201"/>
            <a:ext cx="8229600" cy="1447799"/>
          </a:xfrm>
        </p:spPr>
        <p:txBody>
          <a:bodyPr>
            <a:normAutofit fontScale="85000" lnSpcReduction="20000"/>
          </a:bodyPr>
          <a:lstStyle/>
          <a:p>
            <a:pPr>
              <a:lnSpc>
                <a:spcPct val="120000"/>
              </a:lnSpc>
            </a:pPr>
            <a:r>
              <a:rPr lang="en-US" altLang="tr-TR" dirty="0"/>
              <a:t>A</a:t>
            </a:r>
            <a:r>
              <a:rPr lang="en-US" altLang="tr-TR" baseline="30000" dirty="0"/>
              <a:t>*</a:t>
            </a:r>
            <a:r>
              <a:rPr lang="en-US" altLang="tr-TR" dirty="0"/>
              <a:t> expands nodes in </a:t>
            </a:r>
            <a:r>
              <a:rPr lang="tr-TR" altLang="tr-TR" dirty="0" err="1" smtClean="0"/>
              <a:t>the</a:t>
            </a:r>
            <a:r>
              <a:rPr lang="tr-TR" altLang="tr-TR" dirty="0" smtClean="0"/>
              <a:t> </a:t>
            </a:r>
            <a:r>
              <a:rPr lang="en-US" altLang="tr-TR" dirty="0" smtClean="0"/>
              <a:t>order </a:t>
            </a:r>
            <a:r>
              <a:rPr lang="en-US" altLang="tr-TR" dirty="0"/>
              <a:t>of increasing </a:t>
            </a:r>
            <a:r>
              <a:rPr lang="en-US" altLang="tr-TR" i="1" dirty="0"/>
              <a:t>f</a:t>
            </a:r>
            <a:r>
              <a:rPr lang="en-US" altLang="tr-TR" dirty="0"/>
              <a:t> </a:t>
            </a:r>
            <a:r>
              <a:rPr lang="en-US" altLang="tr-TR" dirty="0" smtClean="0"/>
              <a:t>value</a:t>
            </a:r>
            <a:endParaRPr lang="en-US" altLang="tr-TR" dirty="0"/>
          </a:p>
          <a:p>
            <a:pPr>
              <a:lnSpc>
                <a:spcPct val="120000"/>
              </a:lnSpc>
            </a:pPr>
            <a:r>
              <a:rPr lang="en-US" altLang="tr-TR" dirty="0"/>
              <a:t>Gradually adds "</a:t>
            </a:r>
            <a:r>
              <a:rPr lang="en-US" altLang="tr-TR" i="1" dirty="0"/>
              <a:t>f</a:t>
            </a:r>
            <a:r>
              <a:rPr lang="en-US" altLang="tr-TR" dirty="0"/>
              <a:t>-contours" of nodes </a:t>
            </a:r>
          </a:p>
          <a:p>
            <a:pPr lvl="1">
              <a:lnSpc>
                <a:spcPct val="120000"/>
              </a:lnSpc>
            </a:pPr>
            <a:r>
              <a:rPr lang="en-US" altLang="tr-TR" dirty="0"/>
              <a:t>Contour </a:t>
            </a:r>
            <a:r>
              <a:rPr lang="en-US" altLang="tr-TR" i="1" dirty="0"/>
              <a:t>i</a:t>
            </a:r>
            <a:r>
              <a:rPr lang="en-US" altLang="tr-TR" dirty="0"/>
              <a:t> has all nodes with </a:t>
            </a:r>
            <a:r>
              <a:rPr lang="en-US" altLang="tr-TR" i="1" dirty="0" smtClean="0"/>
              <a:t>f=f</a:t>
            </a:r>
            <a:r>
              <a:rPr lang="en-US" altLang="tr-TR" i="1" baseline="-25000" dirty="0" smtClean="0"/>
              <a:t>i</a:t>
            </a:r>
            <a:r>
              <a:rPr lang="tr-TR" altLang="tr-TR" i="1" baseline="-25000" dirty="0" smtClean="0"/>
              <a:t> </a:t>
            </a:r>
            <a:r>
              <a:rPr lang="en-US" altLang="tr-TR" dirty="0" smtClean="0"/>
              <a:t>, </a:t>
            </a:r>
            <a:r>
              <a:rPr lang="en-US" altLang="tr-TR" dirty="0"/>
              <a:t>where </a:t>
            </a:r>
            <a:r>
              <a:rPr lang="en-US" altLang="tr-TR" i="1" dirty="0"/>
              <a:t>f</a:t>
            </a:r>
            <a:r>
              <a:rPr lang="en-US" altLang="tr-TR" i="1" baseline="-25000" dirty="0"/>
              <a:t>i</a:t>
            </a:r>
            <a:r>
              <a:rPr lang="en-US" altLang="tr-TR" i="1" dirty="0"/>
              <a:t> &lt; </a:t>
            </a:r>
            <a:r>
              <a:rPr lang="en-US" altLang="tr-TR" i="1" dirty="0" smtClean="0"/>
              <a:t>f</a:t>
            </a:r>
            <a:r>
              <a:rPr lang="en-US" altLang="tr-TR" i="1" baseline="-25000" dirty="0" smtClean="0"/>
              <a:t>i+1</a:t>
            </a:r>
            <a:endParaRPr lang="en-US" altLang="tr-TR" dirty="0"/>
          </a:p>
        </p:txBody>
      </p:sp>
      <p:pic>
        <p:nvPicPr>
          <p:cNvPr id="4" name="Picture 4" descr="f-circles"/>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a:off x="1547664" y="3048000"/>
            <a:ext cx="5638800" cy="3568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55078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dirty="0" err="1" smtClean="0"/>
              <a:t>Relaxed</a:t>
            </a:r>
            <a:r>
              <a:rPr lang="tr-TR" dirty="0" smtClean="0"/>
              <a:t> </a:t>
            </a:r>
            <a:r>
              <a:rPr lang="tr-TR" dirty="0" err="1" smtClean="0"/>
              <a:t>Problems</a:t>
            </a:r>
            <a:endParaRPr lang="tr-TR" dirty="0"/>
          </a:p>
        </p:txBody>
      </p:sp>
      <p:sp>
        <p:nvSpPr>
          <p:cNvPr id="3" name="İçerik Yer Tutucusu 2"/>
          <p:cNvSpPr>
            <a:spLocks noGrp="1"/>
          </p:cNvSpPr>
          <p:nvPr>
            <p:ph idx="1"/>
          </p:nvPr>
        </p:nvSpPr>
        <p:spPr/>
        <p:txBody>
          <a:bodyPr>
            <a:normAutofit/>
          </a:bodyPr>
          <a:lstStyle/>
          <a:p>
            <a:pPr>
              <a:lnSpc>
                <a:spcPct val="110000"/>
              </a:lnSpc>
            </a:pPr>
            <a:r>
              <a:rPr lang="en-US" altLang="tr-TR" sz="2800" dirty="0"/>
              <a:t>A problem with fewer restrictions on the actions is called a relaxed </a:t>
            </a:r>
            <a:r>
              <a:rPr lang="en-US" altLang="tr-TR" sz="2800" dirty="0" smtClean="0"/>
              <a:t>problem</a:t>
            </a:r>
            <a:endParaRPr lang="en-US" altLang="tr-TR" sz="2800" dirty="0"/>
          </a:p>
          <a:p>
            <a:pPr>
              <a:lnSpc>
                <a:spcPct val="110000"/>
              </a:lnSpc>
            </a:pPr>
            <a:r>
              <a:rPr lang="en-US" altLang="tr-TR" sz="2800" dirty="0"/>
              <a:t>The cost of an optimal solution to a relaxed problem is an admissible heuristic for the original </a:t>
            </a:r>
            <a:r>
              <a:rPr lang="en-US" altLang="tr-TR" sz="2800" dirty="0" smtClean="0"/>
              <a:t>problem</a:t>
            </a:r>
            <a:endParaRPr lang="tr-TR" altLang="tr-TR" sz="2800" dirty="0" smtClean="0"/>
          </a:p>
          <a:p>
            <a:r>
              <a:rPr lang="tr-TR" sz="2800" dirty="0"/>
              <a:t>How </a:t>
            </a:r>
            <a:r>
              <a:rPr lang="tr-TR" sz="2800" dirty="0" err="1"/>
              <a:t>to</a:t>
            </a:r>
            <a:r>
              <a:rPr lang="tr-TR" sz="2800" dirty="0"/>
              <a:t> </a:t>
            </a:r>
            <a:r>
              <a:rPr lang="tr-TR" sz="2800" dirty="0" err="1"/>
              <a:t>obtain</a:t>
            </a:r>
            <a:r>
              <a:rPr lang="tr-TR" sz="2800" dirty="0"/>
              <a:t> a </a:t>
            </a:r>
            <a:r>
              <a:rPr lang="tr-TR" sz="2800" dirty="0" err="1"/>
              <a:t>good</a:t>
            </a:r>
            <a:r>
              <a:rPr lang="tr-TR" sz="2800" dirty="0"/>
              <a:t> </a:t>
            </a:r>
            <a:r>
              <a:rPr lang="tr-TR" sz="2800" dirty="0" err="1"/>
              <a:t>heuristic</a:t>
            </a:r>
            <a:r>
              <a:rPr lang="tr-TR" sz="2800" dirty="0"/>
              <a:t> </a:t>
            </a:r>
            <a:r>
              <a:rPr lang="tr-TR" sz="2800" dirty="0" err="1"/>
              <a:t>function</a:t>
            </a:r>
            <a:r>
              <a:rPr lang="tr-TR" sz="2800" dirty="0"/>
              <a:t>?</a:t>
            </a:r>
          </a:p>
          <a:p>
            <a:pPr marL="971550" lvl="1" indent="-514350">
              <a:buFont typeface="+mj-lt"/>
              <a:buAutoNum type="arabicPeriod"/>
            </a:pPr>
            <a:r>
              <a:rPr lang="tr-TR" sz="2400" dirty="0"/>
              <a:t>Define </a:t>
            </a:r>
            <a:r>
              <a:rPr lang="tr-TR" sz="2400" dirty="0" err="1"/>
              <a:t>the</a:t>
            </a:r>
            <a:r>
              <a:rPr lang="tr-TR" sz="2400" dirty="0"/>
              <a:t> </a:t>
            </a:r>
            <a:r>
              <a:rPr lang="tr-TR" sz="2400" dirty="0" err="1"/>
              <a:t>rules</a:t>
            </a:r>
            <a:r>
              <a:rPr lang="tr-TR" sz="2400" dirty="0"/>
              <a:t> of a problem</a:t>
            </a:r>
          </a:p>
          <a:p>
            <a:pPr marL="971550" lvl="1" indent="-514350">
              <a:buFont typeface="+mj-lt"/>
              <a:buAutoNum type="arabicPeriod"/>
            </a:pPr>
            <a:r>
              <a:rPr lang="tr-TR" sz="2400" dirty="0"/>
              <a:t>Cross </a:t>
            </a:r>
            <a:r>
              <a:rPr lang="tr-TR" sz="2400" dirty="0" err="1"/>
              <a:t>out</a:t>
            </a:r>
            <a:r>
              <a:rPr lang="tr-TR" sz="2400" dirty="0"/>
              <a:t> </a:t>
            </a:r>
            <a:r>
              <a:rPr lang="tr-TR" sz="2400" dirty="0" err="1"/>
              <a:t>the</a:t>
            </a:r>
            <a:r>
              <a:rPr lang="tr-TR" sz="2400" dirty="0"/>
              <a:t> </a:t>
            </a:r>
            <a:r>
              <a:rPr lang="tr-TR" sz="2400" dirty="0" err="1"/>
              <a:t>part</a:t>
            </a:r>
            <a:r>
              <a:rPr lang="tr-TR" sz="2400" dirty="0"/>
              <a:t> of </a:t>
            </a:r>
            <a:r>
              <a:rPr lang="tr-TR" sz="2400" dirty="0" err="1"/>
              <a:t>the</a:t>
            </a:r>
            <a:r>
              <a:rPr lang="tr-TR" sz="2400" dirty="0"/>
              <a:t> </a:t>
            </a:r>
            <a:r>
              <a:rPr lang="tr-TR" sz="2400" dirty="0" err="1"/>
              <a:t>rules</a:t>
            </a:r>
            <a:r>
              <a:rPr lang="tr-TR" sz="2400" dirty="0"/>
              <a:t> </a:t>
            </a:r>
            <a:r>
              <a:rPr lang="tr-TR" sz="2400" dirty="0" err="1"/>
              <a:t>and</a:t>
            </a:r>
            <a:r>
              <a:rPr lang="tr-TR" sz="2400" dirty="0"/>
              <a:t> define a </a:t>
            </a:r>
            <a:r>
              <a:rPr lang="tr-TR" sz="2400" dirty="0" err="1"/>
              <a:t>relaxed</a:t>
            </a:r>
            <a:r>
              <a:rPr lang="tr-TR" sz="2400" dirty="0"/>
              <a:t> problem</a:t>
            </a:r>
          </a:p>
          <a:p>
            <a:pPr marL="971550" lvl="1" indent="-514350">
              <a:buFont typeface="+mj-lt"/>
              <a:buAutoNum type="arabicPeriod"/>
            </a:pPr>
            <a:r>
              <a:rPr lang="tr-TR" sz="2400" dirty="0" err="1"/>
              <a:t>Find</a:t>
            </a:r>
            <a:r>
              <a:rPr lang="tr-TR" sz="2400" dirty="0"/>
              <a:t> </a:t>
            </a:r>
            <a:r>
              <a:rPr lang="tr-TR" sz="2400" dirty="0" err="1"/>
              <a:t>heuristics</a:t>
            </a:r>
            <a:r>
              <a:rPr lang="tr-TR" sz="2400" dirty="0"/>
              <a:t> </a:t>
            </a:r>
            <a:r>
              <a:rPr lang="tr-TR" sz="2400" dirty="0" err="1"/>
              <a:t>that</a:t>
            </a:r>
            <a:r>
              <a:rPr lang="tr-TR" sz="2400" dirty="0"/>
              <a:t> </a:t>
            </a:r>
            <a:r>
              <a:rPr lang="tr-TR" sz="2400" dirty="0" err="1"/>
              <a:t>never</a:t>
            </a:r>
            <a:r>
              <a:rPr lang="tr-TR" sz="2400" dirty="0"/>
              <a:t> </a:t>
            </a:r>
            <a:r>
              <a:rPr lang="tr-TR" sz="2400" dirty="0" err="1"/>
              <a:t>overestimate</a:t>
            </a:r>
            <a:r>
              <a:rPr lang="tr-TR" sz="2400" dirty="0"/>
              <a:t> in </a:t>
            </a:r>
            <a:r>
              <a:rPr lang="tr-TR" sz="2400" dirty="0" err="1"/>
              <a:t>this</a:t>
            </a:r>
            <a:r>
              <a:rPr lang="tr-TR" sz="2400" dirty="0"/>
              <a:t> </a:t>
            </a:r>
            <a:r>
              <a:rPr lang="tr-TR" sz="2400" dirty="0" err="1"/>
              <a:t>way</a:t>
            </a:r>
            <a:endParaRPr lang="en-US" sz="2400" dirty="0"/>
          </a:p>
          <a:p>
            <a:pPr>
              <a:lnSpc>
                <a:spcPct val="110000"/>
              </a:lnSpc>
            </a:pPr>
            <a:endParaRPr lang="en-US" altLang="tr-TR" dirty="0"/>
          </a:p>
        </p:txBody>
      </p:sp>
    </p:spTree>
    <p:extLst>
      <p:ext uri="{BB962C8B-B14F-4D97-AF65-F5344CB8AC3E}">
        <p14:creationId xmlns:p14="http://schemas.microsoft.com/office/powerpoint/2010/main" val="200949352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normAutofit fontScale="90000"/>
          </a:bodyPr>
          <a:lstStyle/>
          <a:p>
            <a:r>
              <a:rPr lang="tr-TR" dirty="0" err="1"/>
              <a:t>Obtaining</a:t>
            </a:r>
            <a:r>
              <a:rPr lang="tr-TR" dirty="0"/>
              <a:t> a </a:t>
            </a:r>
            <a:r>
              <a:rPr lang="tr-TR" dirty="0" err="1"/>
              <a:t>Heuristic</a:t>
            </a:r>
            <a:r>
              <a:rPr lang="tr-TR" dirty="0"/>
              <a:t> </a:t>
            </a:r>
            <a:r>
              <a:rPr lang="tr-TR" dirty="0" err="1" smtClean="0"/>
              <a:t>Function</a:t>
            </a:r>
            <a:r>
              <a:rPr lang="tr-TR" dirty="0" smtClean="0"/>
              <a:t>:</a:t>
            </a:r>
            <a:br>
              <a:rPr lang="tr-TR" dirty="0" smtClean="0"/>
            </a:br>
            <a:r>
              <a:rPr lang="tr-TR" dirty="0" smtClean="0"/>
              <a:t>8-Puzzle</a:t>
            </a:r>
            <a:endParaRPr lang="en-US" dirty="0"/>
          </a:p>
        </p:txBody>
      </p:sp>
      <p:sp>
        <p:nvSpPr>
          <p:cNvPr id="3" name="İçerik Yer Tutucusu 2"/>
          <p:cNvSpPr>
            <a:spLocks noGrp="1"/>
          </p:cNvSpPr>
          <p:nvPr>
            <p:ph idx="1"/>
          </p:nvPr>
        </p:nvSpPr>
        <p:spPr>
          <a:xfrm>
            <a:off x="457200" y="1600200"/>
            <a:ext cx="8229600" cy="3268960"/>
          </a:xfrm>
        </p:spPr>
        <p:txBody>
          <a:bodyPr>
            <a:normAutofit fontScale="85000" lnSpcReduction="20000"/>
          </a:bodyPr>
          <a:lstStyle/>
          <a:p>
            <a:pPr>
              <a:lnSpc>
                <a:spcPct val="120000"/>
              </a:lnSpc>
            </a:pPr>
            <a:r>
              <a:rPr lang="tr-TR" sz="2800" dirty="0" err="1" smtClean="0"/>
              <a:t>Rule</a:t>
            </a:r>
            <a:r>
              <a:rPr lang="tr-TR" sz="2800" dirty="0" smtClean="0"/>
              <a:t> 1: </a:t>
            </a:r>
            <a:r>
              <a:rPr lang="tr-TR" sz="2800" dirty="0" err="1" smtClean="0"/>
              <a:t>Move</a:t>
            </a:r>
            <a:r>
              <a:rPr lang="tr-TR" sz="2800" dirty="0" smtClean="0"/>
              <a:t> a </a:t>
            </a:r>
            <a:r>
              <a:rPr lang="tr-TR" sz="2800" dirty="0" err="1" smtClean="0"/>
              <a:t>block</a:t>
            </a:r>
            <a:r>
              <a:rPr lang="tr-TR" sz="2800" dirty="0" smtClean="0"/>
              <a:t> </a:t>
            </a:r>
            <a:r>
              <a:rPr lang="tr-TR" sz="2800" dirty="0" err="1" smtClean="0"/>
              <a:t>from</a:t>
            </a:r>
            <a:r>
              <a:rPr lang="tr-TR" sz="2800" dirty="0" smtClean="0"/>
              <a:t> A </a:t>
            </a:r>
            <a:r>
              <a:rPr lang="tr-TR" sz="2800" dirty="0" err="1" smtClean="0"/>
              <a:t>to</a:t>
            </a:r>
            <a:r>
              <a:rPr lang="tr-TR" sz="2800" dirty="0" smtClean="0"/>
              <a:t> B </a:t>
            </a:r>
            <a:r>
              <a:rPr lang="tr-TR" sz="2800" err="1" smtClean="0"/>
              <a:t>if</a:t>
            </a:r>
            <a:r>
              <a:rPr lang="tr-TR" sz="2800" smtClean="0"/>
              <a:t> </a:t>
            </a:r>
            <a:r>
              <a:rPr lang="en-US" sz="2800" smtClean="0"/>
              <a:t>B </a:t>
            </a:r>
            <a:r>
              <a:rPr lang="tr-TR" sz="2800" smtClean="0"/>
              <a:t>is </a:t>
            </a:r>
            <a:r>
              <a:rPr lang="tr-TR" sz="2800" dirty="0" err="1" smtClean="0"/>
              <a:t>adjacent</a:t>
            </a:r>
            <a:r>
              <a:rPr lang="tr-TR" sz="2800" dirty="0" smtClean="0"/>
              <a:t> </a:t>
            </a:r>
            <a:r>
              <a:rPr lang="tr-TR" sz="2800" err="1" smtClean="0"/>
              <a:t>to</a:t>
            </a:r>
            <a:r>
              <a:rPr lang="tr-TR" sz="2800" smtClean="0"/>
              <a:t> </a:t>
            </a:r>
            <a:r>
              <a:rPr lang="en-US" sz="2800" smtClean="0"/>
              <a:t>A</a:t>
            </a:r>
            <a:endParaRPr lang="tr-TR" sz="2800" dirty="0" smtClean="0"/>
          </a:p>
          <a:p>
            <a:pPr>
              <a:lnSpc>
                <a:spcPct val="120000"/>
              </a:lnSpc>
            </a:pPr>
            <a:r>
              <a:rPr lang="tr-TR" sz="2800" dirty="0" err="1"/>
              <a:t>Rule</a:t>
            </a:r>
            <a:r>
              <a:rPr lang="tr-TR" sz="2800" dirty="0"/>
              <a:t> </a:t>
            </a:r>
            <a:r>
              <a:rPr lang="tr-TR" sz="2800" dirty="0" smtClean="0"/>
              <a:t>2: </a:t>
            </a:r>
            <a:r>
              <a:rPr lang="tr-TR" sz="2800" dirty="0" err="1"/>
              <a:t>Move</a:t>
            </a:r>
            <a:r>
              <a:rPr lang="tr-TR" sz="2800" dirty="0"/>
              <a:t> a </a:t>
            </a:r>
            <a:r>
              <a:rPr lang="tr-TR" sz="2800" dirty="0" err="1"/>
              <a:t>block</a:t>
            </a:r>
            <a:r>
              <a:rPr lang="tr-TR" sz="2800" dirty="0"/>
              <a:t> </a:t>
            </a:r>
            <a:r>
              <a:rPr lang="tr-TR" sz="2800" dirty="0" err="1"/>
              <a:t>from</a:t>
            </a:r>
            <a:r>
              <a:rPr lang="tr-TR" sz="2800" dirty="0"/>
              <a:t> A </a:t>
            </a:r>
            <a:r>
              <a:rPr lang="tr-TR" sz="2800" dirty="0" err="1"/>
              <a:t>to</a:t>
            </a:r>
            <a:r>
              <a:rPr lang="tr-TR" sz="2800" dirty="0"/>
              <a:t> </a:t>
            </a:r>
            <a:r>
              <a:rPr lang="tr-TR" sz="2800"/>
              <a:t>B </a:t>
            </a:r>
            <a:r>
              <a:rPr lang="en-US" sz="2800" smtClean="0"/>
              <a:t>if B </a:t>
            </a:r>
            <a:r>
              <a:rPr lang="tr-TR" sz="2800" smtClean="0"/>
              <a:t>is </a:t>
            </a:r>
            <a:r>
              <a:rPr lang="tr-TR" sz="2800" dirty="0" err="1" smtClean="0"/>
              <a:t>blank</a:t>
            </a:r>
            <a:endParaRPr lang="tr-TR" sz="2800" dirty="0" smtClean="0"/>
          </a:p>
          <a:p>
            <a:pPr>
              <a:lnSpc>
                <a:spcPct val="120000"/>
              </a:lnSpc>
            </a:pPr>
            <a:r>
              <a:rPr lang="tr-TR" sz="2800" smtClean="0"/>
              <a:t>Crossing Rule 1 out</a:t>
            </a:r>
          </a:p>
          <a:p>
            <a:pPr lvl="1">
              <a:lnSpc>
                <a:spcPct val="120000"/>
              </a:lnSpc>
            </a:pPr>
            <a:r>
              <a:rPr lang="tr-TR" sz="2300" smtClean="0"/>
              <a:t>if a block is in right position or not</a:t>
            </a:r>
          </a:p>
          <a:p>
            <a:pPr lvl="1">
              <a:lnSpc>
                <a:spcPct val="120000"/>
              </a:lnSpc>
            </a:pPr>
            <a:r>
              <a:rPr lang="tr-TR" sz="2300" smtClean="0"/>
              <a:t>h</a:t>
            </a:r>
            <a:r>
              <a:rPr lang="tr-TR" sz="2300" baseline="-25000" smtClean="0"/>
              <a:t>1</a:t>
            </a:r>
            <a:r>
              <a:rPr lang="tr-TR" sz="2300" smtClean="0"/>
              <a:t>(n) = number of blocks that are misplaced</a:t>
            </a:r>
          </a:p>
          <a:p>
            <a:pPr>
              <a:lnSpc>
                <a:spcPct val="120000"/>
              </a:lnSpc>
            </a:pPr>
            <a:r>
              <a:rPr lang="tr-TR" sz="2800" smtClean="0"/>
              <a:t>Crossing </a:t>
            </a:r>
            <a:r>
              <a:rPr lang="tr-TR" sz="2800" dirty="0" err="1"/>
              <a:t>Rule</a:t>
            </a:r>
            <a:r>
              <a:rPr lang="tr-TR" sz="2800" dirty="0"/>
              <a:t> 2 </a:t>
            </a:r>
            <a:r>
              <a:rPr lang="tr-TR" sz="2800" dirty="0" err="1"/>
              <a:t>out</a:t>
            </a:r>
            <a:endParaRPr lang="tr-TR" sz="2800" dirty="0"/>
          </a:p>
          <a:p>
            <a:pPr lvl="1">
              <a:lnSpc>
                <a:spcPct val="120000"/>
              </a:lnSpc>
            </a:pPr>
            <a:r>
              <a:rPr lang="tr-TR" sz="2300" dirty="0" err="1"/>
              <a:t>distance</a:t>
            </a:r>
            <a:r>
              <a:rPr lang="tr-TR" sz="2300" dirty="0"/>
              <a:t> of </a:t>
            </a:r>
            <a:r>
              <a:rPr lang="tr-TR" sz="2300" dirty="0" err="1"/>
              <a:t>block</a:t>
            </a:r>
            <a:r>
              <a:rPr lang="tr-TR" sz="2300" dirty="0"/>
              <a:t> </a:t>
            </a:r>
            <a:r>
              <a:rPr lang="tr-TR" sz="2300" dirty="0" err="1"/>
              <a:t>to</a:t>
            </a:r>
            <a:r>
              <a:rPr lang="tr-TR" sz="2300" dirty="0"/>
              <a:t> </a:t>
            </a:r>
            <a:r>
              <a:rPr lang="tr-TR" sz="2300" dirty="0" err="1"/>
              <a:t>right</a:t>
            </a:r>
            <a:r>
              <a:rPr lang="tr-TR" sz="2300" dirty="0"/>
              <a:t> </a:t>
            </a:r>
            <a:r>
              <a:rPr lang="tr-TR" sz="2300" dirty="0" err="1"/>
              <a:t>position</a:t>
            </a:r>
            <a:endParaRPr lang="tr-TR" sz="2300" dirty="0"/>
          </a:p>
          <a:p>
            <a:pPr lvl="1">
              <a:lnSpc>
                <a:spcPct val="120000"/>
              </a:lnSpc>
            </a:pPr>
            <a:r>
              <a:rPr lang="tr-TR" sz="2300" dirty="0"/>
              <a:t>h</a:t>
            </a:r>
            <a:r>
              <a:rPr lang="tr-TR" sz="2300" baseline="-25000" dirty="0"/>
              <a:t>2</a:t>
            </a:r>
            <a:r>
              <a:rPr lang="tr-TR" sz="2300" dirty="0"/>
              <a:t>(n) = </a:t>
            </a:r>
            <a:r>
              <a:rPr lang="tr-TR" sz="2300" dirty="0" err="1"/>
              <a:t>sum</a:t>
            </a:r>
            <a:r>
              <a:rPr lang="tr-TR" sz="2300" dirty="0"/>
              <a:t> of </a:t>
            </a:r>
            <a:r>
              <a:rPr lang="tr-TR" sz="2300" dirty="0" err="1"/>
              <a:t>distances</a:t>
            </a:r>
            <a:r>
              <a:rPr lang="tr-TR" sz="2300" dirty="0"/>
              <a:t> of </a:t>
            </a:r>
            <a:r>
              <a:rPr lang="tr-TR" sz="2300" dirty="0" err="1"/>
              <a:t>block</a:t>
            </a:r>
            <a:r>
              <a:rPr lang="tr-TR" sz="2300" dirty="0"/>
              <a:t> </a:t>
            </a:r>
            <a:r>
              <a:rPr lang="tr-TR" sz="2300" dirty="0" err="1"/>
              <a:t>to</a:t>
            </a:r>
            <a:r>
              <a:rPr lang="tr-TR" sz="2300" dirty="0"/>
              <a:t> </a:t>
            </a:r>
            <a:r>
              <a:rPr lang="tr-TR" sz="2300" dirty="0" err="1"/>
              <a:t>the</a:t>
            </a:r>
            <a:r>
              <a:rPr lang="tr-TR" sz="2300" dirty="0"/>
              <a:t> </a:t>
            </a:r>
            <a:r>
              <a:rPr lang="tr-TR" sz="2300" err="1"/>
              <a:t>right</a:t>
            </a:r>
            <a:r>
              <a:rPr lang="tr-TR" sz="2300"/>
              <a:t> </a:t>
            </a:r>
            <a:r>
              <a:rPr lang="tr-TR" sz="2300" smtClean="0"/>
              <a:t>position</a:t>
            </a:r>
          </a:p>
          <a:p>
            <a:pPr lvl="1">
              <a:lnSpc>
                <a:spcPct val="120000"/>
              </a:lnSpc>
            </a:pPr>
            <a:endParaRPr lang="tr-TR" sz="2300" dirty="0"/>
          </a:p>
          <a:p>
            <a:pPr>
              <a:lnSpc>
                <a:spcPct val="120000"/>
              </a:lnSpc>
            </a:pPr>
            <a:endParaRPr lang="tr-TR" sz="2700" dirty="0"/>
          </a:p>
        </p:txBody>
      </p:sp>
      <p:graphicFrame>
        <p:nvGraphicFramePr>
          <p:cNvPr id="4" name="Tablo 3"/>
          <p:cNvGraphicFramePr>
            <a:graphicFrameLocks noGrp="1"/>
          </p:cNvGraphicFramePr>
          <p:nvPr>
            <p:extLst/>
          </p:nvPr>
        </p:nvGraphicFramePr>
        <p:xfrm>
          <a:off x="2267745" y="5124791"/>
          <a:ext cx="1440159" cy="1184529"/>
        </p:xfrm>
        <a:graphic>
          <a:graphicData uri="http://schemas.openxmlformats.org/drawingml/2006/table">
            <a:tbl>
              <a:tblPr firstRow="1" bandRow="1">
                <a:tableStyleId>{5940675A-B579-460E-94D1-54222C63F5DA}</a:tableStyleId>
              </a:tblPr>
              <a:tblGrid>
                <a:gridCol w="480053">
                  <a:extLst>
                    <a:ext uri="{9D8B030D-6E8A-4147-A177-3AD203B41FA5}">
                      <a16:colId xmlns:a16="http://schemas.microsoft.com/office/drawing/2014/main" val="20000"/>
                    </a:ext>
                  </a:extLst>
                </a:gridCol>
                <a:gridCol w="480053">
                  <a:extLst>
                    <a:ext uri="{9D8B030D-6E8A-4147-A177-3AD203B41FA5}">
                      <a16:colId xmlns:a16="http://schemas.microsoft.com/office/drawing/2014/main" val="20001"/>
                    </a:ext>
                  </a:extLst>
                </a:gridCol>
                <a:gridCol w="480053">
                  <a:extLst>
                    <a:ext uri="{9D8B030D-6E8A-4147-A177-3AD203B41FA5}">
                      <a16:colId xmlns:a16="http://schemas.microsoft.com/office/drawing/2014/main" val="20002"/>
                    </a:ext>
                  </a:extLst>
                </a:gridCol>
              </a:tblGrid>
              <a:tr h="394843">
                <a:tc>
                  <a:txBody>
                    <a:bodyPr/>
                    <a:lstStyle/>
                    <a:p>
                      <a:pPr algn="ctr"/>
                      <a:r>
                        <a:rPr lang="tr-TR" dirty="0" smtClean="0"/>
                        <a:t>1</a:t>
                      </a:r>
                      <a:endParaRPr lang="en-US" dirty="0"/>
                    </a:p>
                  </a:txBody>
                  <a:tcPr/>
                </a:tc>
                <a:tc>
                  <a:txBody>
                    <a:bodyPr/>
                    <a:lstStyle/>
                    <a:p>
                      <a:pPr algn="ctr"/>
                      <a:r>
                        <a:rPr lang="tr-TR" dirty="0" smtClean="0"/>
                        <a:t>8</a:t>
                      </a:r>
                      <a:endParaRPr lang="en-US" dirty="0"/>
                    </a:p>
                  </a:txBody>
                  <a:tcPr/>
                </a:tc>
                <a:tc>
                  <a:txBody>
                    <a:bodyPr/>
                    <a:lstStyle/>
                    <a:p>
                      <a:pPr algn="ctr"/>
                      <a:r>
                        <a:rPr lang="tr-TR" dirty="0" smtClean="0"/>
                        <a:t>6</a:t>
                      </a:r>
                      <a:endParaRPr lang="en-US" dirty="0"/>
                    </a:p>
                  </a:txBody>
                  <a:tcPr/>
                </a:tc>
                <a:extLst>
                  <a:ext uri="{0D108BD9-81ED-4DB2-BD59-A6C34878D82A}">
                    <a16:rowId xmlns:a16="http://schemas.microsoft.com/office/drawing/2014/main" val="10000"/>
                  </a:ext>
                </a:extLst>
              </a:tr>
              <a:tr h="394843">
                <a:tc>
                  <a:txBody>
                    <a:bodyPr/>
                    <a:lstStyle/>
                    <a:p>
                      <a:pPr algn="ctr"/>
                      <a:r>
                        <a:rPr lang="tr-TR" dirty="0" smtClean="0"/>
                        <a:t>7</a:t>
                      </a:r>
                      <a:endParaRPr lang="en-US" dirty="0"/>
                    </a:p>
                  </a:txBody>
                  <a:tcPr/>
                </a:tc>
                <a:tc>
                  <a:txBody>
                    <a:bodyPr/>
                    <a:lstStyle/>
                    <a:p>
                      <a:pPr algn="ctr"/>
                      <a:r>
                        <a:rPr lang="tr-TR" dirty="0" smtClean="0"/>
                        <a:t>2</a:t>
                      </a:r>
                      <a:endParaRPr lang="en-US" dirty="0"/>
                    </a:p>
                  </a:txBody>
                  <a:tcPr/>
                </a:tc>
                <a:tc>
                  <a:txBody>
                    <a:bodyPr/>
                    <a:lstStyle/>
                    <a:p>
                      <a:pPr algn="ctr"/>
                      <a:endParaRPr lang="en-US"/>
                    </a:p>
                  </a:txBody>
                  <a:tcPr/>
                </a:tc>
                <a:extLst>
                  <a:ext uri="{0D108BD9-81ED-4DB2-BD59-A6C34878D82A}">
                    <a16:rowId xmlns:a16="http://schemas.microsoft.com/office/drawing/2014/main" val="10001"/>
                  </a:ext>
                </a:extLst>
              </a:tr>
              <a:tr h="394843">
                <a:tc>
                  <a:txBody>
                    <a:bodyPr/>
                    <a:lstStyle/>
                    <a:p>
                      <a:pPr algn="ctr"/>
                      <a:r>
                        <a:rPr lang="tr-TR" dirty="0" smtClean="0"/>
                        <a:t>4</a:t>
                      </a:r>
                      <a:endParaRPr lang="en-US" dirty="0"/>
                    </a:p>
                  </a:txBody>
                  <a:tcPr/>
                </a:tc>
                <a:tc>
                  <a:txBody>
                    <a:bodyPr/>
                    <a:lstStyle/>
                    <a:p>
                      <a:pPr algn="ctr"/>
                      <a:r>
                        <a:rPr lang="tr-TR" dirty="0" smtClean="0"/>
                        <a:t>3</a:t>
                      </a:r>
                      <a:endParaRPr lang="en-US" dirty="0"/>
                    </a:p>
                  </a:txBody>
                  <a:tcPr/>
                </a:tc>
                <a:tc>
                  <a:txBody>
                    <a:bodyPr/>
                    <a:lstStyle/>
                    <a:p>
                      <a:pPr algn="ctr"/>
                      <a:r>
                        <a:rPr lang="tr-TR" dirty="0" smtClean="0"/>
                        <a:t>5</a:t>
                      </a:r>
                      <a:endParaRPr lang="en-US" dirty="0"/>
                    </a:p>
                  </a:txBody>
                  <a:tcPr/>
                </a:tc>
                <a:extLst>
                  <a:ext uri="{0D108BD9-81ED-4DB2-BD59-A6C34878D82A}">
                    <a16:rowId xmlns:a16="http://schemas.microsoft.com/office/drawing/2014/main" val="10002"/>
                  </a:ext>
                </a:extLst>
              </a:tr>
            </a:tbl>
          </a:graphicData>
        </a:graphic>
      </p:graphicFrame>
      <p:graphicFrame>
        <p:nvGraphicFramePr>
          <p:cNvPr id="5" name="Tablo 4"/>
          <p:cNvGraphicFramePr>
            <a:graphicFrameLocks noGrp="1"/>
          </p:cNvGraphicFramePr>
          <p:nvPr>
            <p:extLst/>
          </p:nvPr>
        </p:nvGraphicFramePr>
        <p:xfrm>
          <a:off x="4499993" y="5124791"/>
          <a:ext cx="1440159" cy="1184529"/>
        </p:xfrm>
        <a:graphic>
          <a:graphicData uri="http://schemas.openxmlformats.org/drawingml/2006/table">
            <a:tbl>
              <a:tblPr firstRow="1" bandRow="1">
                <a:tableStyleId>{5940675A-B579-460E-94D1-54222C63F5DA}</a:tableStyleId>
              </a:tblPr>
              <a:tblGrid>
                <a:gridCol w="480053">
                  <a:extLst>
                    <a:ext uri="{9D8B030D-6E8A-4147-A177-3AD203B41FA5}">
                      <a16:colId xmlns:a16="http://schemas.microsoft.com/office/drawing/2014/main" val="20000"/>
                    </a:ext>
                  </a:extLst>
                </a:gridCol>
                <a:gridCol w="480053">
                  <a:extLst>
                    <a:ext uri="{9D8B030D-6E8A-4147-A177-3AD203B41FA5}">
                      <a16:colId xmlns:a16="http://schemas.microsoft.com/office/drawing/2014/main" val="20001"/>
                    </a:ext>
                  </a:extLst>
                </a:gridCol>
                <a:gridCol w="480053">
                  <a:extLst>
                    <a:ext uri="{9D8B030D-6E8A-4147-A177-3AD203B41FA5}">
                      <a16:colId xmlns:a16="http://schemas.microsoft.com/office/drawing/2014/main" val="20002"/>
                    </a:ext>
                  </a:extLst>
                </a:gridCol>
              </a:tblGrid>
              <a:tr h="394843">
                <a:tc>
                  <a:txBody>
                    <a:bodyPr/>
                    <a:lstStyle/>
                    <a:p>
                      <a:pPr algn="ctr"/>
                      <a:r>
                        <a:rPr lang="tr-TR" dirty="0" smtClean="0"/>
                        <a:t> </a:t>
                      </a:r>
                      <a:endParaRPr lang="en-US" dirty="0"/>
                    </a:p>
                  </a:txBody>
                  <a:tcPr/>
                </a:tc>
                <a:tc>
                  <a:txBody>
                    <a:bodyPr/>
                    <a:lstStyle/>
                    <a:p>
                      <a:pPr algn="ctr"/>
                      <a:r>
                        <a:rPr lang="tr-TR" dirty="0" smtClean="0"/>
                        <a:t>1</a:t>
                      </a:r>
                      <a:endParaRPr lang="en-US" dirty="0"/>
                    </a:p>
                  </a:txBody>
                  <a:tcPr/>
                </a:tc>
                <a:tc>
                  <a:txBody>
                    <a:bodyPr/>
                    <a:lstStyle/>
                    <a:p>
                      <a:pPr algn="ctr"/>
                      <a:r>
                        <a:rPr lang="tr-TR" dirty="0" smtClean="0"/>
                        <a:t>2</a:t>
                      </a:r>
                      <a:endParaRPr lang="en-US" dirty="0"/>
                    </a:p>
                  </a:txBody>
                  <a:tcPr/>
                </a:tc>
                <a:extLst>
                  <a:ext uri="{0D108BD9-81ED-4DB2-BD59-A6C34878D82A}">
                    <a16:rowId xmlns:a16="http://schemas.microsoft.com/office/drawing/2014/main" val="10000"/>
                  </a:ext>
                </a:extLst>
              </a:tr>
              <a:tr h="394843">
                <a:tc>
                  <a:txBody>
                    <a:bodyPr/>
                    <a:lstStyle/>
                    <a:p>
                      <a:pPr algn="ctr"/>
                      <a:r>
                        <a:rPr lang="tr-TR" dirty="0" smtClean="0"/>
                        <a:t>3</a:t>
                      </a:r>
                      <a:endParaRPr lang="en-US" dirty="0"/>
                    </a:p>
                  </a:txBody>
                  <a:tcPr/>
                </a:tc>
                <a:tc>
                  <a:txBody>
                    <a:bodyPr/>
                    <a:lstStyle/>
                    <a:p>
                      <a:pPr algn="ctr"/>
                      <a:r>
                        <a:rPr lang="tr-TR" dirty="0" smtClean="0"/>
                        <a:t>4</a:t>
                      </a:r>
                      <a:endParaRPr lang="en-US" dirty="0"/>
                    </a:p>
                  </a:txBody>
                  <a:tcPr/>
                </a:tc>
                <a:tc>
                  <a:txBody>
                    <a:bodyPr/>
                    <a:lstStyle/>
                    <a:p>
                      <a:pPr algn="ctr"/>
                      <a:r>
                        <a:rPr lang="tr-TR" dirty="0" smtClean="0"/>
                        <a:t>5</a:t>
                      </a:r>
                      <a:endParaRPr lang="en-US" dirty="0"/>
                    </a:p>
                  </a:txBody>
                  <a:tcPr/>
                </a:tc>
                <a:extLst>
                  <a:ext uri="{0D108BD9-81ED-4DB2-BD59-A6C34878D82A}">
                    <a16:rowId xmlns:a16="http://schemas.microsoft.com/office/drawing/2014/main" val="10001"/>
                  </a:ext>
                </a:extLst>
              </a:tr>
              <a:tr h="394843">
                <a:tc>
                  <a:txBody>
                    <a:bodyPr/>
                    <a:lstStyle/>
                    <a:p>
                      <a:pPr algn="ctr"/>
                      <a:r>
                        <a:rPr lang="tr-TR" dirty="0" smtClean="0"/>
                        <a:t>6</a:t>
                      </a:r>
                      <a:endParaRPr lang="en-US" dirty="0"/>
                    </a:p>
                  </a:txBody>
                  <a:tcPr/>
                </a:tc>
                <a:tc>
                  <a:txBody>
                    <a:bodyPr/>
                    <a:lstStyle/>
                    <a:p>
                      <a:pPr algn="ctr"/>
                      <a:r>
                        <a:rPr lang="tr-TR" dirty="0" smtClean="0"/>
                        <a:t>7</a:t>
                      </a:r>
                      <a:endParaRPr lang="en-US" dirty="0"/>
                    </a:p>
                  </a:txBody>
                  <a:tcPr/>
                </a:tc>
                <a:tc>
                  <a:txBody>
                    <a:bodyPr/>
                    <a:lstStyle/>
                    <a:p>
                      <a:pPr algn="ctr"/>
                      <a:r>
                        <a:rPr lang="tr-TR" dirty="0" smtClean="0"/>
                        <a:t>8</a:t>
                      </a:r>
                      <a:endParaRPr lang="en-US" dirty="0"/>
                    </a:p>
                  </a:txBody>
                  <a:tcPr/>
                </a:tc>
                <a:extLst>
                  <a:ext uri="{0D108BD9-81ED-4DB2-BD59-A6C34878D82A}">
                    <a16:rowId xmlns:a16="http://schemas.microsoft.com/office/drawing/2014/main" val="10002"/>
                  </a:ext>
                </a:extLst>
              </a:tr>
            </a:tbl>
          </a:graphicData>
        </a:graphic>
      </p:graphicFrame>
      <p:sp>
        <p:nvSpPr>
          <p:cNvPr id="6" name="Sağ Ok 5"/>
          <p:cNvSpPr/>
          <p:nvPr/>
        </p:nvSpPr>
        <p:spPr>
          <a:xfrm>
            <a:off x="3851921" y="5700855"/>
            <a:ext cx="504056" cy="1440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ikdörtgen 6"/>
          <p:cNvSpPr/>
          <p:nvPr/>
        </p:nvSpPr>
        <p:spPr>
          <a:xfrm>
            <a:off x="251520" y="5087590"/>
            <a:ext cx="1039067" cy="369332"/>
          </a:xfrm>
          <a:prstGeom prst="rect">
            <a:avLst/>
          </a:prstGeom>
        </p:spPr>
        <p:txBody>
          <a:bodyPr wrap="none">
            <a:spAutoFit/>
          </a:bodyPr>
          <a:lstStyle/>
          <a:p>
            <a:r>
              <a:rPr lang="tr-TR" dirty="0"/>
              <a:t>h</a:t>
            </a:r>
            <a:r>
              <a:rPr lang="tr-TR" baseline="-25000" dirty="0"/>
              <a:t>1</a:t>
            </a:r>
            <a:r>
              <a:rPr lang="tr-TR" dirty="0"/>
              <a:t>(n) </a:t>
            </a:r>
            <a:r>
              <a:rPr lang="tr-TR" dirty="0" smtClean="0"/>
              <a:t>= 8 </a:t>
            </a:r>
            <a:endParaRPr lang="en-US" dirty="0"/>
          </a:p>
        </p:txBody>
      </p:sp>
      <p:sp>
        <p:nvSpPr>
          <p:cNvPr id="8" name="Dikdörtgen 7"/>
          <p:cNvSpPr/>
          <p:nvPr/>
        </p:nvSpPr>
        <p:spPr>
          <a:xfrm>
            <a:off x="251520" y="5445224"/>
            <a:ext cx="2024913" cy="646331"/>
          </a:xfrm>
          <a:prstGeom prst="rect">
            <a:avLst/>
          </a:prstGeom>
        </p:spPr>
        <p:txBody>
          <a:bodyPr wrap="none">
            <a:spAutoFit/>
          </a:bodyPr>
          <a:lstStyle/>
          <a:p>
            <a:r>
              <a:rPr lang="tr-TR" dirty="0" smtClean="0"/>
              <a:t>h</a:t>
            </a:r>
            <a:r>
              <a:rPr lang="tr-TR" baseline="-25000" dirty="0" smtClean="0"/>
              <a:t>2</a:t>
            </a:r>
            <a:r>
              <a:rPr lang="tr-TR" dirty="0" smtClean="0"/>
              <a:t>(n</a:t>
            </a:r>
            <a:r>
              <a:rPr lang="tr-TR" dirty="0"/>
              <a:t>) </a:t>
            </a:r>
            <a:r>
              <a:rPr lang="tr-TR" dirty="0" smtClean="0"/>
              <a:t>= 1+3+4+2+2</a:t>
            </a:r>
          </a:p>
          <a:p>
            <a:r>
              <a:rPr lang="tr-TR" dirty="0"/>
              <a:t> </a:t>
            </a:r>
            <a:r>
              <a:rPr lang="tr-TR" dirty="0" smtClean="0"/>
              <a:t>            +2+2+1 =17 </a:t>
            </a:r>
            <a:endParaRPr lang="en-US" dirty="0"/>
          </a:p>
        </p:txBody>
      </p:sp>
      <mc:AlternateContent xmlns:mc="http://schemas.openxmlformats.org/markup-compatibility/2006" xmlns:a14="http://schemas.microsoft.com/office/drawing/2010/main">
        <mc:Choice Requires="a14">
          <p:sp>
            <p:nvSpPr>
              <p:cNvPr id="9" name="Dikdörtgen 8"/>
              <p:cNvSpPr/>
              <p:nvPr/>
            </p:nvSpPr>
            <p:spPr>
              <a:xfrm>
                <a:off x="6084168" y="4810590"/>
                <a:ext cx="2952328" cy="1862048"/>
              </a:xfrm>
              <a:prstGeom prst="rect">
                <a:avLst/>
              </a:prstGeom>
            </p:spPr>
            <p:txBody>
              <a:bodyPr wrap="square">
                <a:spAutoFit/>
              </a:bodyPr>
              <a:lstStyle/>
              <a:p>
                <a:pPr>
                  <a:spcAft>
                    <a:spcPts val="600"/>
                  </a:spcAft>
                </a:pPr>
                <a:r>
                  <a:rPr lang="tr-TR" sz="2000" dirty="0" smtClean="0"/>
                  <a:t>h</a:t>
                </a:r>
                <a:r>
                  <a:rPr lang="tr-TR" sz="2000" baseline="-25000" dirty="0" smtClean="0"/>
                  <a:t>2</a:t>
                </a:r>
                <a:r>
                  <a:rPr lang="tr-TR" sz="2000" dirty="0" smtClean="0"/>
                  <a:t>(n) </a:t>
                </a:r>
                <a14:m>
                  <m:oMath xmlns:m="http://schemas.openxmlformats.org/officeDocument/2006/math">
                    <m:r>
                      <a:rPr lang="tr-TR" sz="2000" i="1" smtClean="0">
                        <a:latin typeface="Cambria Math"/>
                        <a:ea typeface="Cambria Math"/>
                      </a:rPr>
                      <m:t>≥</m:t>
                    </m:r>
                    <m:r>
                      <a:rPr lang="tr-TR" sz="2000" b="0" i="1" smtClean="0">
                        <a:latin typeface="Cambria Math"/>
                        <a:ea typeface="Cambria Math"/>
                      </a:rPr>
                      <m:t> </m:t>
                    </m:r>
                  </m:oMath>
                </a14:m>
                <a:r>
                  <a:rPr lang="tr-TR" sz="2000" dirty="0" smtClean="0"/>
                  <a:t>h</a:t>
                </a:r>
                <a:r>
                  <a:rPr lang="tr-TR" sz="2000" baseline="-25000" dirty="0" smtClean="0"/>
                  <a:t>1</a:t>
                </a:r>
                <a:r>
                  <a:rPr lang="tr-TR" sz="2000" dirty="0" smtClean="0"/>
                  <a:t>(n) </a:t>
                </a:r>
                <a:r>
                  <a:rPr lang="tr-TR" sz="2000" dirty="0" err="1" smtClean="0"/>
                  <a:t>therefore</a:t>
                </a:r>
                <a:endParaRPr lang="tr-TR" sz="2000" dirty="0"/>
              </a:p>
              <a:p>
                <a:pPr>
                  <a:spcAft>
                    <a:spcPts val="600"/>
                  </a:spcAft>
                </a:pPr>
                <a:r>
                  <a:rPr lang="tr-TR" sz="2000" dirty="0" smtClean="0"/>
                  <a:t>h</a:t>
                </a:r>
                <a:r>
                  <a:rPr lang="tr-TR" sz="2000" baseline="-25000" dirty="0" smtClean="0"/>
                  <a:t>2</a:t>
                </a:r>
                <a:r>
                  <a:rPr lang="tr-TR" sz="2000" dirty="0" smtClean="0"/>
                  <a:t>(n</a:t>
                </a:r>
                <a:r>
                  <a:rPr lang="tr-TR" sz="2000" dirty="0"/>
                  <a:t>) </a:t>
                </a:r>
                <a:r>
                  <a:rPr lang="tr-TR" sz="2000" u="sng" dirty="0" err="1" smtClean="0"/>
                  <a:t>dominates</a:t>
                </a:r>
                <a:r>
                  <a:rPr lang="tr-TR" sz="2000" dirty="0" smtClean="0"/>
                  <a:t> h</a:t>
                </a:r>
                <a:r>
                  <a:rPr lang="tr-TR" sz="2000" baseline="-25000" dirty="0" smtClean="0"/>
                  <a:t>1</a:t>
                </a:r>
                <a:r>
                  <a:rPr lang="tr-TR" sz="2000" dirty="0" smtClean="0"/>
                  <a:t>(n) </a:t>
                </a:r>
                <a:r>
                  <a:rPr lang="tr-TR" sz="2000" dirty="0" err="1" smtClean="0"/>
                  <a:t>and</a:t>
                </a:r>
                <a:endParaRPr lang="tr-TR" sz="2000" dirty="0" smtClean="0"/>
              </a:p>
              <a:p>
                <a:pPr>
                  <a:spcAft>
                    <a:spcPts val="600"/>
                  </a:spcAft>
                </a:pPr>
                <a:r>
                  <a:rPr lang="tr-TR" sz="2000" dirty="0"/>
                  <a:t>h</a:t>
                </a:r>
                <a:r>
                  <a:rPr lang="tr-TR" sz="2000" baseline="-25000" dirty="0"/>
                  <a:t>2</a:t>
                </a:r>
                <a:r>
                  <a:rPr lang="tr-TR" sz="2000" dirty="0"/>
                  <a:t>(n) </a:t>
                </a:r>
                <a:r>
                  <a:rPr lang="tr-TR" sz="2000" dirty="0" smtClean="0"/>
                  <a:t>is a </a:t>
                </a:r>
                <a:r>
                  <a:rPr lang="tr-TR" sz="2000" u="sng" dirty="0" err="1" smtClean="0"/>
                  <a:t>better</a:t>
                </a:r>
                <a:r>
                  <a:rPr lang="tr-TR" sz="2000" dirty="0" smtClean="0"/>
                  <a:t> </a:t>
                </a:r>
                <a:r>
                  <a:rPr lang="tr-TR" sz="2000" dirty="0" err="1" smtClean="0"/>
                  <a:t>heuristic</a:t>
                </a:r>
                <a:r>
                  <a:rPr lang="tr-TR" sz="2000" dirty="0" smtClean="0"/>
                  <a:t> </a:t>
                </a:r>
                <a:r>
                  <a:rPr lang="tr-TR" sz="2000" dirty="0" err="1" smtClean="0"/>
                  <a:t>function</a:t>
                </a:r>
                <a:r>
                  <a:rPr lang="tr-TR" sz="2000" dirty="0"/>
                  <a:t>!</a:t>
                </a:r>
              </a:p>
              <a:p>
                <a:pPr>
                  <a:spcAft>
                    <a:spcPts val="600"/>
                  </a:spcAft>
                </a:pPr>
                <a:endParaRPr lang="en-US" sz="2000" dirty="0"/>
              </a:p>
            </p:txBody>
          </p:sp>
        </mc:Choice>
        <mc:Fallback xmlns="">
          <p:sp>
            <p:nvSpPr>
              <p:cNvPr id="9" name="Dikdörtgen 8"/>
              <p:cNvSpPr>
                <a:spLocks noRot="1" noChangeAspect="1" noMove="1" noResize="1" noEditPoints="1" noAdjustHandles="1" noChangeArrowheads="1" noChangeShapeType="1" noTextEdit="1"/>
              </p:cNvSpPr>
              <p:nvPr/>
            </p:nvSpPr>
            <p:spPr>
              <a:xfrm>
                <a:off x="6084168" y="4810590"/>
                <a:ext cx="2952328" cy="1862048"/>
              </a:xfrm>
              <a:prstGeom prst="rect">
                <a:avLst/>
              </a:prstGeom>
              <a:blipFill rotWithShape="1">
                <a:blip r:embed="rId2"/>
                <a:stretch>
                  <a:fillRect l="-2066" t="-1634"/>
                </a:stretch>
              </a:blipFill>
            </p:spPr>
            <p:txBody>
              <a:bodyPr/>
              <a:lstStyle/>
              <a:p>
                <a:r>
                  <a:rPr lang="en-US">
                    <a:noFill/>
                  </a:rPr>
                  <a:t> </a:t>
                </a:r>
              </a:p>
            </p:txBody>
          </p:sp>
        </mc:Fallback>
      </mc:AlternateContent>
    </p:spTree>
    <p:extLst>
      <p:ext uri="{BB962C8B-B14F-4D97-AF65-F5344CB8AC3E}">
        <p14:creationId xmlns:p14="http://schemas.microsoft.com/office/powerpoint/2010/main" val="1919247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barn(inVertical)">
                                      <p:cBhvr>
                                        <p:cTn id="7" dur="500"/>
                                        <p:tgtEl>
                                          <p:spTgt spid="3">
                                            <p:txEl>
                                              <p:pRg st="2" end="2"/>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barn(inVertical)">
                                      <p:cBhvr>
                                        <p:cTn id="10" dur="500"/>
                                        <p:tgtEl>
                                          <p:spTgt spid="3">
                                            <p:txEl>
                                              <p:pRg st="3" end="3"/>
                                            </p:txEl>
                                          </p:spTgt>
                                        </p:tgtEl>
                                      </p:cBhvr>
                                    </p:animEffect>
                                  </p:childTnLst>
                                </p:cTn>
                              </p:par>
                              <p:par>
                                <p:cTn id="11" presetID="16" presetClass="entr" presetSubtype="21"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Effect transition="in" filter="barn(inVertical)">
                                      <p:cBhvr>
                                        <p:cTn id="13" dur="500"/>
                                        <p:tgtEl>
                                          <p:spTgt spid="3">
                                            <p:txEl>
                                              <p:pRg st="4" end="4"/>
                                            </p:txEl>
                                          </p:spTgt>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barn(inVertical)">
                                      <p:cBhvr>
                                        <p:cTn id="16" dur="5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16" presetClass="entr" presetSubtype="21"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barn(inVertical)">
                                      <p:cBhvr>
                                        <p:cTn id="21" dur="500"/>
                                        <p:tgtEl>
                                          <p:spTgt spid="3">
                                            <p:txEl>
                                              <p:pRg st="5" end="5"/>
                                            </p:txEl>
                                          </p:spTgt>
                                        </p:tgtEl>
                                      </p:cBhvr>
                                    </p:animEffect>
                                  </p:childTnLst>
                                </p:cTn>
                              </p:par>
                              <p:par>
                                <p:cTn id="22" presetID="16" presetClass="entr" presetSubtype="21" fill="hold" nodeType="with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barn(inVertical)">
                                      <p:cBhvr>
                                        <p:cTn id="24" dur="500"/>
                                        <p:tgtEl>
                                          <p:spTgt spid="3">
                                            <p:txEl>
                                              <p:pRg st="6" end="6"/>
                                            </p:txEl>
                                          </p:spTgt>
                                        </p:tgtEl>
                                      </p:cBhvr>
                                    </p:animEffect>
                                  </p:childTnLst>
                                </p:cTn>
                              </p:par>
                              <p:par>
                                <p:cTn id="25" presetID="16" presetClass="entr" presetSubtype="21" fill="hold"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barn(inVertical)">
                                      <p:cBhvr>
                                        <p:cTn id="27" dur="500"/>
                                        <p:tgtEl>
                                          <p:spTgt spid="3">
                                            <p:txEl>
                                              <p:pRg st="7" end="7"/>
                                            </p:txEl>
                                          </p:spTgt>
                                        </p:tgtEl>
                                      </p:cBhvr>
                                    </p:animEffect>
                                  </p:childTnLst>
                                </p:cTn>
                              </p:par>
                              <p:par>
                                <p:cTn id="28" presetID="16" presetClass="entr" presetSubtype="21" fill="hold" grpId="0" nodeType="with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barn(inVertical)">
                                      <p:cBhvr>
                                        <p:cTn id="30" dur="500"/>
                                        <p:tgtEl>
                                          <p:spTgt spid="8"/>
                                        </p:tgtEl>
                                      </p:cBhvr>
                                    </p:animEffect>
                                  </p:childTnLst>
                                </p:cTn>
                              </p:par>
                            </p:childTnLst>
                          </p:cTn>
                        </p:par>
                      </p:childTnLst>
                    </p:cTn>
                  </p:par>
                  <p:par>
                    <p:cTn id="31" fill="hold">
                      <p:stCondLst>
                        <p:cond delay="indefinite"/>
                      </p:stCondLst>
                      <p:childTnLst>
                        <p:par>
                          <p:cTn id="32" fill="hold">
                            <p:stCondLst>
                              <p:cond delay="0"/>
                            </p:stCondLst>
                            <p:childTnLst>
                              <p:par>
                                <p:cTn id="33" presetID="16" presetClass="entr" presetSubtype="21" fill="hold" grpId="0" nodeType="click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barn(inVertical)">
                                      <p:cBhvr>
                                        <p:cTn id="3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dirty="0" smtClean="0"/>
              <a:t>LOCAL SEARCH</a:t>
            </a:r>
            <a:endParaRPr lang="tr-TR" dirty="0"/>
          </a:p>
        </p:txBody>
      </p:sp>
      <p:sp>
        <p:nvSpPr>
          <p:cNvPr id="3" name="İçerik Yer Tutucusu 2"/>
          <p:cNvSpPr>
            <a:spLocks noGrp="1"/>
          </p:cNvSpPr>
          <p:nvPr>
            <p:ph idx="1"/>
          </p:nvPr>
        </p:nvSpPr>
        <p:spPr>
          <a:xfrm>
            <a:off x="457200" y="1600200"/>
            <a:ext cx="8229600" cy="4781128"/>
          </a:xfrm>
        </p:spPr>
        <p:txBody>
          <a:bodyPr>
            <a:normAutofit fontScale="77500" lnSpcReduction="20000"/>
          </a:bodyPr>
          <a:lstStyle/>
          <a:p>
            <a:pPr algn="just">
              <a:lnSpc>
                <a:spcPct val="120000"/>
              </a:lnSpc>
              <a:spcBef>
                <a:spcPts val="300"/>
              </a:spcBef>
            </a:pPr>
            <a:r>
              <a:rPr lang="en-US" altLang="tr-TR" dirty="0"/>
              <a:t>In many optimization </a:t>
            </a:r>
            <a:r>
              <a:rPr lang="en-US" altLang="tr-TR" dirty="0" smtClean="0"/>
              <a:t>problems</a:t>
            </a:r>
            <a:endParaRPr lang="tr-TR" altLang="tr-TR" dirty="0" smtClean="0"/>
          </a:p>
          <a:p>
            <a:pPr lvl="1" algn="just">
              <a:lnSpc>
                <a:spcPct val="120000"/>
              </a:lnSpc>
              <a:spcBef>
                <a:spcPts val="300"/>
              </a:spcBef>
            </a:pPr>
            <a:r>
              <a:rPr lang="en-US" altLang="tr-TR" dirty="0" smtClean="0"/>
              <a:t>the </a:t>
            </a:r>
            <a:r>
              <a:rPr lang="en-US" altLang="tr-TR" dirty="0"/>
              <a:t>path to the goal is </a:t>
            </a:r>
            <a:r>
              <a:rPr lang="en-US" altLang="tr-TR" dirty="0" smtClean="0"/>
              <a:t>irrelevant</a:t>
            </a:r>
            <a:r>
              <a:rPr lang="tr-TR" altLang="tr-TR" dirty="0" smtClean="0"/>
              <a:t> </a:t>
            </a:r>
          </a:p>
          <a:p>
            <a:pPr lvl="1" algn="just">
              <a:lnSpc>
                <a:spcPct val="120000"/>
              </a:lnSpc>
              <a:spcBef>
                <a:spcPts val="300"/>
              </a:spcBef>
            </a:pPr>
            <a:r>
              <a:rPr lang="en-US" altLang="tr-TR" dirty="0" smtClean="0"/>
              <a:t>the </a:t>
            </a:r>
            <a:r>
              <a:rPr lang="en-US" altLang="tr-TR" dirty="0"/>
              <a:t>goal state itself is the </a:t>
            </a:r>
            <a:r>
              <a:rPr lang="en-US" altLang="tr-TR" dirty="0" smtClean="0"/>
              <a:t>solution</a:t>
            </a:r>
            <a:endParaRPr lang="en-US" altLang="tr-TR" dirty="0"/>
          </a:p>
          <a:p>
            <a:pPr algn="just">
              <a:lnSpc>
                <a:spcPct val="120000"/>
              </a:lnSpc>
              <a:spcBef>
                <a:spcPts val="300"/>
              </a:spcBef>
            </a:pPr>
            <a:r>
              <a:rPr lang="en-US" altLang="tr-TR" dirty="0"/>
              <a:t>State space = set of "complete" </a:t>
            </a:r>
            <a:r>
              <a:rPr lang="en-US" altLang="tr-TR" dirty="0" smtClean="0"/>
              <a:t>configurations</a:t>
            </a:r>
            <a:endParaRPr lang="tr-TR" altLang="tr-TR" dirty="0" smtClean="0"/>
          </a:p>
          <a:p>
            <a:pPr lvl="1" algn="just">
              <a:lnSpc>
                <a:spcPct val="120000"/>
              </a:lnSpc>
              <a:spcBef>
                <a:spcPts val="300"/>
              </a:spcBef>
            </a:pPr>
            <a:r>
              <a:rPr lang="tr-TR" altLang="tr-TR" dirty="0" err="1"/>
              <a:t>f</a:t>
            </a:r>
            <a:r>
              <a:rPr lang="tr-TR" altLang="tr-TR" dirty="0" err="1" smtClean="0"/>
              <a:t>ind</a:t>
            </a:r>
            <a:r>
              <a:rPr lang="tr-TR" altLang="tr-TR" dirty="0" smtClean="0"/>
              <a:t> </a:t>
            </a:r>
            <a:r>
              <a:rPr lang="tr-TR" altLang="tr-TR" smtClean="0"/>
              <a:t>optimal configuration</a:t>
            </a:r>
            <a:r>
              <a:rPr lang="en-US" altLang="tr-TR" smtClean="0"/>
              <a:t>, </a:t>
            </a:r>
            <a:r>
              <a:rPr lang="tr-TR" altLang="tr-TR" smtClean="0"/>
              <a:t>e.g.</a:t>
            </a:r>
            <a:r>
              <a:rPr lang="en-US" altLang="tr-TR" smtClean="0"/>
              <a:t> </a:t>
            </a:r>
            <a:r>
              <a:rPr lang="tr-TR" altLang="tr-TR" smtClean="0"/>
              <a:t>travelling </a:t>
            </a:r>
            <a:r>
              <a:rPr lang="tr-TR" altLang="tr-TR" dirty="0" err="1" smtClean="0"/>
              <a:t>salesman</a:t>
            </a:r>
            <a:r>
              <a:rPr lang="tr-TR" altLang="tr-TR" dirty="0" smtClean="0"/>
              <a:t> problem (TSP)</a:t>
            </a:r>
            <a:endParaRPr lang="en-US" altLang="tr-TR" dirty="0"/>
          </a:p>
          <a:p>
            <a:pPr lvl="1" algn="just">
              <a:lnSpc>
                <a:spcPct val="120000"/>
              </a:lnSpc>
              <a:spcBef>
                <a:spcPts val="300"/>
              </a:spcBef>
            </a:pPr>
            <a:r>
              <a:rPr lang="tr-TR" altLang="tr-TR" dirty="0"/>
              <a:t>f</a:t>
            </a:r>
            <a:r>
              <a:rPr lang="en-US" altLang="tr-TR" dirty="0" err="1" smtClean="0"/>
              <a:t>ind</a:t>
            </a:r>
            <a:r>
              <a:rPr lang="en-US" altLang="tr-TR" dirty="0" smtClean="0"/>
              <a:t> </a:t>
            </a:r>
            <a:r>
              <a:rPr lang="en-US" altLang="tr-TR" dirty="0"/>
              <a:t>configuration </a:t>
            </a:r>
            <a:r>
              <a:rPr lang="en-US" altLang="tr-TR"/>
              <a:t>satisfying </a:t>
            </a:r>
            <a:r>
              <a:rPr lang="en-US" altLang="tr-TR" smtClean="0"/>
              <a:t>constraints, e.g</a:t>
            </a:r>
            <a:r>
              <a:rPr lang="en-US" altLang="tr-TR" dirty="0" smtClean="0"/>
              <a:t>. </a:t>
            </a:r>
            <a:r>
              <a:rPr lang="tr-TR" altLang="tr-TR" dirty="0" smtClean="0"/>
              <a:t>N</a:t>
            </a:r>
            <a:r>
              <a:rPr lang="en-US" altLang="tr-TR" dirty="0" smtClean="0"/>
              <a:t>-queens</a:t>
            </a:r>
            <a:endParaRPr lang="en-US" altLang="tr-TR" dirty="0"/>
          </a:p>
          <a:p>
            <a:pPr algn="just">
              <a:lnSpc>
                <a:spcPct val="120000"/>
              </a:lnSpc>
              <a:spcBef>
                <a:spcPts val="300"/>
              </a:spcBef>
            </a:pPr>
            <a:r>
              <a:rPr lang="en-US" altLang="tr-TR" dirty="0"/>
              <a:t>In such cases, </a:t>
            </a:r>
            <a:r>
              <a:rPr lang="en-US" altLang="tr-TR" dirty="0" smtClean="0"/>
              <a:t>local </a:t>
            </a:r>
            <a:r>
              <a:rPr lang="en-US" altLang="tr-TR" dirty="0"/>
              <a:t>search </a:t>
            </a:r>
            <a:r>
              <a:rPr lang="tr-TR" altLang="tr-TR" dirty="0" smtClean="0"/>
              <a:t>(</a:t>
            </a:r>
            <a:r>
              <a:rPr lang="tr-TR" altLang="tr-TR" dirty="0" err="1" smtClean="0"/>
              <a:t>iterative</a:t>
            </a:r>
            <a:r>
              <a:rPr lang="tr-TR" altLang="tr-TR" dirty="0" smtClean="0"/>
              <a:t> </a:t>
            </a:r>
            <a:r>
              <a:rPr lang="tr-TR" altLang="tr-TR" dirty="0" err="1" smtClean="0"/>
              <a:t>improvement</a:t>
            </a:r>
            <a:r>
              <a:rPr lang="tr-TR" altLang="tr-TR" dirty="0" smtClean="0"/>
              <a:t>) </a:t>
            </a:r>
            <a:r>
              <a:rPr lang="en-US" altLang="tr-TR" dirty="0" smtClean="0"/>
              <a:t>algorithms</a:t>
            </a:r>
            <a:r>
              <a:rPr lang="tr-TR" altLang="tr-TR" dirty="0" smtClean="0"/>
              <a:t> </a:t>
            </a:r>
            <a:r>
              <a:rPr lang="tr-TR" altLang="tr-TR" dirty="0" err="1" smtClean="0"/>
              <a:t>are</a:t>
            </a:r>
            <a:r>
              <a:rPr lang="tr-TR" altLang="tr-TR" dirty="0" smtClean="0"/>
              <a:t> </a:t>
            </a:r>
            <a:r>
              <a:rPr lang="tr-TR" altLang="tr-TR" dirty="0" err="1" smtClean="0"/>
              <a:t>useful</a:t>
            </a:r>
            <a:endParaRPr lang="en-US" altLang="tr-TR" dirty="0"/>
          </a:p>
          <a:p>
            <a:pPr lvl="1" algn="just">
              <a:lnSpc>
                <a:spcPct val="120000"/>
              </a:lnSpc>
              <a:spcBef>
                <a:spcPts val="300"/>
              </a:spcBef>
            </a:pPr>
            <a:r>
              <a:rPr lang="en-US" altLang="tr-TR" dirty="0"/>
              <a:t>keep a single "current" state, try to improve </a:t>
            </a:r>
            <a:r>
              <a:rPr lang="en-US" altLang="tr-TR" dirty="0" smtClean="0"/>
              <a:t>it</a:t>
            </a:r>
            <a:endParaRPr lang="tr-TR" altLang="tr-TR" dirty="0" smtClean="0"/>
          </a:p>
          <a:p>
            <a:pPr algn="just">
              <a:lnSpc>
                <a:spcPct val="120000"/>
              </a:lnSpc>
              <a:spcBef>
                <a:spcPts val="300"/>
              </a:spcBef>
            </a:pPr>
            <a:r>
              <a:rPr lang="tr-TR" altLang="tr-TR" dirty="0" err="1" smtClean="0"/>
              <a:t>Requires</a:t>
            </a:r>
            <a:r>
              <a:rPr lang="tr-TR" altLang="tr-TR" dirty="0" smtClean="0"/>
              <a:t> </a:t>
            </a:r>
            <a:r>
              <a:rPr lang="tr-TR" dirty="0" smtClean="0"/>
              <a:t>c</a:t>
            </a:r>
            <a:r>
              <a:rPr lang="en-US" dirty="0" err="1" smtClean="0"/>
              <a:t>onstant</a:t>
            </a:r>
            <a:r>
              <a:rPr lang="en-US" dirty="0" smtClean="0"/>
              <a:t> </a:t>
            </a:r>
            <a:r>
              <a:rPr lang="tr-TR" dirty="0" err="1" smtClean="0"/>
              <a:t>storage</a:t>
            </a:r>
            <a:r>
              <a:rPr lang="tr-TR" dirty="0" smtClean="0"/>
              <a:t> </a:t>
            </a:r>
            <a:r>
              <a:rPr lang="en-US" dirty="0" smtClean="0"/>
              <a:t>space</a:t>
            </a:r>
            <a:endParaRPr lang="tr-TR" dirty="0" smtClean="0"/>
          </a:p>
          <a:p>
            <a:pPr lvl="1" algn="just">
              <a:lnSpc>
                <a:spcPct val="120000"/>
              </a:lnSpc>
              <a:spcBef>
                <a:spcPts val="300"/>
              </a:spcBef>
            </a:pPr>
            <a:r>
              <a:rPr lang="en-US" dirty="0" smtClean="0"/>
              <a:t>suitable </a:t>
            </a:r>
            <a:r>
              <a:rPr lang="en-US" dirty="0"/>
              <a:t>for online as well as o</a:t>
            </a:r>
            <a:r>
              <a:rPr lang="tr-TR" dirty="0" err="1" smtClean="0"/>
              <a:t>ffl</a:t>
            </a:r>
            <a:r>
              <a:rPr lang="en-US" dirty="0" err="1" smtClean="0"/>
              <a:t>ine</a:t>
            </a:r>
            <a:r>
              <a:rPr lang="en-US" dirty="0" smtClean="0"/>
              <a:t> </a:t>
            </a:r>
            <a:r>
              <a:rPr lang="en-US" dirty="0"/>
              <a:t>search</a:t>
            </a:r>
            <a:endParaRPr lang="tr-TR" dirty="0"/>
          </a:p>
          <a:p>
            <a:pPr algn="just">
              <a:lnSpc>
                <a:spcPct val="120000"/>
              </a:lnSpc>
              <a:spcBef>
                <a:spcPts val="300"/>
              </a:spcBef>
            </a:pPr>
            <a:endParaRPr lang="en-US" altLang="tr-TR" dirty="0"/>
          </a:p>
          <a:p>
            <a:pPr algn="just">
              <a:lnSpc>
                <a:spcPct val="120000"/>
              </a:lnSpc>
              <a:spcBef>
                <a:spcPts val="300"/>
              </a:spcBef>
            </a:pPr>
            <a:endParaRPr lang="tr-TR" dirty="0"/>
          </a:p>
        </p:txBody>
      </p:sp>
    </p:spTree>
    <p:extLst>
      <p:ext uri="{BB962C8B-B14F-4D97-AF65-F5344CB8AC3E}">
        <p14:creationId xmlns:p14="http://schemas.microsoft.com/office/powerpoint/2010/main" val="124828339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normAutofit fontScale="90000"/>
          </a:bodyPr>
          <a:lstStyle/>
          <a:p>
            <a:r>
              <a:rPr lang="tr-TR" dirty="0" err="1" smtClean="0"/>
              <a:t>Example</a:t>
            </a:r>
            <a:r>
              <a:rPr lang="tr-TR" dirty="0" smtClean="0"/>
              <a:t> 1:</a:t>
            </a:r>
            <a:br>
              <a:rPr lang="tr-TR" dirty="0" smtClean="0"/>
            </a:br>
            <a:r>
              <a:rPr lang="tr-TR" dirty="0" err="1" smtClean="0"/>
              <a:t>Travelling</a:t>
            </a:r>
            <a:r>
              <a:rPr lang="tr-TR" dirty="0" smtClean="0"/>
              <a:t> </a:t>
            </a:r>
            <a:r>
              <a:rPr lang="tr-TR" dirty="0" err="1" smtClean="0"/>
              <a:t>Salesman</a:t>
            </a:r>
            <a:r>
              <a:rPr lang="tr-TR" dirty="0" smtClean="0"/>
              <a:t> Problem</a:t>
            </a:r>
            <a:endParaRPr lang="tr-TR" dirty="0"/>
          </a:p>
        </p:txBody>
      </p:sp>
      <p:sp>
        <p:nvSpPr>
          <p:cNvPr id="3" name="İçerik Yer Tutucusu 2"/>
          <p:cNvSpPr>
            <a:spLocks noGrp="1"/>
          </p:cNvSpPr>
          <p:nvPr>
            <p:ph idx="1"/>
          </p:nvPr>
        </p:nvSpPr>
        <p:spPr>
          <a:xfrm>
            <a:off x="457200" y="1916831"/>
            <a:ext cx="8229600" cy="2088233"/>
          </a:xfrm>
        </p:spPr>
        <p:txBody>
          <a:bodyPr>
            <a:normAutofit fontScale="77500" lnSpcReduction="20000"/>
          </a:bodyPr>
          <a:lstStyle/>
          <a:p>
            <a:pPr algn="just">
              <a:lnSpc>
                <a:spcPct val="120000"/>
              </a:lnSpc>
            </a:pPr>
            <a:r>
              <a:rPr lang="en-US" dirty="0"/>
              <a:t>Find the shortest tour visiting all cities exactly </a:t>
            </a:r>
            <a:r>
              <a:rPr lang="en-US" dirty="0" smtClean="0"/>
              <a:t>once</a:t>
            </a:r>
            <a:endParaRPr lang="tr-TR" dirty="0" smtClean="0"/>
          </a:p>
          <a:p>
            <a:pPr algn="just">
              <a:lnSpc>
                <a:spcPct val="120000"/>
              </a:lnSpc>
            </a:pPr>
            <a:r>
              <a:rPr lang="en-US" dirty="0" smtClean="0"/>
              <a:t>Start </a:t>
            </a:r>
            <a:r>
              <a:rPr lang="en-US" dirty="0"/>
              <a:t>with any complete tour, perform pairwise </a:t>
            </a:r>
            <a:r>
              <a:rPr lang="en-US" dirty="0" smtClean="0"/>
              <a:t>exchanges</a:t>
            </a:r>
            <a:endParaRPr lang="tr-TR" dirty="0" smtClean="0"/>
          </a:p>
          <a:p>
            <a:pPr algn="just">
              <a:lnSpc>
                <a:spcPct val="120000"/>
              </a:lnSpc>
            </a:pPr>
            <a:r>
              <a:rPr lang="en-US" dirty="0"/>
              <a:t>Variants of </a:t>
            </a:r>
            <a:r>
              <a:rPr lang="tr-TR" dirty="0" err="1" smtClean="0"/>
              <a:t>local</a:t>
            </a:r>
            <a:r>
              <a:rPr lang="tr-TR" dirty="0" smtClean="0"/>
              <a:t> </a:t>
            </a:r>
            <a:r>
              <a:rPr lang="tr-TR" dirty="0" err="1" smtClean="0"/>
              <a:t>search</a:t>
            </a:r>
            <a:r>
              <a:rPr lang="tr-TR" dirty="0" smtClean="0"/>
              <a:t> </a:t>
            </a:r>
            <a:r>
              <a:rPr lang="en-US" dirty="0" smtClean="0"/>
              <a:t>get </a:t>
            </a:r>
            <a:r>
              <a:rPr lang="en-US" dirty="0"/>
              <a:t>within 1% of optimal very quickly with </a:t>
            </a:r>
            <a:r>
              <a:rPr lang="en-US" dirty="0" smtClean="0"/>
              <a:t>thou</a:t>
            </a:r>
            <a:r>
              <a:rPr lang="tr-TR" dirty="0" err="1" smtClean="0"/>
              <a:t>sands</a:t>
            </a:r>
            <a:r>
              <a:rPr lang="tr-TR" dirty="0" smtClean="0"/>
              <a:t> </a:t>
            </a:r>
            <a:r>
              <a:rPr lang="tr-TR" dirty="0"/>
              <a:t>of </a:t>
            </a:r>
            <a:r>
              <a:rPr lang="tr-TR" dirty="0" err="1"/>
              <a:t>cities</a:t>
            </a:r>
            <a:endParaRPr lang="tr-TR" dirty="0"/>
          </a:p>
        </p:txBody>
      </p:sp>
      <p:pic>
        <p:nvPicPr>
          <p:cNvPr id="7170" name="Picture 2"/>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a:off x="1922115" y="4077072"/>
            <a:ext cx="4810125" cy="1781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608258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dirty="0" err="1" smtClean="0"/>
              <a:t>Reminder</a:t>
            </a:r>
            <a:r>
              <a:rPr lang="tr-TR" dirty="0" smtClean="0"/>
              <a:t>: </a:t>
            </a:r>
            <a:r>
              <a:rPr lang="tr-TR" dirty="0" err="1" smtClean="0"/>
              <a:t>Tree</a:t>
            </a:r>
            <a:r>
              <a:rPr lang="tr-TR" dirty="0" smtClean="0"/>
              <a:t> </a:t>
            </a:r>
            <a:r>
              <a:rPr lang="tr-TR" dirty="0" err="1" smtClean="0"/>
              <a:t>Search</a:t>
            </a:r>
            <a:endParaRPr lang="tr-TR" dirty="0"/>
          </a:p>
        </p:txBody>
      </p:sp>
      <p:sp>
        <p:nvSpPr>
          <p:cNvPr id="3" name="İçerik Yer Tutucusu 2"/>
          <p:cNvSpPr>
            <a:spLocks noGrp="1"/>
          </p:cNvSpPr>
          <p:nvPr>
            <p:ph idx="1"/>
          </p:nvPr>
        </p:nvSpPr>
        <p:spPr/>
        <p:txBody>
          <a:bodyPr/>
          <a:lstStyle/>
          <a:p>
            <a:endParaRPr lang="tr-TR"/>
          </a:p>
        </p:txBody>
      </p:sp>
      <p:pic>
        <p:nvPicPr>
          <p:cNvPr id="4" name="Picture 3"/>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a:off x="827584" y="1484784"/>
            <a:ext cx="7632848" cy="506129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0555715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normAutofit fontScale="90000"/>
          </a:bodyPr>
          <a:lstStyle/>
          <a:p>
            <a:r>
              <a:rPr lang="tr-TR" altLang="tr-TR" dirty="0" err="1" smtClean="0"/>
              <a:t>Example</a:t>
            </a:r>
            <a:r>
              <a:rPr lang="tr-TR" altLang="tr-TR" dirty="0" smtClean="0"/>
              <a:t> 2:</a:t>
            </a:r>
            <a:br>
              <a:rPr lang="tr-TR" altLang="tr-TR" dirty="0" smtClean="0"/>
            </a:br>
            <a:r>
              <a:rPr lang="tr-TR" altLang="tr-TR" i="1" dirty="0" smtClean="0"/>
              <a:t>N</a:t>
            </a:r>
            <a:r>
              <a:rPr lang="en-US" altLang="tr-TR" dirty="0" smtClean="0"/>
              <a:t>-</a:t>
            </a:r>
            <a:r>
              <a:rPr lang="tr-TR" altLang="tr-TR" dirty="0" smtClean="0"/>
              <a:t>Q</a:t>
            </a:r>
            <a:r>
              <a:rPr lang="en-US" altLang="tr-TR" dirty="0" err="1" smtClean="0"/>
              <a:t>ueens</a:t>
            </a:r>
            <a:endParaRPr lang="tr-TR" dirty="0"/>
          </a:p>
        </p:txBody>
      </p:sp>
      <p:sp>
        <p:nvSpPr>
          <p:cNvPr id="3" name="İçerik Yer Tutucusu 2"/>
          <p:cNvSpPr>
            <a:spLocks noGrp="1"/>
          </p:cNvSpPr>
          <p:nvPr>
            <p:ph idx="1"/>
          </p:nvPr>
        </p:nvSpPr>
        <p:spPr>
          <a:xfrm>
            <a:off x="457200" y="1600201"/>
            <a:ext cx="8229600" cy="3039194"/>
          </a:xfrm>
        </p:spPr>
        <p:txBody>
          <a:bodyPr>
            <a:normAutofit fontScale="77500" lnSpcReduction="20000"/>
          </a:bodyPr>
          <a:lstStyle/>
          <a:p>
            <a:pPr>
              <a:lnSpc>
                <a:spcPct val="120000"/>
              </a:lnSpc>
            </a:pPr>
            <a:r>
              <a:rPr lang="tr-TR" altLang="tr-TR" dirty="0" smtClean="0"/>
              <a:t>Rules:</a:t>
            </a:r>
          </a:p>
          <a:p>
            <a:pPr lvl="1">
              <a:lnSpc>
                <a:spcPct val="120000"/>
              </a:lnSpc>
            </a:pPr>
            <a:r>
              <a:rPr lang="en-US" altLang="tr-TR" dirty="0" smtClean="0"/>
              <a:t>Put </a:t>
            </a:r>
            <a:r>
              <a:rPr lang="en-US" altLang="tr-TR" i="1" dirty="0"/>
              <a:t>n</a:t>
            </a:r>
            <a:r>
              <a:rPr lang="en-US" altLang="tr-TR" dirty="0"/>
              <a:t> queens on an </a:t>
            </a:r>
            <a:r>
              <a:rPr lang="en-US" altLang="tr-TR" i="1" dirty="0"/>
              <a:t>n </a:t>
            </a:r>
            <a:r>
              <a:rPr lang="en-US" altLang="tr-TR" i="1" dirty="0">
                <a:cs typeface="Arial" pitchFamily="34" charset="0"/>
              </a:rPr>
              <a:t>× </a:t>
            </a:r>
            <a:r>
              <a:rPr lang="en-US" altLang="tr-TR" i="1" dirty="0"/>
              <a:t>n</a:t>
            </a:r>
            <a:r>
              <a:rPr lang="en-US" altLang="tr-TR" dirty="0"/>
              <a:t> </a:t>
            </a:r>
            <a:r>
              <a:rPr lang="en-US" altLang="tr-TR" dirty="0" smtClean="0"/>
              <a:t>board</a:t>
            </a:r>
            <a:endParaRPr lang="tr-TR" altLang="tr-TR" dirty="0" smtClean="0"/>
          </a:p>
          <a:p>
            <a:pPr lvl="1">
              <a:lnSpc>
                <a:spcPct val="120000"/>
              </a:lnSpc>
            </a:pPr>
            <a:r>
              <a:rPr lang="en-US" altLang="tr-TR" dirty="0" smtClean="0"/>
              <a:t>no </a:t>
            </a:r>
            <a:r>
              <a:rPr lang="en-US" altLang="tr-TR" dirty="0"/>
              <a:t>two queens </a:t>
            </a:r>
            <a:r>
              <a:rPr lang="tr-TR" altLang="tr-TR" dirty="0" smtClean="0"/>
              <a:t>can be </a:t>
            </a:r>
            <a:r>
              <a:rPr lang="en-US" altLang="tr-TR" dirty="0" smtClean="0"/>
              <a:t>on </a:t>
            </a:r>
            <a:r>
              <a:rPr lang="en-US" altLang="tr-TR" dirty="0"/>
              <a:t>the same row, column, or </a:t>
            </a:r>
            <a:r>
              <a:rPr lang="en-US" altLang="tr-TR" dirty="0" smtClean="0"/>
              <a:t>diagonal</a:t>
            </a:r>
            <a:endParaRPr lang="tr-TR" altLang="tr-TR" dirty="0" smtClean="0"/>
          </a:p>
          <a:p>
            <a:pPr>
              <a:lnSpc>
                <a:spcPct val="120000"/>
              </a:lnSpc>
            </a:pPr>
            <a:r>
              <a:rPr lang="en-US" dirty="0"/>
              <a:t>Move a queen to reduce </a:t>
            </a:r>
            <a:r>
              <a:rPr lang="tr-TR" dirty="0" err="1" smtClean="0"/>
              <a:t>the</a:t>
            </a:r>
            <a:r>
              <a:rPr lang="tr-TR" dirty="0" smtClean="0"/>
              <a:t> </a:t>
            </a:r>
            <a:r>
              <a:rPr lang="en-US" dirty="0" smtClean="0"/>
              <a:t>number </a:t>
            </a:r>
            <a:r>
              <a:rPr lang="en-US" dirty="0"/>
              <a:t>of </a:t>
            </a:r>
            <a:r>
              <a:rPr lang="en-US" dirty="0" smtClean="0"/>
              <a:t>con</a:t>
            </a:r>
            <a:r>
              <a:rPr lang="tr-TR" dirty="0" err="1" smtClean="0"/>
              <a:t>fl</a:t>
            </a:r>
            <a:r>
              <a:rPr lang="en-US" dirty="0" err="1" smtClean="0"/>
              <a:t>icts</a:t>
            </a:r>
            <a:endParaRPr lang="tr-TR" dirty="0" smtClean="0"/>
          </a:p>
          <a:p>
            <a:pPr>
              <a:lnSpc>
                <a:spcPct val="120000"/>
              </a:lnSpc>
            </a:pPr>
            <a:r>
              <a:rPr lang="tr-TR" dirty="0" err="1" smtClean="0"/>
              <a:t>Local</a:t>
            </a:r>
            <a:r>
              <a:rPr lang="tr-TR" dirty="0" smtClean="0"/>
              <a:t> </a:t>
            </a:r>
            <a:r>
              <a:rPr lang="tr-TR" dirty="0" err="1" smtClean="0"/>
              <a:t>search</a:t>
            </a:r>
            <a:r>
              <a:rPr lang="tr-TR" dirty="0" smtClean="0"/>
              <a:t> </a:t>
            </a:r>
            <a:r>
              <a:rPr lang="tr-TR" dirty="0" err="1" smtClean="0"/>
              <a:t>usually</a:t>
            </a:r>
            <a:r>
              <a:rPr lang="tr-TR" dirty="0" smtClean="0"/>
              <a:t> </a:t>
            </a:r>
            <a:r>
              <a:rPr lang="en-US" dirty="0" smtClean="0"/>
              <a:t>solves </a:t>
            </a:r>
            <a:r>
              <a:rPr lang="en-US" dirty="0"/>
              <a:t>n-queens problems almost </a:t>
            </a:r>
            <a:r>
              <a:rPr lang="en-US" dirty="0" smtClean="0"/>
              <a:t>instantaneously</a:t>
            </a:r>
            <a:r>
              <a:rPr lang="tr-TR" dirty="0" smtClean="0"/>
              <a:t> </a:t>
            </a:r>
            <a:r>
              <a:rPr lang="en-US" dirty="0" smtClean="0"/>
              <a:t>for </a:t>
            </a:r>
            <a:r>
              <a:rPr lang="en-US" dirty="0"/>
              <a:t>very large n, e.g</a:t>
            </a:r>
            <a:r>
              <a:rPr lang="en-US"/>
              <a:t>., </a:t>
            </a:r>
            <a:r>
              <a:rPr lang="en-US" smtClean="0"/>
              <a:t>n=1 million</a:t>
            </a:r>
            <a:endParaRPr lang="tr-TR" dirty="0"/>
          </a:p>
        </p:txBody>
      </p:sp>
      <p:pic>
        <p:nvPicPr>
          <p:cNvPr id="8194" name="Picture 2"/>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a:off x="1428750" y="4639394"/>
            <a:ext cx="6286500" cy="1885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6717320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dirty="0" err="1" smtClean="0"/>
              <a:t>Hill-Climbing</a:t>
            </a:r>
            <a:r>
              <a:rPr lang="tr-TR" dirty="0" smtClean="0"/>
              <a:t> </a:t>
            </a:r>
            <a:r>
              <a:rPr lang="tr-TR" dirty="0" err="1" smtClean="0"/>
              <a:t>Search</a:t>
            </a:r>
            <a:endParaRPr lang="tr-TR" dirty="0"/>
          </a:p>
        </p:txBody>
      </p:sp>
      <p:pic>
        <p:nvPicPr>
          <p:cNvPr id="6146" name="Picture 2"/>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a:off x="649288" y="3068960"/>
            <a:ext cx="7871851" cy="33497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İçerik Yer Tutucusu 2"/>
          <p:cNvSpPr>
            <a:spLocks noGrp="1"/>
          </p:cNvSpPr>
          <p:nvPr>
            <p:ph idx="1"/>
          </p:nvPr>
        </p:nvSpPr>
        <p:spPr>
          <a:xfrm>
            <a:off x="457200" y="1600201"/>
            <a:ext cx="8229600" cy="1468760"/>
          </a:xfrm>
        </p:spPr>
        <p:txBody>
          <a:bodyPr>
            <a:normAutofit fontScale="77500" lnSpcReduction="20000"/>
          </a:bodyPr>
          <a:lstStyle/>
          <a:p>
            <a:pPr>
              <a:lnSpc>
                <a:spcPct val="120000"/>
              </a:lnSpc>
            </a:pPr>
            <a:r>
              <a:rPr lang="en-US" altLang="tr-TR" dirty="0"/>
              <a:t>Like climbing Everest in thick fog with </a:t>
            </a:r>
            <a:r>
              <a:rPr lang="en-US" altLang="tr-TR" dirty="0" smtClean="0"/>
              <a:t>amnesia</a:t>
            </a:r>
            <a:endParaRPr lang="tr-TR" altLang="tr-TR" dirty="0" smtClean="0"/>
          </a:p>
          <a:p>
            <a:pPr>
              <a:lnSpc>
                <a:spcPct val="120000"/>
              </a:lnSpc>
            </a:pPr>
            <a:r>
              <a:rPr lang="tr-TR" altLang="tr-TR" dirty="0" err="1" smtClean="0"/>
              <a:t>Stores</a:t>
            </a:r>
            <a:r>
              <a:rPr lang="tr-TR" altLang="tr-TR" dirty="0" smtClean="0"/>
              <a:t> </a:t>
            </a:r>
            <a:r>
              <a:rPr lang="tr-TR" altLang="tr-TR" dirty="0" err="1" smtClean="0"/>
              <a:t>only</a:t>
            </a:r>
            <a:r>
              <a:rPr lang="tr-TR" altLang="tr-TR" dirty="0" smtClean="0"/>
              <a:t> </a:t>
            </a:r>
            <a:r>
              <a:rPr lang="tr-TR" altLang="tr-TR" dirty="0" err="1" smtClean="0"/>
              <a:t>current</a:t>
            </a:r>
            <a:r>
              <a:rPr lang="tr-TR" altLang="tr-TR" dirty="0" smtClean="0"/>
              <a:t> </a:t>
            </a:r>
            <a:r>
              <a:rPr lang="tr-TR" altLang="tr-TR" dirty="0" err="1" smtClean="0"/>
              <a:t>state</a:t>
            </a:r>
            <a:endParaRPr lang="tr-TR" altLang="tr-TR" dirty="0" smtClean="0"/>
          </a:p>
          <a:p>
            <a:pPr>
              <a:lnSpc>
                <a:spcPct val="120000"/>
              </a:lnSpc>
            </a:pPr>
            <a:r>
              <a:rPr lang="tr-TR" altLang="tr-TR" dirty="0" err="1" smtClean="0"/>
              <a:t>Idea</a:t>
            </a:r>
            <a:r>
              <a:rPr lang="tr-TR" altLang="tr-TR" dirty="0" smtClean="0"/>
              <a:t> is </a:t>
            </a:r>
            <a:r>
              <a:rPr lang="tr-TR" altLang="tr-TR" dirty="0" err="1" smtClean="0"/>
              <a:t>to</a:t>
            </a:r>
            <a:r>
              <a:rPr lang="tr-TR" altLang="tr-TR" dirty="0" smtClean="0"/>
              <a:t> </a:t>
            </a:r>
            <a:r>
              <a:rPr lang="tr-TR" altLang="tr-TR" dirty="0" err="1" smtClean="0"/>
              <a:t>act</a:t>
            </a:r>
            <a:r>
              <a:rPr lang="tr-TR" altLang="tr-TR" dirty="0" smtClean="0"/>
              <a:t> </a:t>
            </a:r>
            <a:r>
              <a:rPr lang="tr-TR" altLang="tr-TR" dirty="0" err="1" smtClean="0"/>
              <a:t>towards</a:t>
            </a:r>
            <a:r>
              <a:rPr lang="tr-TR" altLang="tr-TR" dirty="0" smtClean="0"/>
              <a:t> </a:t>
            </a:r>
            <a:r>
              <a:rPr lang="tr-TR" altLang="tr-TR" dirty="0" err="1" smtClean="0"/>
              <a:t>the</a:t>
            </a:r>
            <a:r>
              <a:rPr lang="tr-TR" altLang="tr-TR" dirty="0" smtClean="0"/>
              <a:t> </a:t>
            </a:r>
            <a:r>
              <a:rPr lang="tr-TR" altLang="tr-TR" dirty="0" err="1" smtClean="0"/>
              <a:t>most</a:t>
            </a:r>
            <a:r>
              <a:rPr lang="tr-TR" altLang="tr-TR" dirty="0" smtClean="0"/>
              <a:t> </a:t>
            </a:r>
            <a:r>
              <a:rPr lang="tr-TR" altLang="tr-TR" dirty="0" err="1" smtClean="0"/>
              <a:t>improving</a:t>
            </a:r>
            <a:r>
              <a:rPr lang="tr-TR" altLang="tr-TR" dirty="0" smtClean="0"/>
              <a:t> </a:t>
            </a:r>
            <a:r>
              <a:rPr lang="tr-TR" altLang="tr-TR" dirty="0" err="1" smtClean="0"/>
              <a:t>state</a:t>
            </a:r>
            <a:endParaRPr lang="tr-TR" altLang="tr-TR" dirty="0"/>
          </a:p>
          <a:p>
            <a:pPr marL="0" indent="0">
              <a:lnSpc>
                <a:spcPct val="120000"/>
              </a:lnSpc>
              <a:buNone/>
            </a:pPr>
            <a:endParaRPr lang="tr-TR" dirty="0"/>
          </a:p>
        </p:txBody>
      </p:sp>
    </p:spTree>
    <p:extLst>
      <p:ext uri="{BB962C8B-B14F-4D97-AF65-F5344CB8AC3E}">
        <p14:creationId xmlns:p14="http://schemas.microsoft.com/office/powerpoint/2010/main" val="71621004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dirty="0" err="1"/>
              <a:t>Hill-Climbing</a:t>
            </a:r>
            <a:r>
              <a:rPr lang="tr-TR" dirty="0"/>
              <a:t> </a:t>
            </a:r>
            <a:r>
              <a:rPr lang="tr-TR" dirty="0" err="1" smtClean="0"/>
              <a:t>Search</a:t>
            </a:r>
            <a:r>
              <a:rPr lang="tr-TR" dirty="0" smtClean="0"/>
              <a:t> Problem</a:t>
            </a:r>
            <a:endParaRPr lang="tr-TR" dirty="0"/>
          </a:p>
        </p:txBody>
      </p:sp>
      <p:sp>
        <p:nvSpPr>
          <p:cNvPr id="3" name="İçerik Yer Tutucusu 2"/>
          <p:cNvSpPr>
            <a:spLocks noGrp="1"/>
          </p:cNvSpPr>
          <p:nvPr>
            <p:ph idx="1"/>
          </p:nvPr>
        </p:nvSpPr>
        <p:spPr/>
        <p:txBody>
          <a:bodyPr>
            <a:normAutofit/>
          </a:bodyPr>
          <a:lstStyle/>
          <a:p>
            <a:r>
              <a:rPr lang="tr-TR" altLang="tr-TR" sz="2800" dirty="0" smtClean="0"/>
              <a:t>D</a:t>
            </a:r>
            <a:r>
              <a:rPr lang="en-US" altLang="tr-TR" sz="2800" dirty="0" err="1" smtClean="0"/>
              <a:t>epending</a:t>
            </a:r>
            <a:r>
              <a:rPr lang="en-US" altLang="tr-TR" sz="2800" dirty="0" smtClean="0"/>
              <a:t> </a:t>
            </a:r>
            <a:r>
              <a:rPr lang="en-US" altLang="tr-TR" sz="2800" dirty="0"/>
              <a:t>on initial state, can get stuck in local </a:t>
            </a:r>
            <a:r>
              <a:rPr lang="en-US" altLang="tr-TR" sz="2800" dirty="0" smtClean="0"/>
              <a:t>maxima</a:t>
            </a:r>
            <a:r>
              <a:rPr lang="tr-TR" altLang="tr-TR" sz="2800" dirty="0" smtClean="0"/>
              <a:t>, </a:t>
            </a:r>
            <a:r>
              <a:rPr lang="tr-TR" altLang="tr-TR" sz="2800" dirty="0" err="1" smtClean="0"/>
              <a:t>i.e</a:t>
            </a:r>
            <a:r>
              <a:rPr lang="tr-TR" altLang="tr-TR" sz="2800" dirty="0" smtClean="0"/>
              <a:t>: </a:t>
            </a:r>
            <a:r>
              <a:rPr lang="tr-TR" altLang="tr-TR" sz="2800" dirty="0" err="1" smtClean="0"/>
              <a:t>foothill</a:t>
            </a:r>
            <a:r>
              <a:rPr lang="tr-TR" altLang="tr-TR" sz="2800" dirty="0" smtClean="0"/>
              <a:t> </a:t>
            </a:r>
            <a:r>
              <a:rPr lang="tr-TR" altLang="tr-TR" sz="2800" dirty="0" err="1" smtClean="0"/>
              <a:t>or</a:t>
            </a:r>
            <a:r>
              <a:rPr lang="tr-TR" altLang="tr-TR" sz="2800" dirty="0" smtClean="0"/>
              <a:t> </a:t>
            </a:r>
            <a:r>
              <a:rPr lang="tr-TR" altLang="tr-TR" sz="2800" dirty="0" err="1" smtClean="0"/>
              <a:t>p</a:t>
            </a:r>
            <a:r>
              <a:rPr lang="tr-TR" sz="2800" dirty="0" err="1" smtClean="0"/>
              <a:t>lateau</a:t>
            </a:r>
            <a:endParaRPr lang="tr-TR" sz="2800" dirty="0" smtClean="0"/>
          </a:p>
          <a:p>
            <a:pPr lvl="1"/>
            <a:endParaRPr lang="tr-TR" sz="2400" dirty="0"/>
          </a:p>
          <a:p>
            <a:pPr lvl="1"/>
            <a:endParaRPr lang="tr-TR" sz="2400" dirty="0" smtClean="0"/>
          </a:p>
          <a:p>
            <a:pPr lvl="1"/>
            <a:endParaRPr lang="tr-TR" sz="2400" dirty="0"/>
          </a:p>
          <a:p>
            <a:pPr lvl="1"/>
            <a:endParaRPr lang="tr-TR" sz="2400" dirty="0" smtClean="0"/>
          </a:p>
          <a:p>
            <a:pPr lvl="1"/>
            <a:endParaRPr lang="tr-TR" sz="2400" dirty="0"/>
          </a:p>
          <a:p>
            <a:pPr lvl="1"/>
            <a:endParaRPr lang="tr-TR" sz="2400" dirty="0" smtClean="0"/>
          </a:p>
          <a:p>
            <a:pPr lvl="1"/>
            <a:r>
              <a:rPr lang="tr-TR" sz="2400" dirty="0" err="1" smtClean="0"/>
              <a:t>Random</a:t>
            </a:r>
            <a:r>
              <a:rPr lang="tr-TR" sz="2400" dirty="0" smtClean="0"/>
              <a:t> </a:t>
            </a:r>
            <a:r>
              <a:rPr lang="tr-TR" sz="2400" dirty="0" err="1" smtClean="0"/>
              <a:t>restarts</a:t>
            </a:r>
            <a:endParaRPr lang="tr-TR" sz="2400" dirty="0" smtClean="0"/>
          </a:p>
          <a:p>
            <a:pPr lvl="1"/>
            <a:r>
              <a:rPr lang="tr-TR" sz="2400" dirty="0" err="1" smtClean="0"/>
              <a:t>Taking</a:t>
            </a:r>
            <a:r>
              <a:rPr lang="tr-TR" sz="2400" dirty="0" smtClean="0"/>
              <a:t> </a:t>
            </a:r>
            <a:r>
              <a:rPr lang="tr-TR" sz="2400" dirty="0" err="1" smtClean="0"/>
              <a:t>bigger</a:t>
            </a:r>
            <a:r>
              <a:rPr lang="tr-TR" sz="2400" dirty="0" smtClean="0"/>
              <a:t> </a:t>
            </a:r>
            <a:r>
              <a:rPr lang="tr-TR" sz="2400" dirty="0" err="1" smtClean="0"/>
              <a:t>steps</a:t>
            </a:r>
            <a:endParaRPr lang="tr-TR" sz="2400" dirty="0" smtClean="0"/>
          </a:p>
        </p:txBody>
      </p:sp>
      <p:pic>
        <p:nvPicPr>
          <p:cNvPr id="4" name="Picture 4" descr="hill-climbing"/>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a:off x="4379168" y="3140968"/>
            <a:ext cx="4657328" cy="2613350"/>
          </a:xfrm>
          <a:prstGeom prst="rect">
            <a:avLst/>
          </a:prstGeom>
          <a:noFill/>
          <a:extLst>
            <a:ext uri="{909E8E84-426E-40DD-AFC4-6F175D3DCCD1}">
              <a14:hiddenFill xmlns:a14="http://schemas.microsoft.com/office/drawing/2010/main">
                <a:solidFill>
                  <a:srgbClr val="FFFFFF"/>
                </a:solidFill>
              </a14:hiddenFill>
            </a:ext>
          </a:extLst>
        </p:spPr>
      </p:pic>
      <p:sp>
        <p:nvSpPr>
          <p:cNvPr id="5" name="İçerik Yer Tutucusu 2"/>
          <p:cNvSpPr txBox="1">
            <a:spLocks/>
          </p:cNvSpPr>
          <p:nvPr/>
        </p:nvSpPr>
        <p:spPr>
          <a:xfrm>
            <a:off x="395536" y="2636913"/>
            <a:ext cx="3960440" cy="3528392"/>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Aft>
                <a:spcPts val="600"/>
              </a:spcAft>
            </a:pPr>
            <a:r>
              <a:rPr lang="tr-TR" altLang="tr-TR" sz="2800" dirty="0" err="1" smtClean="0"/>
              <a:t>Therefore</a:t>
            </a:r>
            <a:r>
              <a:rPr lang="tr-TR" altLang="tr-TR" sz="2800" dirty="0" smtClean="0"/>
              <a:t>, p</a:t>
            </a:r>
            <a:r>
              <a:rPr lang="en-US" sz="2800" dirty="0" err="1" smtClean="0"/>
              <a:t>oint</a:t>
            </a:r>
            <a:r>
              <a:rPr lang="en-US" sz="2800" dirty="0" smtClean="0"/>
              <a:t> reached by hill-climbing may be maximal but not</a:t>
            </a:r>
            <a:r>
              <a:rPr lang="tr-TR" sz="2800" dirty="0" smtClean="0"/>
              <a:t> </a:t>
            </a:r>
            <a:r>
              <a:rPr lang="tr-TR" sz="2800" dirty="0" err="1" smtClean="0"/>
              <a:t>maximum</a:t>
            </a:r>
            <a:r>
              <a:rPr lang="tr-TR" sz="2800" dirty="0" smtClean="0"/>
              <a:t>.</a:t>
            </a:r>
          </a:p>
          <a:p>
            <a:pPr>
              <a:spcAft>
                <a:spcPts val="600"/>
              </a:spcAft>
            </a:pPr>
            <a:r>
              <a:rPr lang="tr-TR" altLang="tr-TR" sz="2800" dirty="0" smtClean="0"/>
              <a:t>Solutions?</a:t>
            </a:r>
          </a:p>
          <a:p>
            <a:pPr lvl="1">
              <a:spcAft>
                <a:spcPts val="600"/>
              </a:spcAft>
            </a:pPr>
            <a:endParaRPr lang="tr-TR" altLang="tr-TR" sz="2400" dirty="0" smtClean="0"/>
          </a:p>
          <a:p>
            <a:pPr>
              <a:spcAft>
                <a:spcPts val="600"/>
              </a:spcAft>
            </a:pPr>
            <a:endParaRPr lang="tr-TR" sz="2800" dirty="0"/>
          </a:p>
        </p:txBody>
      </p:sp>
    </p:spTree>
    <p:extLst>
      <p:ext uri="{BB962C8B-B14F-4D97-AF65-F5344CB8AC3E}">
        <p14:creationId xmlns:p14="http://schemas.microsoft.com/office/powerpoint/2010/main" val="2641090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animEffect transition="in" filter="barn(inVertical)">
                                      <p:cBhvr>
                                        <p:cTn id="7" dur="500"/>
                                        <p:tgtEl>
                                          <p:spTgt spid="3">
                                            <p:txEl>
                                              <p:pRg st="7" end="7"/>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3">
                                            <p:txEl>
                                              <p:pRg st="8" end="8"/>
                                            </p:txEl>
                                          </p:spTgt>
                                        </p:tgtEl>
                                        <p:attrNameLst>
                                          <p:attrName>style.visibility</p:attrName>
                                        </p:attrNameLst>
                                      </p:cBhvr>
                                      <p:to>
                                        <p:strVal val="visible"/>
                                      </p:to>
                                    </p:set>
                                    <p:animEffect transition="in" filter="barn(inVertical)">
                                      <p:cBhvr>
                                        <p:cTn id="10"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dirty="0" err="1"/>
              <a:t>Hill-Climbing</a:t>
            </a:r>
            <a:r>
              <a:rPr lang="tr-TR" dirty="0"/>
              <a:t> </a:t>
            </a:r>
            <a:r>
              <a:rPr lang="tr-TR" dirty="0" err="1" smtClean="0"/>
              <a:t>Search</a:t>
            </a:r>
            <a:r>
              <a:rPr lang="tr-TR" dirty="0" smtClean="0"/>
              <a:t> </a:t>
            </a:r>
            <a:r>
              <a:rPr lang="tr-TR" dirty="0" err="1" smtClean="0"/>
              <a:t>for</a:t>
            </a:r>
            <a:r>
              <a:rPr lang="tr-TR" dirty="0" smtClean="0"/>
              <a:t> N-</a:t>
            </a:r>
            <a:r>
              <a:rPr lang="tr-TR" dirty="0" err="1" smtClean="0"/>
              <a:t>Queens</a:t>
            </a:r>
            <a:endParaRPr lang="tr-TR" dirty="0"/>
          </a:p>
        </p:txBody>
      </p:sp>
      <p:sp>
        <p:nvSpPr>
          <p:cNvPr id="3" name="İçerik Yer Tutucusu 2"/>
          <p:cNvSpPr>
            <a:spLocks noGrp="1"/>
          </p:cNvSpPr>
          <p:nvPr>
            <p:ph idx="1"/>
          </p:nvPr>
        </p:nvSpPr>
        <p:spPr>
          <a:xfrm>
            <a:off x="457200" y="5301208"/>
            <a:ext cx="8363272" cy="1008112"/>
          </a:xfrm>
        </p:spPr>
        <p:txBody>
          <a:bodyPr>
            <a:noAutofit/>
          </a:bodyPr>
          <a:lstStyle/>
          <a:p>
            <a:pPr>
              <a:spcBef>
                <a:spcPts val="0"/>
              </a:spcBef>
            </a:pPr>
            <a:r>
              <a:rPr lang="en-US" altLang="tr-TR" sz="2200" smtClean="0"/>
              <a:t>Get stuck at a local minima in %86 of the trials for 8-queens problem</a:t>
            </a:r>
          </a:p>
          <a:p>
            <a:pPr>
              <a:spcBef>
                <a:spcPts val="0"/>
              </a:spcBef>
            </a:pPr>
            <a:r>
              <a:rPr lang="en-US" altLang="tr-TR" sz="2200" i="1" smtClean="0"/>
              <a:t>h</a:t>
            </a:r>
            <a:r>
              <a:rPr lang="en-US" altLang="tr-TR" sz="2200" smtClean="0"/>
              <a:t> </a:t>
            </a:r>
            <a:r>
              <a:rPr lang="en-US" altLang="tr-TR" sz="2200" dirty="0" smtClean="0"/>
              <a:t>= number </a:t>
            </a:r>
            <a:r>
              <a:rPr lang="en-US" altLang="tr-TR" sz="2200" dirty="0"/>
              <a:t>of pairs of queens that are attacking each other, either directly or indirectly </a:t>
            </a:r>
          </a:p>
          <a:p>
            <a:pPr>
              <a:spcBef>
                <a:spcPts val="0"/>
              </a:spcBef>
            </a:pPr>
            <a:r>
              <a:rPr lang="en-US" altLang="tr-TR" sz="2200" i="1" dirty="0"/>
              <a:t>h = 17</a:t>
            </a:r>
            <a:r>
              <a:rPr lang="en-US" altLang="tr-TR" sz="2200" dirty="0"/>
              <a:t> </a:t>
            </a:r>
            <a:r>
              <a:rPr lang="tr-TR" altLang="tr-TR" sz="2200" dirty="0" smtClean="0"/>
              <a:t>on </a:t>
            </a:r>
            <a:r>
              <a:rPr lang="en-US" altLang="tr-TR" sz="2200" dirty="0" smtClean="0"/>
              <a:t>the</a:t>
            </a:r>
            <a:r>
              <a:rPr lang="tr-TR" altLang="tr-TR" sz="2200" dirty="0" smtClean="0"/>
              <a:t> </a:t>
            </a:r>
            <a:r>
              <a:rPr lang="tr-TR" altLang="tr-TR" sz="2200" dirty="0" err="1" smtClean="0"/>
              <a:t>left</a:t>
            </a:r>
            <a:r>
              <a:rPr lang="tr-TR" altLang="tr-TR" sz="2200" dirty="0" smtClean="0"/>
              <a:t>, a </a:t>
            </a:r>
            <a:r>
              <a:rPr lang="tr-TR" altLang="tr-TR" sz="2200" dirty="0" err="1" smtClean="0"/>
              <a:t>local</a:t>
            </a:r>
            <a:r>
              <a:rPr lang="tr-TR" altLang="tr-TR" sz="2200" dirty="0" smtClean="0"/>
              <a:t> </a:t>
            </a:r>
            <a:r>
              <a:rPr lang="tr-TR" altLang="tr-TR" sz="2200" dirty="0" err="1" smtClean="0"/>
              <a:t>minima</a:t>
            </a:r>
            <a:r>
              <a:rPr lang="tr-TR" altLang="tr-TR" sz="2200" dirty="0" smtClean="0"/>
              <a:t> </a:t>
            </a:r>
            <a:r>
              <a:rPr lang="tr-TR" altLang="tr-TR" sz="2200" dirty="0" err="1" smtClean="0"/>
              <a:t>with</a:t>
            </a:r>
            <a:r>
              <a:rPr lang="tr-TR" altLang="tr-TR" sz="2200" dirty="0" smtClean="0"/>
              <a:t> h = 1 on </a:t>
            </a:r>
            <a:r>
              <a:rPr lang="tr-TR" altLang="tr-TR" sz="2200" dirty="0" err="1" smtClean="0"/>
              <a:t>the</a:t>
            </a:r>
            <a:r>
              <a:rPr lang="tr-TR" altLang="tr-TR" sz="2200" dirty="0" smtClean="0"/>
              <a:t> </a:t>
            </a:r>
            <a:r>
              <a:rPr lang="tr-TR" altLang="tr-TR" sz="2200" dirty="0" err="1" smtClean="0"/>
              <a:t>right</a:t>
            </a:r>
            <a:endParaRPr lang="tr-TR" altLang="tr-TR" sz="2200" dirty="0"/>
          </a:p>
          <a:p>
            <a:pPr>
              <a:spcBef>
                <a:spcPts val="0"/>
              </a:spcBef>
            </a:pPr>
            <a:endParaRPr lang="tr-TR" sz="2200" dirty="0"/>
          </a:p>
        </p:txBody>
      </p:sp>
      <p:pic>
        <p:nvPicPr>
          <p:cNvPr id="4" name="Picture 5" descr="8queens-successors"/>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a:off x="683568" y="1495400"/>
            <a:ext cx="3733800" cy="37338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8queens-local-minimum"/>
          <p:cNvPicPr>
            <a:picLocks noChangeAspect="1" noChangeArrowheads="1"/>
          </p:cNvPicPr>
          <p:nvPr/>
        </p:nvPicPr>
        <p:blipFill>
          <a:blip r:embed="rId5">
            <a:extLst>
              <a:ext uri="{BEBA8EAE-BF5A-486C-A8C5-ECC9F3942E4B}">
                <a14:imgProps xmlns:a14="http://schemas.microsoft.com/office/drawing/2010/main">
                  <a14:imgLayer r:embed="rId6">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a:off x="4548471" y="1495400"/>
            <a:ext cx="3733800" cy="3733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813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normAutofit/>
          </a:bodyPr>
          <a:lstStyle/>
          <a:p>
            <a:r>
              <a:rPr lang="tr-TR" altLang="tr-TR" dirty="0" smtClean="0"/>
              <a:t>S</a:t>
            </a:r>
            <a:r>
              <a:rPr lang="en-US" altLang="tr-TR" dirty="0" err="1" smtClean="0"/>
              <a:t>imulated</a:t>
            </a:r>
            <a:r>
              <a:rPr lang="en-US" altLang="tr-TR" dirty="0" smtClean="0"/>
              <a:t> </a:t>
            </a:r>
            <a:r>
              <a:rPr lang="tr-TR" altLang="tr-TR" dirty="0" smtClean="0"/>
              <a:t>A</a:t>
            </a:r>
            <a:r>
              <a:rPr lang="en-US" altLang="tr-TR" dirty="0" err="1" smtClean="0"/>
              <a:t>nnealing</a:t>
            </a:r>
            <a:r>
              <a:rPr lang="en-US" altLang="tr-TR" dirty="0" smtClean="0"/>
              <a:t> </a:t>
            </a:r>
            <a:r>
              <a:rPr lang="tr-TR" altLang="tr-TR" dirty="0" smtClean="0"/>
              <a:t>S</a:t>
            </a:r>
            <a:r>
              <a:rPr lang="en-US" altLang="tr-TR" dirty="0" err="1" smtClean="0"/>
              <a:t>earch</a:t>
            </a:r>
            <a:endParaRPr lang="tr-TR" dirty="0"/>
          </a:p>
        </p:txBody>
      </p:sp>
      <p:sp>
        <p:nvSpPr>
          <p:cNvPr id="3" name="İçerik Yer Tutucusu 2"/>
          <p:cNvSpPr>
            <a:spLocks noGrp="1"/>
          </p:cNvSpPr>
          <p:nvPr>
            <p:ph idx="1"/>
          </p:nvPr>
        </p:nvSpPr>
        <p:spPr>
          <a:xfrm>
            <a:off x="457200" y="1600200"/>
            <a:ext cx="8229600" cy="1036712"/>
          </a:xfrm>
        </p:spPr>
        <p:txBody>
          <a:bodyPr>
            <a:normAutofit fontScale="85000" lnSpcReduction="10000"/>
          </a:bodyPr>
          <a:lstStyle/>
          <a:p>
            <a:r>
              <a:rPr lang="en-US" altLang="tr-TR" dirty="0" smtClean="0"/>
              <a:t>Idea</a:t>
            </a:r>
            <a:r>
              <a:rPr lang="tr-TR" altLang="tr-TR" dirty="0" smtClean="0"/>
              <a:t> is </a:t>
            </a:r>
            <a:r>
              <a:rPr lang="tr-TR" altLang="tr-TR" dirty="0" err="1" smtClean="0"/>
              <a:t>to</a:t>
            </a:r>
            <a:r>
              <a:rPr lang="en-US" altLang="tr-TR" dirty="0" smtClean="0"/>
              <a:t> escape</a:t>
            </a:r>
            <a:r>
              <a:rPr lang="tr-TR" altLang="tr-TR" dirty="0" smtClean="0"/>
              <a:t> </a:t>
            </a:r>
            <a:r>
              <a:rPr lang="tr-TR" altLang="tr-TR" dirty="0" err="1" smtClean="0"/>
              <a:t>from</a:t>
            </a:r>
            <a:r>
              <a:rPr lang="en-US" altLang="tr-TR" dirty="0" smtClean="0"/>
              <a:t> </a:t>
            </a:r>
            <a:r>
              <a:rPr lang="en-US" altLang="tr-TR" dirty="0"/>
              <a:t>local maxima by allowing some "bad" moves but </a:t>
            </a:r>
            <a:r>
              <a:rPr lang="en-US" altLang="tr-TR" u="sng" dirty="0"/>
              <a:t>gradually decrease </a:t>
            </a:r>
            <a:r>
              <a:rPr lang="en-US" altLang="tr-TR" dirty="0"/>
              <a:t>their </a:t>
            </a:r>
            <a:r>
              <a:rPr lang="en-US" altLang="tr-TR" dirty="0" smtClean="0"/>
              <a:t>frequency</a:t>
            </a:r>
            <a:endParaRPr lang="tr-TR" altLang="tr-TR" dirty="0" smtClean="0"/>
          </a:p>
        </p:txBody>
      </p:sp>
      <p:pic>
        <p:nvPicPr>
          <p:cNvPr id="4098" name="Picture 2"/>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a:off x="899592" y="2492896"/>
            <a:ext cx="7443961" cy="42178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Metin kutusu 4"/>
          <p:cNvSpPr txBox="1"/>
          <p:nvPr/>
        </p:nvSpPr>
        <p:spPr>
          <a:xfrm>
            <a:off x="6417071" y="5157192"/>
            <a:ext cx="1741054" cy="707886"/>
          </a:xfrm>
          <a:prstGeom prst="rect">
            <a:avLst/>
          </a:prstGeom>
          <a:noFill/>
        </p:spPr>
        <p:txBody>
          <a:bodyPr wrap="none" rtlCol="0">
            <a:spAutoFit/>
          </a:bodyPr>
          <a:lstStyle/>
          <a:p>
            <a:r>
              <a:rPr lang="tr-TR" sz="2000" dirty="0" smtClean="0"/>
              <a:t>t: time</a:t>
            </a:r>
          </a:p>
          <a:p>
            <a:r>
              <a:rPr lang="tr-TR" sz="2000" dirty="0" smtClean="0"/>
              <a:t>T: </a:t>
            </a:r>
            <a:r>
              <a:rPr lang="tr-TR" sz="2000" dirty="0" err="1" smtClean="0"/>
              <a:t>temperature</a:t>
            </a:r>
            <a:endParaRPr lang="en-US" sz="2000" dirty="0"/>
          </a:p>
        </p:txBody>
      </p:sp>
    </p:spTree>
    <p:extLst>
      <p:ext uri="{BB962C8B-B14F-4D97-AF65-F5344CB8AC3E}">
        <p14:creationId xmlns:p14="http://schemas.microsoft.com/office/powerpoint/2010/main" val="345811938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normAutofit/>
          </a:bodyPr>
          <a:lstStyle/>
          <a:p>
            <a:r>
              <a:rPr lang="tr-TR" altLang="tr-TR" dirty="0" smtClean="0"/>
              <a:t>S</a:t>
            </a:r>
            <a:r>
              <a:rPr lang="en-US" altLang="tr-TR" dirty="0" err="1" smtClean="0"/>
              <a:t>imulated</a:t>
            </a:r>
            <a:r>
              <a:rPr lang="en-US" altLang="tr-TR" dirty="0" smtClean="0"/>
              <a:t> </a:t>
            </a:r>
            <a:r>
              <a:rPr lang="tr-TR" altLang="tr-TR" dirty="0" smtClean="0"/>
              <a:t>A</a:t>
            </a:r>
            <a:r>
              <a:rPr lang="en-US" altLang="tr-TR" dirty="0" err="1" smtClean="0"/>
              <a:t>nnealing</a:t>
            </a:r>
            <a:r>
              <a:rPr lang="en-US" altLang="tr-TR" dirty="0" smtClean="0"/>
              <a:t> </a:t>
            </a:r>
            <a:r>
              <a:rPr lang="tr-TR" altLang="tr-TR" dirty="0" smtClean="0"/>
              <a:t>S</a:t>
            </a:r>
            <a:r>
              <a:rPr lang="en-US" altLang="tr-TR" dirty="0" err="1" smtClean="0"/>
              <a:t>earch</a:t>
            </a:r>
            <a:endParaRPr lang="tr-TR" dirty="0"/>
          </a:p>
        </p:txBody>
      </p:sp>
      <p:sp>
        <p:nvSpPr>
          <p:cNvPr id="3" name="İçerik Yer Tutucusu 2"/>
          <p:cNvSpPr>
            <a:spLocks noGrp="1"/>
          </p:cNvSpPr>
          <p:nvPr>
            <p:ph idx="1"/>
          </p:nvPr>
        </p:nvSpPr>
        <p:spPr>
          <a:xfrm>
            <a:off x="457200" y="1600200"/>
            <a:ext cx="8229600" cy="1631277"/>
          </a:xfrm>
        </p:spPr>
        <p:txBody>
          <a:bodyPr>
            <a:normAutofit/>
          </a:bodyPr>
          <a:lstStyle/>
          <a:p>
            <a:pPr marL="342900" lvl="1" indent="-342900">
              <a:buFont typeface="Arial" pitchFamily="34" charset="0"/>
              <a:buChar char="•"/>
            </a:pPr>
            <a:r>
              <a:rPr lang="en-US" altLang="tr-TR" sz="2400" dirty="0"/>
              <a:t>If </a:t>
            </a:r>
            <a:r>
              <a:rPr lang="en-US" altLang="tr-TR" sz="2400" i="1" dirty="0"/>
              <a:t>T</a:t>
            </a:r>
            <a:r>
              <a:rPr lang="en-US" altLang="tr-TR" sz="2400" dirty="0"/>
              <a:t> decreases slowly enough, then simulated annealing search will find a global optimum with probability approaching </a:t>
            </a:r>
            <a:r>
              <a:rPr lang="en-US" altLang="tr-TR" sz="2400" dirty="0" smtClean="0"/>
              <a:t>1</a:t>
            </a:r>
            <a:endParaRPr lang="en-US" altLang="tr-TR" sz="2400" dirty="0"/>
          </a:p>
        </p:txBody>
      </p:sp>
      <p:pic>
        <p:nvPicPr>
          <p:cNvPr id="6" name="Picture 2"/>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a:off x="899592" y="2532781"/>
            <a:ext cx="7443961" cy="42178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Metin kutusu 6"/>
          <p:cNvSpPr txBox="1"/>
          <p:nvPr/>
        </p:nvSpPr>
        <p:spPr>
          <a:xfrm>
            <a:off x="6417071" y="5157192"/>
            <a:ext cx="1741054" cy="707886"/>
          </a:xfrm>
          <a:prstGeom prst="rect">
            <a:avLst/>
          </a:prstGeom>
          <a:noFill/>
        </p:spPr>
        <p:txBody>
          <a:bodyPr wrap="none" rtlCol="0">
            <a:spAutoFit/>
          </a:bodyPr>
          <a:lstStyle/>
          <a:p>
            <a:r>
              <a:rPr lang="tr-TR" sz="2000" dirty="0" smtClean="0"/>
              <a:t>t: time</a:t>
            </a:r>
          </a:p>
          <a:p>
            <a:r>
              <a:rPr lang="tr-TR" sz="2000" dirty="0" smtClean="0"/>
              <a:t>T: </a:t>
            </a:r>
            <a:r>
              <a:rPr lang="tr-TR" sz="2000" dirty="0" err="1" smtClean="0"/>
              <a:t>temperature</a:t>
            </a:r>
            <a:endParaRPr lang="en-US" sz="2000" dirty="0"/>
          </a:p>
        </p:txBody>
      </p:sp>
    </p:spTree>
    <p:extLst>
      <p:ext uri="{BB962C8B-B14F-4D97-AF65-F5344CB8AC3E}">
        <p14:creationId xmlns:p14="http://schemas.microsoft.com/office/powerpoint/2010/main" val="255705023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dirty="0" smtClean="0"/>
              <a:t>Tabu </a:t>
            </a:r>
            <a:r>
              <a:rPr lang="tr-TR" dirty="0" err="1" smtClean="0"/>
              <a:t>Search</a:t>
            </a:r>
            <a:endParaRPr lang="tr-TR" dirty="0"/>
          </a:p>
        </p:txBody>
      </p:sp>
      <p:sp>
        <p:nvSpPr>
          <p:cNvPr id="3" name="İçerik Yer Tutucusu 2"/>
          <p:cNvSpPr>
            <a:spLocks noGrp="1"/>
          </p:cNvSpPr>
          <p:nvPr>
            <p:ph idx="1"/>
          </p:nvPr>
        </p:nvSpPr>
        <p:spPr/>
        <p:txBody>
          <a:bodyPr>
            <a:normAutofit fontScale="85000" lnSpcReduction="20000"/>
          </a:bodyPr>
          <a:lstStyle/>
          <a:p>
            <a:pPr>
              <a:lnSpc>
                <a:spcPct val="110000"/>
              </a:lnSpc>
            </a:pPr>
            <a:r>
              <a:rPr lang="en-US" dirty="0" smtClean="0"/>
              <a:t> </a:t>
            </a:r>
            <a:r>
              <a:rPr lang="en-US" dirty="0" err="1" smtClean="0"/>
              <a:t>Tabu</a:t>
            </a:r>
            <a:r>
              <a:rPr lang="tr-TR" dirty="0" smtClean="0"/>
              <a:t> </a:t>
            </a:r>
            <a:r>
              <a:rPr lang="tr-TR" dirty="0" err="1" smtClean="0"/>
              <a:t>search</a:t>
            </a:r>
            <a:endParaRPr lang="tr-TR" dirty="0" smtClean="0"/>
          </a:p>
          <a:p>
            <a:pPr lvl="1">
              <a:lnSpc>
                <a:spcPct val="110000"/>
              </a:lnSpc>
            </a:pPr>
            <a:r>
              <a:rPr lang="en-US" dirty="0" smtClean="0"/>
              <a:t>prevent</a:t>
            </a:r>
            <a:r>
              <a:rPr lang="tr-TR" dirty="0" smtClean="0"/>
              <a:t>s</a:t>
            </a:r>
            <a:r>
              <a:rPr lang="en-US" dirty="0" smtClean="0"/>
              <a:t> </a:t>
            </a:r>
            <a:r>
              <a:rPr lang="en-US" dirty="0"/>
              <a:t>returning quickly to </a:t>
            </a:r>
            <a:r>
              <a:rPr lang="tr-TR" dirty="0" err="1" smtClean="0"/>
              <a:t>the</a:t>
            </a:r>
            <a:r>
              <a:rPr lang="tr-TR" dirty="0" smtClean="0"/>
              <a:t> </a:t>
            </a:r>
            <a:r>
              <a:rPr lang="en-US" dirty="0" err="1" smtClean="0"/>
              <a:t>sam</a:t>
            </a:r>
            <a:r>
              <a:rPr lang="tr-TR" dirty="0"/>
              <a:t>e </a:t>
            </a:r>
            <a:r>
              <a:rPr lang="tr-TR" dirty="0" err="1" smtClean="0"/>
              <a:t>state</a:t>
            </a:r>
            <a:r>
              <a:rPr lang="tr-TR" dirty="0" smtClean="0"/>
              <a:t>.</a:t>
            </a:r>
            <a:endParaRPr lang="tr-TR" dirty="0"/>
          </a:p>
          <a:p>
            <a:pPr>
              <a:lnSpc>
                <a:spcPct val="110000"/>
              </a:lnSpc>
            </a:pPr>
            <a:r>
              <a:rPr lang="en-US" dirty="0" smtClean="0"/>
              <a:t> Implementation</a:t>
            </a:r>
            <a:endParaRPr lang="tr-TR" dirty="0" smtClean="0"/>
          </a:p>
          <a:p>
            <a:pPr lvl="1">
              <a:lnSpc>
                <a:spcPct val="110000"/>
              </a:lnSpc>
            </a:pPr>
            <a:r>
              <a:rPr lang="tr-TR" dirty="0" smtClean="0"/>
              <a:t>k</a:t>
            </a:r>
            <a:r>
              <a:rPr lang="en-US" dirty="0" err="1" smtClean="0"/>
              <a:t>eep</a:t>
            </a:r>
            <a:r>
              <a:rPr lang="en-US" dirty="0" smtClean="0"/>
              <a:t> </a:t>
            </a:r>
            <a:r>
              <a:rPr lang="en-US" dirty="0"/>
              <a:t>fixed length </a:t>
            </a:r>
            <a:r>
              <a:rPr lang="en-US" dirty="0" smtClean="0"/>
              <a:t>queue</a:t>
            </a:r>
            <a:r>
              <a:rPr lang="tr-TR" dirty="0" smtClean="0"/>
              <a:t> </a:t>
            </a:r>
            <a:r>
              <a:rPr lang="tr-TR" dirty="0" err="1" smtClean="0"/>
              <a:t>so-called</a:t>
            </a:r>
            <a:r>
              <a:rPr lang="tr-TR" dirty="0" smtClean="0"/>
              <a:t> «</a:t>
            </a:r>
            <a:r>
              <a:rPr lang="en-US" dirty="0" err="1" smtClean="0"/>
              <a:t>tabu</a:t>
            </a:r>
            <a:r>
              <a:rPr lang="en-US" dirty="0" smtClean="0"/>
              <a:t> list</a:t>
            </a:r>
            <a:r>
              <a:rPr lang="tr-TR" dirty="0" smtClean="0"/>
              <a:t>»</a:t>
            </a:r>
          </a:p>
          <a:p>
            <a:pPr lvl="1">
              <a:lnSpc>
                <a:spcPct val="110000"/>
              </a:lnSpc>
            </a:pPr>
            <a:r>
              <a:rPr lang="en-US" dirty="0" smtClean="0"/>
              <a:t>add </a:t>
            </a:r>
            <a:r>
              <a:rPr lang="en-US" dirty="0"/>
              <a:t>most recent </a:t>
            </a:r>
            <a:r>
              <a:rPr lang="tr-TR" dirty="0" err="1" smtClean="0"/>
              <a:t>state</a:t>
            </a:r>
            <a:r>
              <a:rPr lang="tr-TR" dirty="0" smtClean="0"/>
              <a:t> </a:t>
            </a:r>
            <a:r>
              <a:rPr lang="en-US" dirty="0" smtClean="0"/>
              <a:t>to</a:t>
            </a:r>
            <a:r>
              <a:rPr lang="tr-TR" dirty="0" smtClean="0"/>
              <a:t> </a:t>
            </a:r>
            <a:r>
              <a:rPr lang="tr-TR" dirty="0" err="1" smtClean="0"/>
              <a:t>queue</a:t>
            </a:r>
            <a:endParaRPr lang="tr-TR" dirty="0" smtClean="0"/>
          </a:p>
          <a:p>
            <a:pPr lvl="1">
              <a:lnSpc>
                <a:spcPct val="110000"/>
              </a:lnSpc>
            </a:pPr>
            <a:r>
              <a:rPr lang="tr-TR" dirty="0" err="1" smtClean="0"/>
              <a:t>drop</a:t>
            </a:r>
            <a:r>
              <a:rPr lang="tr-TR" dirty="0" smtClean="0"/>
              <a:t> </a:t>
            </a:r>
            <a:r>
              <a:rPr lang="tr-TR" dirty="0" err="1" smtClean="0"/>
              <a:t>the</a:t>
            </a:r>
            <a:r>
              <a:rPr lang="tr-TR" dirty="0" smtClean="0"/>
              <a:t> </a:t>
            </a:r>
            <a:r>
              <a:rPr lang="tr-TR" dirty="0" err="1" smtClean="0"/>
              <a:t>oldest</a:t>
            </a:r>
            <a:r>
              <a:rPr lang="tr-TR" dirty="0" smtClean="0"/>
              <a:t> </a:t>
            </a:r>
            <a:r>
              <a:rPr lang="tr-TR" dirty="0" err="1" smtClean="0"/>
              <a:t>state</a:t>
            </a:r>
            <a:endParaRPr lang="tr-TR" dirty="0"/>
          </a:p>
          <a:p>
            <a:pPr>
              <a:lnSpc>
                <a:spcPct val="110000"/>
              </a:lnSpc>
            </a:pPr>
            <a:r>
              <a:rPr lang="en-US" dirty="0" smtClean="0"/>
              <a:t>Never </a:t>
            </a:r>
            <a:r>
              <a:rPr lang="tr-TR" dirty="0" err="1" smtClean="0"/>
              <a:t>move</a:t>
            </a:r>
            <a:r>
              <a:rPr lang="tr-TR" dirty="0" smtClean="0"/>
              <a:t> </a:t>
            </a:r>
            <a:r>
              <a:rPr lang="tr-TR" dirty="0" err="1" smtClean="0"/>
              <a:t>to</a:t>
            </a:r>
            <a:r>
              <a:rPr lang="tr-TR" dirty="0" smtClean="0"/>
              <a:t> a </a:t>
            </a:r>
            <a:r>
              <a:rPr lang="tr-TR" dirty="0" err="1" smtClean="0"/>
              <a:t>state</a:t>
            </a:r>
            <a:r>
              <a:rPr lang="tr-TR" dirty="0" smtClean="0"/>
              <a:t> </a:t>
            </a:r>
            <a:r>
              <a:rPr lang="en-US" dirty="0" smtClean="0"/>
              <a:t>that's </a:t>
            </a:r>
            <a:r>
              <a:rPr lang="en-US" dirty="0"/>
              <a:t>currently on the</a:t>
            </a:r>
            <a:r>
              <a:rPr lang="tr-TR" dirty="0"/>
              <a:t> tabu </a:t>
            </a:r>
            <a:r>
              <a:rPr lang="tr-TR" err="1"/>
              <a:t>list</a:t>
            </a:r>
            <a:r>
              <a:rPr lang="tr-TR" smtClean="0"/>
              <a:t>.</a:t>
            </a:r>
            <a:endParaRPr lang="en-US" smtClean="0"/>
          </a:p>
          <a:p>
            <a:pPr lvl="1">
              <a:lnSpc>
                <a:spcPct val="110000"/>
              </a:lnSpc>
            </a:pPr>
            <a:r>
              <a:rPr lang="en-US" smtClean="0"/>
              <a:t>A significant cost can be added to f(n) of the visited states</a:t>
            </a:r>
            <a:endParaRPr lang="tr-TR" dirty="0"/>
          </a:p>
          <a:p>
            <a:pPr>
              <a:lnSpc>
                <a:spcPct val="110000"/>
              </a:lnSpc>
            </a:pPr>
            <a:r>
              <a:rPr lang="en-US" dirty="0" smtClean="0"/>
              <a:t> </a:t>
            </a:r>
            <a:r>
              <a:rPr lang="en-US" dirty="0"/>
              <a:t>Quite </a:t>
            </a:r>
            <a:r>
              <a:rPr lang="en-US" dirty="0" smtClean="0"/>
              <a:t>powerful</a:t>
            </a:r>
            <a:endParaRPr lang="tr-TR" dirty="0" smtClean="0"/>
          </a:p>
          <a:p>
            <a:pPr lvl="1">
              <a:lnSpc>
                <a:spcPct val="110000"/>
              </a:lnSpc>
            </a:pPr>
            <a:r>
              <a:rPr lang="en-US" dirty="0" smtClean="0"/>
              <a:t>competitive </a:t>
            </a:r>
            <a:r>
              <a:rPr lang="en-US" dirty="0"/>
              <a:t>with simulated</a:t>
            </a:r>
            <a:r>
              <a:rPr lang="tr-TR" dirty="0"/>
              <a:t> </a:t>
            </a:r>
            <a:r>
              <a:rPr lang="tr-TR" dirty="0" err="1"/>
              <a:t>annealing</a:t>
            </a:r>
            <a:endParaRPr lang="en-US" altLang="tr-TR" dirty="0"/>
          </a:p>
          <a:p>
            <a:pPr>
              <a:lnSpc>
                <a:spcPct val="110000"/>
              </a:lnSpc>
            </a:pPr>
            <a:endParaRPr lang="tr-TR" dirty="0"/>
          </a:p>
        </p:txBody>
      </p:sp>
    </p:spTree>
    <p:extLst>
      <p:ext uri="{BB962C8B-B14F-4D97-AF65-F5344CB8AC3E}">
        <p14:creationId xmlns:p14="http://schemas.microsoft.com/office/powerpoint/2010/main" val="103314099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dirty="0" err="1" smtClean="0"/>
              <a:t>Local</a:t>
            </a:r>
            <a:r>
              <a:rPr lang="tr-TR" dirty="0" smtClean="0"/>
              <a:t> </a:t>
            </a:r>
            <a:r>
              <a:rPr lang="tr-TR" dirty="0" err="1" smtClean="0"/>
              <a:t>Beam</a:t>
            </a:r>
            <a:r>
              <a:rPr lang="tr-TR" dirty="0" smtClean="0"/>
              <a:t> </a:t>
            </a:r>
            <a:r>
              <a:rPr lang="tr-TR" dirty="0" err="1" smtClean="0"/>
              <a:t>Search</a:t>
            </a:r>
            <a:endParaRPr lang="tr-TR" dirty="0"/>
          </a:p>
        </p:txBody>
      </p:sp>
      <p:sp>
        <p:nvSpPr>
          <p:cNvPr id="3" name="İçerik Yer Tutucusu 2"/>
          <p:cNvSpPr>
            <a:spLocks noGrp="1"/>
          </p:cNvSpPr>
          <p:nvPr>
            <p:ph idx="1"/>
          </p:nvPr>
        </p:nvSpPr>
        <p:spPr/>
        <p:txBody>
          <a:bodyPr>
            <a:normAutofit/>
          </a:bodyPr>
          <a:lstStyle/>
          <a:p>
            <a:r>
              <a:rPr lang="tr-TR" altLang="tr-TR" sz="2800" dirty="0" err="1" smtClean="0"/>
              <a:t>Idea</a:t>
            </a:r>
            <a:r>
              <a:rPr lang="tr-TR" altLang="tr-TR" sz="2800" dirty="0" smtClean="0"/>
              <a:t> is </a:t>
            </a:r>
            <a:r>
              <a:rPr lang="tr-TR" altLang="tr-TR" sz="2800" dirty="0" err="1" smtClean="0"/>
              <a:t>to</a:t>
            </a:r>
            <a:r>
              <a:rPr lang="tr-TR" altLang="tr-TR" sz="2800" dirty="0" smtClean="0"/>
              <a:t> k</a:t>
            </a:r>
            <a:r>
              <a:rPr lang="en-US" altLang="tr-TR" sz="2800" dirty="0" err="1" smtClean="0"/>
              <a:t>eep</a:t>
            </a:r>
            <a:r>
              <a:rPr lang="en-US" altLang="tr-TR" sz="2800" dirty="0" smtClean="0"/>
              <a:t> </a:t>
            </a:r>
            <a:r>
              <a:rPr lang="en-US" altLang="tr-TR" sz="2800" dirty="0"/>
              <a:t>track of </a:t>
            </a:r>
            <a:r>
              <a:rPr lang="en-US" altLang="tr-TR" sz="2800" i="1" dirty="0"/>
              <a:t>k</a:t>
            </a:r>
            <a:r>
              <a:rPr lang="en-US" altLang="tr-TR" sz="2800" dirty="0"/>
              <a:t> states rather than just </a:t>
            </a:r>
            <a:r>
              <a:rPr lang="en-US" altLang="tr-TR" sz="2800" dirty="0" smtClean="0"/>
              <a:t>one</a:t>
            </a:r>
            <a:endParaRPr lang="en-US" altLang="tr-TR" sz="2400" dirty="0"/>
          </a:p>
          <a:p>
            <a:r>
              <a:rPr lang="en-US" altLang="tr-TR" sz="2800" dirty="0"/>
              <a:t>Start with </a:t>
            </a:r>
            <a:r>
              <a:rPr lang="en-US" altLang="tr-TR" sz="2800" i="1" dirty="0"/>
              <a:t>k</a:t>
            </a:r>
            <a:r>
              <a:rPr lang="en-US" altLang="tr-TR" sz="2800" dirty="0"/>
              <a:t> randomly generated </a:t>
            </a:r>
            <a:r>
              <a:rPr lang="en-US" altLang="tr-TR" sz="2800" dirty="0" smtClean="0"/>
              <a:t>states</a:t>
            </a:r>
            <a:endParaRPr lang="en-US" altLang="tr-TR" sz="2400" dirty="0"/>
          </a:p>
          <a:p>
            <a:r>
              <a:rPr lang="en-US" altLang="tr-TR" sz="2800" dirty="0"/>
              <a:t>At each iteration, </a:t>
            </a:r>
            <a:r>
              <a:rPr lang="en-US" altLang="tr-TR" sz="2800" dirty="0" smtClean="0"/>
              <a:t>the </a:t>
            </a:r>
            <a:r>
              <a:rPr lang="en-US" altLang="tr-TR" sz="2800" dirty="0"/>
              <a:t>successors of all </a:t>
            </a:r>
            <a:r>
              <a:rPr lang="en-US" altLang="tr-TR" sz="2800" i="1" dirty="0"/>
              <a:t>k</a:t>
            </a:r>
            <a:r>
              <a:rPr lang="en-US" altLang="tr-TR" sz="2800" dirty="0"/>
              <a:t> states are </a:t>
            </a:r>
            <a:r>
              <a:rPr lang="en-US" altLang="tr-TR" sz="2800" dirty="0" smtClean="0"/>
              <a:t>generated</a:t>
            </a:r>
            <a:endParaRPr lang="en-US" altLang="tr-TR" sz="2400" dirty="0"/>
          </a:p>
          <a:p>
            <a:r>
              <a:rPr lang="en-US" altLang="tr-TR" sz="2800" dirty="0"/>
              <a:t>If any one is a goal state, stop; </a:t>
            </a:r>
            <a:endParaRPr lang="tr-TR" altLang="tr-TR" sz="2800" dirty="0" smtClean="0"/>
          </a:p>
          <a:p>
            <a:r>
              <a:rPr lang="tr-TR" altLang="tr-TR" sz="2800" dirty="0"/>
              <a:t>E</a:t>
            </a:r>
            <a:r>
              <a:rPr lang="en-US" altLang="tr-TR" sz="2800" dirty="0" err="1" smtClean="0"/>
              <a:t>lse</a:t>
            </a:r>
            <a:r>
              <a:rPr lang="en-US" altLang="tr-TR" sz="2800" dirty="0" smtClean="0"/>
              <a:t> </a:t>
            </a:r>
            <a:r>
              <a:rPr lang="en-US" altLang="tr-TR" sz="2800" dirty="0"/>
              <a:t>select the </a:t>
            </a:r>
            <a:r>
              <a:rPr lang="en-US" altLang="tr-TR" sz="2800" i="1" dirty="0"/>
              <a:t>k</a:t>
            </a:r>
            <a:r>
              <a:rPr lang="en-US" altLang="tr-TR" sz="2800" dirty="0"/>
              <a:t> best successors from the complete list and repeat</a:t>
            </a:r>
            <a:r>
              <a:rPr lang="en-US" altLang="tr-TR" sz="2800" dirty="0" smtClean="0"/>
              <a:t>.</a:t>
            </a:r>
            <a:endParaRPr lang="en-US" altLang="tr-TR" sz="2800" dirty="0"/>
          </a:p>
          <a:p>
            <a:endParaRPr lang="tr-TR" dirty="0"/>
          </a:p>
        </p:txBody>
      </p:sp>
    </p:spTree>
    <p:extLst>
      <p:ext uri="{BB962C8B-B14F-4D97-AF65-F5344CB8AC3E}">
        <p14:creationId xmlns:p14="http://schemas.microsoft.com/office/powerpoint/2010/main" val="167100581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dirty="0" err="1"/>
              <a:t>Local</a:t>
            </a:r>
            <a:r>
              <a:rPr lang="tr-TR" dirty="0"/>
              <a:t> </a:t>
            </a:r>
            <a:r>
              <a:rPr lang="tr-TR" dirty="0" err="1"/>
              <a:t>Beam</a:t>
            </a:r>
            <a:r>
              <a:rPr lang="tr-TR" dirty="0"/>
              <a:t> </a:t>
            </a:r>
            <a:r>
              <a:rPr lang="tr-TR" dirty="0" err="1"/>
              <a:t>Search</a:t>
            </a:r>
            <a:endParaRPr lang="tr-TR" dirty="0"/>
          </a:p>
        </p:txBody>
      </p:sp>
      <p:sp>
        <p:nvSpPr>
          <p:cNvPr id="3" name="İçerik Yer Tutucusu 2"/>
          <p:cNvSpPr>
            <a:spLocks noGrp="1"/>
          </p:cNvSpPr>
          <p:nvPr>
            <p:ph idx="1"/>
          </p:nvPr>
        </p:nvSpPr>
        <p:spPr>
          <a:xfrm>
            <a:off x="457200" y="1600200"/>
            <a:ext cx="4402832" cy="4525963"/>
          </a:xfrm>
        </p:spPr>
        <p:txBody>
          <a:bodyPr>
            <a:normAutofit/>
          </a:bodyPr>
          <a:lstStyle/>
          <a:p>
            <a:pPr marL="265113" indent="-265113">
              <a:lnSpc>
                <a:spcPct val="110000"/>
              </a:lnSpc>
              <a:buNone/>
            </a:pPr>
            <a:r>
              <a:rPr lang="tr-TR" sz="2800" dirty="0"/>
              <a:t>• </a:t>
            </a:r>
            <a:r>
              <a:rPr lang="tr-TR" sz="2800" dirty="0" err="1"/>
              <a:t>Assume</a:t>
            </a:r>
            <a:r>
              <a:rPr lang="tr-TR" sz="2800" dirty="0"/>
              <a:t> a </a:t>
            </a:r>
            <a:r>
              <a:rPr lang="tr-TR" sz="2800" dirty="0" err="1"/>
              <a:t>pre-fixed</a:t>
            </a:r>
            <a:r>
              <a:rPr lang="tr-TR" sz="2800" dirty="0"/>
              <a:t> </a:t>
            </a:r>
            <a:r>
              <a:rPr lang="tr-TR" sz="2800" dirty="0" err="1" smtClean="0"/>
              <a:t>width</a:t>
            </a:r>
            <a:endParaRPr lang="tr-TR" sz="2800" dirty="0"/>
          </a:p>
          <a:p>
            <a:pPr lvl="1">
              <a:lnSpc>
                <a:spcPct val="110000"/>
              </a:lnSpc>
            </a:pPr>
            <a:r>
              <a:rPr lang="tr-TR" sz="2400" dirty="0" smtClean="0"/>
              <a:t>in </a:t>
            </a:r>
            <a:r>
              <a:rPr lang="tr-TR" sz="2400" dirty="0" err="1" smtClean="0"/>
              <a:t>the</a:t>
            </a:r>
            <a:r>
              <a:rPr lang="tr-TR" sz="2400" dirty="0" smtClean="0"/>
              <a:t> </a:t>
            </a:r>
            <a:r>
              <a:rPr lang="tr-TR" sz="2400" dirty="0" err="1" smtClean="0"/>
              <a:t>example</a:t>
            </a:r>
            <a:r>
              <a:rPr lang="tr-TR" sz="2400" dirty="0" smtClean="0"/>
              <a:t> b= 2</a:t>
            </a:r>
          </a:p>
          <a:p>
            <a:pPr lvl="1">
              <a:lnSpc>
                <a:spcPct val="110000"/>
              </a:lnSpc>
            </a:pPr>
            <a:endParaRPr lang="tr-TR" sz="2400" dirty="0"/>
          </a:p>
          <a:p>
            <a:pPr lvl="1">
              <a:lnSpc>
                <a:spcPct val="110000"/>
              </a:lnSpc>
            </a:pPr>
            <a:endParaRPr lang="tr-TR" sz="2400" dirty="0"/>
          </a:p>
          <a:p>
            <a:pPr marL="265113" indent="-265113">
              <a:lnSpc>
                <a:spcPct val="110000"/>
              </a:lnSpc>
              <a:buNone/>
            </a:pPr>
            <a:r>
              <a:rPr lang="tr-TR" sz="2800" dirty="0"/>
              <a:t>• </a:t>
            </a:r>
            <a:r>
              <a:rPr lang="tr-TR" sz="2800" dirty="0" err="1"/>
              <a:t>Perform</a:t>
            </a:r>
            <a:r>
              <a:rPr lang="tr-TR" sz="2800" dirty="0"/>
              <a:t> </a:t>
            </a:r>
            <a:r>
              <a:rPr lang="tr-TR" sz="2800" dirty="0" err="1"/>
              <a:t>breadthfirst</a:t>
            </a:r>
            <a:r>
              <a:rPr lang="tr-TR" sz="2800" dirty="0"/>
              <a:t>, but </a:t>
            </a:r>
            <a:r>
              <a:rPr lang="tr-TR" sz="2800" dirty="0" err="1"/>
              <a:t>only</a:t>
            </a:r>
            <a:r>
              <a:rPr lang="tr-TR" sz="2800" dirty="0"/>
              <a:t> </a:t>
            </a:r>
            <a:r>
              <a:rPr lang="tr-TR" sz="2800" dirty="0" err="1"/>
              <a:t>keep</a:t>
            </a:r>
            <a:r>
              <a:rPr lang="tr-TR" sz="2800" dirty="0"/>
              <a:t> </a:t>
            </a:r>
            <a:r>
              <a:rPr lang="tr-TR" sz="2800" dirty="0" err="1"/>
              <a:t>the</a:t>
            </a:r>
            <a:r>
              <a:rPr lang="tr-TR" sz="2800" dirty="0"/>
              <a:t> </a:t>
            </a:r>
            <a:r>
              <a:rPr lang="tr-TR" sz="2800" dirty="0" err="1"/>
              <a:t>width</a:t>
            </a:r>
            <a:r>
              <a:rPr lang="tr-TR" sz="2800" dirty="0"/>
              <a:t> </a:t>
            </a:r>
            <a:r>
              <a:rPr lang="tr-TR" sz="2800" dirty="0" err="1"/>
              <a:t>number</a:t>
            </a:r>
            <a:r>
              <a:rPr lang="tr-TR" sz="2800" dirty="0"/>
              <a:t> of </a:t>
            </a:r>
            <a:r>
              <a:rPr lang="tr-TR" sz="2800" dirty="0" err="1"/>
              <a:t>best</a:t>
            </a:r>
            <a:r>
              <a:rPr lang="tr-TR" sz="2800" dirty="0"/>
              <a:t> </a:t>
            </a:r>
            <a:r>
              <a:rPr lang="tr-TR" sz="2800" dirty="0" err="1"/>
              <a:t>new</a:t>
            </a:r>
            <a:r>
              <a:rPr lang="tr-TR" sz="2800" dirty="0"/>
              <a:t> </a:t>
            </a:r>
            <a:r>
              <a:rPr lang="tr-TR" sz="2800" dirty="0" err="1"/>
              <a:t>nodes</a:t>
            </a:r>
            <a:r>
              <a:rPr lang="tr-TR" sz="2800" dirty="0"/>
              <a:t> </a:t>
            </a:r>
            <a:r>
              <a:rPr lang="tr-TR" sz="2800" dirty="0" err="1"/>
              <a:t>depending</a:t>
            </a:r>
            <a:r>
              <a:rPr lang="tr-TR" sz="2800" dirty="0"/>
              <a:t> on </a:t>
            </a:r>
            <a:r>
              <a:rPr lang="tr-TR" sz="2800" dirty="0" err="1"/>
              <a:t>heuristic</a:t>
            </a:r>
            <a:r>
              <a:rPr lang="tr-TR" sz="2800" dirty="0"/>
              <a:t> at </a:t>
            </a:r>
            <a:r>
              <a:rPr lang="tr-TR" sz="2800" dirty="0" err="1"/>
              <a:t>each</a:t>
            </a:r>
            <a:r>
              <a:rPr lang="tr-TR" sz="2800" dirty="0"/>
              <a:t> </a:t>
            </a:r>
            <a:r>
              <a:rPr lang="tr-TR" sz="2800" dirty="0" err="1"/>
              <a:t>new</a:t>
            </a:r>
            <a:r>
              <a:rPr lang="tr-TR" sz="2800" dirty="0"/>
              <a:t> </a:t>
            </a:r>
            <a:r>
              <a:rPr lang="tr-TR" sz="2800" dirty="0" err="1"/>
              <a:t>level</a:t>
            </a:r>
            <a:endParaRPr lang="tr-TR" sz="2800" dirty="0"/>
          </a:p>
        </p:txBody>
      </p:sp>
      <p:pic>
        <p:nvPicPr>
          <p:cNvPr id="2050" name="Picture 2"/>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a:off x="5184946" y="1850708"/>
            <a:ext cx="3241109" cy="14266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a:off x="5040930" y="3717337"/>
            <a:ext cx="3779542" cy="23042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92478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barn(inVertical)">
                                      <p:cBhvr>
                                        <p:cTn id="7" dur="500"/>
                                        <p:tgtEl>
                                          <p:spTgt spid="3">
                                            <p:txEl>
                                              <p:pRg st="4" end="4"/>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2051"/>
                                        </p:tgtEl>
                                        <p:attrNameLst>
                                          <p:attrName>style.visibility</p:attrName>
                                        </p:attrNameLst>
                                      </p:cBhvr>
                                      <p:to>
                                        <p:strVal val="visible"/>
                                      </p:to>
                                    </p:set>
                                    <p:animEffect transition="in" filter="barn(inVertical)">
                                      <p:cBhvr>
                                        <p:cTn id="10" dur="500"/>
                                        <p:tgtEl>
                                          <p:spTgt spid="20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dirty="0" err="1"/>
              <a:t>Local</a:t>
            </a:r>
            <a:r>
              <a:rPr lang="tr-TR" dirty="0"/>
              <a:t> </a:t>
            </a:r>
            <a:r>
              <a:rPr lang="tr-TR" dirty="0" err="1"/>
              <a:t>Beam</a:t>
            </a:r>
            <a:r>
              <a:rPr lang="tr-TR" dirty="0"/>
              <a:t> </a:t>
            </a:r>
            <a:r>
              <a:rPr lang="tr-TR" dirty="0" err="1"/>
              <a:t>Search</a:t>
            </a:r>
            <a:endParaRPr lang="tr-TR" dirty="0"/>
          </a:p>
        </p:txBody>
      </p:sp>
      <p:sp>
        <p:nvSpPr>
          <p:cNvPr id="3" name="İçerik Yer Tutucusu 2"/>
          <p:cNvSpPr>
            <a:spLocks noGrp="1"/>
          </p:cNvSpPr>
          <p:nvPr>
            <p:ph idx="1"/>
          </p:nvPr>
        </p:nvSpPr>
        <p:spPr>
          <a:xfrm>
            <a:off x="457199" y="1600200"/>
            <a:ext cx="3245969" cy="4525963"/>
          </a:xfrm>
        </p:spPr>
        <p:txBody>
          <a:bodyPr>
            <a:normAutofit/>
          </a:bodyPr>
          <a:lstStyle/>
          <a:p>
            <a:pPr marL="180975" indent="-180975">
              <a:buNone/>
            </a:pPr>
            <a:r>
              <a:rPr lang="tr-TR" sz="2800" dirty="0"/>
              <a:t>• </a:t>
            </a:r>
            <a:r>
              <a:rPr lang="tr-TR" sz="2800" dirty="0" err="1" smtClean="0"/>
              <a:t>Optimization</a:t>
            </a:r>
            <a:r>
              <a:rPr lang="tr-TR" sz="2800" dirty="0"/>
              <a:t> </a:t>
            </a:r>
            <a:r>
              <a:rPr lang="tr-TR" sz="2800" dirty="0" smtClean="0"/>
              <a:t>is </a:t>
            </a:r>
            <a:r>
              <a:rPr lang="tr-TR" sz="2800" dirty="0" err="1" smtClean="0"/>
              <a:t>possible</a:t>
            </a:r>
            <a:endParaRPr lang="tr-TR" sz="2800" dirty="0"/>
          </a:p>
          <a:p>
            <a:pPr lvl="1"/>
            <a:r>
              <a:rPr lang="tr-TR" sz="2400" dirty="0" err="1" smtClean="0"/>
              <a:t>Ignore</a:t>
            </a:r>
            <a:r>
              <a:rPr lang="tr-TR" sz="2400" dirty="0" smtClean="0"/>
              <a:t> </a:t>
            </a:r>
            <a:r>
              <a:rPr lang="tr-TR" sz="2400" dirty="0" err="1" smtClean="0"/>
              <a:t>leafs</a:t>
            </a:r>
            <a:r>
              <a:rPr lang="tr-TR" sz="2400" dirty="0" smtClean="0"/>
              <a:t> </a:t>
            </a:r>
            <a:r>
              <a:rPr lang="tr-TR" sz="2400" dirty="0" err="1" smtClean="0"/>
              <a:t>that</a:t>
            </a:r>
            <a:r>
              <a:rPr lang="tr-TR" sz="2400" dirty="0" smtClean="0"/>
              <a:t> </a:t>
            </a:r>
            <a:r>
              <a:rPr lang="tr-TR" sz="2400" dirty="0" err="1" smtClean="0"/>
              <a:t>are</a:t>
            </a:r>
            <a:r>
              <a:rPr lang="tr-TR" sz="2400" dirty="0" smtClean="0"/>
              <a:t> not </a:t>
            </a:r>
            <a:r>
              <a:rPr lang="tr-TR" sz="2400" dirty="0" err="1" smtClean="0"/>
              <a:t>goal</a:t>
            </a:r>
            <a:r>
              <a:rPr lang="tr-TR" sz="2400" dirty="0" smtClean="0"/>
              <a:t> </a:t>
            </a:r>
            <a:r>
              <a:rPr lang="tr-TR" sz="2400" dirty="0" err="1" smtClean="0"/>
              <a:t>nodes</a:t>
            </a:r>
            <a:r>
              <a:rPr lang="tr-TR" sz="2400" dirty="0" smtClean="0"/>
              <a:t> </a:t>
            </a:r>
          </a:p>
          <a:p>
            <a:pPr lvl="1"/>
            <a:r>
              <a:rPr lang="tr-TR" sz="2400" dirty="0" err="1" smtClean="0"/>
              <a:t>see</a:t>
            </a:r>
            <a:r>
              <a:rPr lang="tr-TR" sz="2400" dirty="0" smtClean="0"/>
              <a:t> </a:t>
            </a:r>
            <a:r>
              <a:rPr lang="tr-TR" sz="2400" dirty="0" err="1" smtClean="0"/>
              <a:t>the</a:t>
            </a:r>
            <a:r>
              <a:rPr lang="tr-TR" sz="2400" dirty="0" smtClean="0"/>
              <a:t> </a:t>
            </a:r>
            <a:r>
              <a:rPr lang="tr-TR" sz="2400" dirty="0" err="1" smtClean="0"/>
              <a:t>node</a:t>
            </a:r>
            <a:r>
              <a:rPr lang="tr-TR" sz="2400" dirty="0" smtClean="0"/>
              <a:t> C</a:t>
            </a:r>
            <a:endParaRPr lang="tr-TR" sz="2400" dirty="0"/>
          </a:p>
        </p:txBody>
      </p:sp>
      <p:pic>
        <p:nvPicPr>
          <p:cNvPr id="3075" name="Picture 3"/>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a:off x="3779912" y="1700808"/>
            <a:ext cx="5281198" cy="22307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6" name="Picture 4"/>
          <p:cNvPicPr>
            <a:picLocks noChangeAspect="1" noChangeArrowheads="1"/>
          </p:cNvPicPr>
          <p:nvPr/>
        </p:nvPicPr>
        <p:blipFill>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a:off x="3799791" y="4149080"/>
            <a:ext cx="5261319" cy="22280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4984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076"/>
                                        </p:tgtEl>
                                        <p:attrNameLst>
                                          <p:attrName>style.visibility</p:attrName>
                                        </p:attrNameLst>
                                      </p:cBhvr>
                                      <p:to>
                                        <p:strVal val="visible"/>
                                      </p:to>
                                    </p:set>
                                    <p:animEffect transition="in" filter="barn(inVertical)">
                                      <p:cBhvr>
                                        <p:cTn id="7" dur="500"/>
                                        <p:tgtEl>
                                          <p:spTgt spid="30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dirty="0" err="1"/>
              <a:t>Reminder</a:t>
            </a:r>
            <a:r>
              <a:rPr lang="tr-TR" dirty="0"/>
              <a:t>: </a:t>
            </a:r>
            <a:r>
              <a:rPr lang="tr-TR" dirty="0" err="1" smtClean="0"/>
              <a:t>Graph</a:t>
            </a:r>
            <a:r>
              <a:rPr lang="tr-TR" dirty="0" smtClean="0"/>
              <a:t> </a:t>
            </a:r>
            <a:r>
              <a:rPr lang="tr-TR" dirty="0" err="1"/>
              <a:t>Search</a:t>
            </a:r>
            <a:endParaRPr lang="tr-TR" dirty="0"/>
          </a:p>
        </p:txBody>
      </p:sp>
      <p:sp>
        <p:nvSpPr>
          <p:cNvPr id="4" name="İçerik Yer Tutucusu 2"/>
          <p:cNvSpPr txBox="1">
            <a:spLocks/>
          </p:cNvSpPr>
          <p:nvPr/>
        </p:nvSpPr>
        <p:spPr>
          <a:xfrm>
            <a:off x="457200" y="1600201"/>
            <a:ext cx="8229600" cy="676672"/>
          </a:xfrm>
          <a:prstGeom prst="rect">
            <a:avLst/>
          </a:prstGeom>
        </p:spPr>
        <p:txBody>
          <a:bodyPr vert="horz" lIns="91440" tIns="45720" rIns="91440" bIns="45720" rtlCol="0">
            <a:normAutofit fontScale="775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tr-TR" smtClean="0"/>
              <a:t>Solution to exponential problems due to revisited nodes</a:t>
            </a:r>
            <a:endParaRPr lang="tr-TR" dirty="0"/>
          </a:p>
        </p:txBody>
      </p:sp>
      <p:pic>
        <p:nvPicPr>
          <p:cNvPr id="6" name="Picture 2"/>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a:off x="395536" y="2276872"/>
            <a:ext cx="8440789" cy="38627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6050074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dirty="0" err="1" smtClean="0"/>
              <a:t>Genetic</a:t>
            </a:r>
            <a:r>
              <a:rPr lang="tr-TR" dirty="0" smtClean="0"/>
              <a:t> </a:t>
            </a:r>
            <a:r>
              <a:rPr lang="tr-TR" dirty="0" err="1" smtClean="0"/>
              <a:t>Algorithms</a:t>
            </a:r>
            <a:endParaRPr lang="tr-TR" dirty="0"/>
          </a:p>
        </p:txBody>
      </p:sp>
      <p:sp>
        <p:nvSpPr>
          <p:cNvPr id="3" name="İçerik Yer Tutucusu 2"/>
          <p:cNvSpPr>
            <a:spLocks noGrp="1"/>
          </p:cNvSpPr>
          <p:nvPr>
            <p:ph idx="1"/>
          </p:nvPr>
        </p:nvSpPr>
        <p:spPr/>
        <p:txBody>
          <a:bodyPr>
            <a:normAutofit fontScale="92500"/>
          </a:bodyPr>
          <a:lstStyle/>
          <a:p>
            <a:pPr>
              <a:lnSpc>
                <a:spcPct val="110000"/>
              </a:lnSpc>
            </a:pPr>
            <a:r>
              <a:rPr lang="en-US" altLang="tr-TR" dirty="0"/>
              <a:t>A successor state is generated by combining two parent </a:t>
            </a:r>
            <a:r>
              <a:rPr lang="en-US" altLang="tr-TR" dirty="0" smtClean="0"/>
              <a:t>states</a:t>
            </a:r>
          </a:p>
          <a:p>
            <a:pPr>
              <a:lnSpc>
                <a:spcPct val="110000"/>
              </a:lnSpc>
            </a:pPr>
            <a:r>
              <a:rPr lang="en-US" altLang="tr-TR" dirty="0" smtClean="0"/>
              <a:t>Start </a:t>
            </a:r>
            <a:r>
              <a:rPr lang="en-US" altLang="tr-TR" dirty="0"/>
              <a:t>with </a:t>
            </a:r>
            <a:r>
              <a:rPr lang="en-US" altLang="tr-TR" i="1" dirty="0"/>
              <a:t>k</a:t>
            </a:r>
            <a:r>
              <a:rPr lang="en-US" altLang="tr-TR" dirty="0"/>
              <a:t> randomly generated states (</a:t>
            </a:r>
            <a:r>
              <a:rPr lang="en-US" altLang="tr-TR" dirty="0">
                <a:solidFill>
                  <a:schemeClr val="accent5">
                    <a:lumMod val="75000"/>
                  </a:schemeClr>
                </a:solidFill>
              </a:rPr>
              <a:t>population</a:t>
            </a:r>
            <a:r>
              <a:rPr lang="en-US" altLang="tr-TR" dirty="0" smtClean="0"/>
              <a:t>)</a:t>
            </a:r>
            <a:endParaRPr lang="en-US" altLang="tr-TR" dirty="0"/>
          </a:p>
          <a:p>
            <a:pPr>
              <a:lnSpc>
                <a:spcPct val="110000"/>
              </a:lnSpc>
            </a:pPr>
            <a:r>
              <a:rPr lang="en-US" altLang="tr-TR" dirty="0"/>
              <a:t>A state </a:t>
            </a:r>
            <a:r>
              <a:rPr lang="tr-TR" altLang="tr-TR" dirty="0" smtClean="0"/>
              <a:t>(</a:t>
            </a:r>
            <a:r>
              <a:rPr lang="tr-TR" altLang="tr-TR" dirty="0" err="1" smtClean="0">
                <a:solidFill>
                  <a:schemeClr val="accent5">
                    <a:lumMod val="75000"/>
                  </a:schemeClr>
                </a:solidFill>
              </a:rPr>
              <a:t>chromosome</a:t>
            </a:r>
            <a:r>
              <a:rPr lang="tr-TR" altLang="tr-TR" dirty="0" smtClean="0"/>
              <a:t>) </a:t>
            </a:r>
            <a:r>
              <a:rPr lang="en-US" altLang="tr-TR" dirty="0" smtClean="0"/>
              <a:t>is </a:t>
            </a:r>
            <a:r>
              <a:rPr lang="en-US" altLang="tr-TR" dirty="0"/>
              <a:t>represented as a string over a finite alphabet (often a string of 0s and 1s</a:t>
            </a:r>
            <a:r>
              <a:rPr lang="en-US" altLang="tr-TR" dirty="0" smtClean="0"/>
              <a:t>)</a:t>
            </a:r>
            <a:endParaRPr lang="en-US" altLang="tr-TR" dirty="0"/>
          </a:p>
          <a:p>
            <a:pPr>
              <a:lnSpc>
                <a:spcPct val="110000"/>
              </a:lnSpc>
            </a:pPr>
            <a:r>
              <a:rPr lang="en-US" altLang="tr-TR" dirty="0"/>
              <a:t>Evaluation function (</a:t>
            </a:r>
            <a:r>
              <a:rPr lang="en-US" altLang="tr-TR" dirty="0">
                <a:solidFill>
                  <a:schemeClr val="accent5">
                    <a:lumMod val="75000"/>
                  </a:schemeClr>
                </a:solidFill>
              </a:rPr>
              <a:t>fitness function</a:t>
            </a:r>
            <a:r>
              <a:rPr lang="en-US" altLang="tr-TR"/>
              <a:t>). </a:t>
            </a:r>
            <a:endParaRPr lang="en-US" altLang="tr-TR" smtClean="0"/>
          </a:p>
          <a:p>
            <a:pPr lvl="1">
              <a:lnSpc>
                <a:spcPct val="110000"/>
              </a:lnSpc>
            </a:pPr>
            <a:r>
              <a:rPr lang="en-US" altLang="tr-TR" smtClean="0"/>
              <a:t>Higher </a:t>
            </a:r>
            <a:r>
              <a:rPr lang="en-US" altLang="tr-TR" dirty="0"/>
              <a:t>values for better states.</a:t>
            </a:r>
            <a:endParaRPr lang="tr-TR" dirty="0"/>
          </a:p>
        </p:txBody>
      </p:sp>
    </p:spTree>
    <p:extLst>
      <p:ext uri="{BB962C8B-B14F-4D97-AF65-F5344CB8AC3E}">
        <p14:creationId xmlns:p14="http://schemas.microsoft.com/office/powerpoint/2010/main" val="89527361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dirty="0" err="1"/>
              <a:t>Genetic</a:t>
            </a:r>
            <a:r>
              <a:rPr lang="tr-TR" dirty="0"/>
              <a:t> </a:t>
            </a:r>
            <a:r>
              <a:rPr lang="tr-TR" dirty="0" err="1"/>
              <a:t>Algorithm</a:t>
            </a:r>
            <a:endParaRPr lang="tr-TR" dirty="0"/>
          </a:p>
        </p:txBody>
      </p:sp>
      <p:sp>
        <p:nvSpPr>
          <p:cNvPr id="3" name="İçerik Yer Tutucusu 2"/>
          <p:cNvSpPr>
            <a:spLocks noGrp="1"/>
          </p:cNvSpPr>
          <p:nvPr>
            <p:ph idx="1"/>
          </p:nvPr>
        </p:nvSpPr>
        <p:spPr/>
        <p:txBody>
          <a:bodyPr>
            <a:normAutofit fontScale="92500"/>
          </a:bodyPr>
          <a:lstStyle/>
          <a:p>
            <a:pPr>
              <a:lnSpc>
                <a:spcPct val="110000"/>
              </a:lnSpc>
              <a:spcBef>
                <a:spcPts val="0"/>
              </a:spcBef>
              <a:spcAft>
                <a:spcPts val="600"/>
              </a:spcAft>
            </a:pPr>
            <a:r>
              <a:rPr lang="tr-TR" altLang="tr-TR" sz="2800" dirty="0" smtClean="0"/>
              <a:t>Operations </a:t>
            </a:r>
            <a:r>
              <a:rPr lang="tr-TR" altLang="tr-TR" sz="2800" dirty="0" err="1" smtClean="0"/>
              <a:t>used</a:t>
            </a:r>
            <a:r>
              <a:rPr lang="tr-TR" altLang="tr-TR" sz="2800" dirty="0" smtClean="0"/>
              <a:t> </a:t>
            </a:r>
            <a:r>
              <a:rPr lang="tr-TR" altLang="tr-TR" sz="2800" dirty="0" err="1" smtClean="0"/>
              <a:t>to</a:t>
            </a:r>
            <a:r>
              <a:rPr lang="tr-TR" altLang="tr-TR" sz="2800" dirty="0" smtClean="0"/>
              <a:t> </a:t>
            </a:r>
            <a:r>
              <a:rPr lang="tr-TR" altLang="tr-TR" sz="2800" dirty="0" err="1" smtClean="0"/>
              <a:t>produce</a:t>
            </a:r>
            <a:r>
              <a:rPr lang="tr-TR" altLang="tr-TR" sz="2800" dirty="0" smtClean="0"/>
              <a:t> </a:t>
            </a:r>
            <a:r>
              <a:rPr lang="tr-TR" altLang="tr-TR" sz="2800" dirty="0" err="1" smtClean="0"/>
              <a:t>new</a:t>
            </a:r>
            <a:r>
              <a:rPr lang="tr-TR" altLang="tr-TR" sz="2800" dirty="0" smtClean="0"/>
              <a:t> </a:t>
            </a:r>
            <a:r>
              <a:rPr lang="tr-TR" altLang="tr-TR" sz="2800" dirty="0" err="1" smtClean="0"/>
              <a:t>chromosomes</a:t>
            </a:r>
            <a:r>
              <a:rPr lang="tr-TR" altLang="tr-TR" sz="2800" dirty="0" smtClean="0"/>
              <a:t> </a:t>
            </a:r>
            <a:r>
              <a:rPr lang="tr-TR" altLang="tr-TR" sz="2800" dirty="0" err="1" smtClean="0"/>
              <a:t>or</a:t>
            </a:r>
            <a:r>
              <a:rPr lang="tr-TR" altLang="tr-TR" sz="2800" dirty="0" smtClean="0"/>
              <a:t> </a:t>
            </a:r>
            <a:r>
              <a:rPr lang="tr-TR" altLang="tr-TR" sz="2800" dirty="0" err="1" smtClean="0"/>
              <a:t>states</a:t>
            </a:r>
            <a:endParaRPr lang="tr-TR" altLang="tr-TR" sz="2800" dirty="0"/>
          </a:p>
          <a:p>
            <a:pPr lvl="1" algn="just">
              <a:lnSpc>
                <a:spcPct val="110000"/>
              </a:lnSpc>
              <a:spcBef>
                <a:spcPts val="0"/>
              </a:spcBef>
              <a:spcAft>
                <a:spcPts val="600"/>
              </a:spcAft>
            </a:pPr>
            <a:r>
              <a:rPr lang="tr-TR" altLang="tr-TR" dirty="0" err="1" smtClean="0"/>
              <a:t>selection</a:t>
            </a:r>
            <a:r>
              <a:rPr lang="tr-TR" altLang="tr-TR" dirty="0" smtClean="0"/>
              <a:t>: </a:t>
            </a:r>
          </a:p>
          <a:p>
            <a:pPr marL="914400" lvl="2" indent="0" algn="just">
              <a:lnSpc>
                <a:spcPct val="110000"/>
              </a:lnSpc>
              <a:spcBef>
                <a:spcPts val="0"/>
              </a:spcBef>
              <a:spcAft>
                <a:spcPts val="600"/>
              </a:spcAft>
              <a:buNone/>
            </a:pPr>
            <a:r>
              <a:rPr lang="tr-TR" altLang="tr-TR" dirty="0" err="1" smtClean="0"/>
              <a:t>Selection</a:t>
            </a:r>
            <a:r>
              <a:rPr lang="tr-TR" altLang="tr-TR" dirty="0" smtClean="0"/>
              <a:t> of </a:t>
            </a:r>
            <a:r>
              <a:rPr lang="tr-TR" altLang="tr-TR" dirty="0" err="1" smtClean="0"/>
              <a:t>chromosomes</a:t>
            </a:r>
            <a:r>
              <a:rPr lang="tr-TR" altLang="tr-TR" dirty="0" smtClean="0"/>
              <a:t> </a:t>
            </a:r>
            <a:r>
              <a:rPr lang="tr-TR" altLang="tr-TR" dirty="0" err="1" smtClean="0"/>
              <a:t>that</a:t>
            </a:r>
            <a:r>
              <a:rPr lang="tr-TR" altLang="tr-TR" dirty="0" smtClean="0"/>
              <a:t> </a:t>
            </a:r>
            <a:r>
              <a:rPr lang="tr-TR" altLang="tr-TR" dirty="0" err="1" smtClean="0"/>
              <a:t>are</a:t>
            </a:r>
            <a:r>
              <a:rPr lang="tr-TR" altLang="tr-TR" dirty="0" smtClean="0"/>
              <a:t> </a:t>
            </a:r>
            <a:r>
              <a:rPr lang="tr-TR" altLang="tr-TR" dirty="0" err="1" smtClean="0"/>
              <a:t>to</a:t>
            </a:r>
            <a:r>
              <a:rPr lang="tr-TR" altLang="tr-TR" dirty="0" smtClean="0"/>
              <a:t> be </a:t>
            </a:r>
            <a:r>
              <a:rPr lang="tr-TR" altLang="tr-TR" dirty="0" err="1" smtClean="0"/>
              <a:t>used</a:t>
            </a:r>
            <a:r>
              <a:rPr lang="tr-TR" altLang="tr-TR" dirty="0" smtClean="0"/>
              <a:t> </a:t>
            </a:r>
            <a:r>
              <a:rPr lang="tr-TR" altLang="tr-TR" dirty="0" err="1" smtClean="0"/>
              <a:t>to</a:t>
            </a:r>
            <a:r>
              <a:rPr lang="tr-TR" altLang="tr-TR" dirty="0" smtClean="0"/>
              <a:t> </a:t>
            </a:r>
            <a:r>
              <a:rPr lang="tr-TR" altLang="tr-TR" dirty="0" err="1" smtClean="0"/>
              <a:t>produce</a:t>
            </a:r>
            <a:r>
              <a:rPr lang="tr-TR" altLang="tr-TR" dirty="0" smtClean="0"/>
              <a:t> </a:t>
            </a:r>
            <a:r>
              <a:rPr lang="tr-TR" altLang="tr-TR" dirty="0" err="1" smtClean="0"/>
              <a:t>the</a:t>
            </a:r>
            <a:r>
              <a:rPr lang="tr-TR" altLang="tr-TR" dirty="0" smtClean="0"/>
              <a:t> </a:t>
            </a:r>
            <a:r>
              <a:rPr lang="tr-TR" altLang="tr-TR" dirty="0" err="1" smtClean="0"/>
              <a:t>next</a:t>
            </a:r>
            <a:r>
              <a:rPr lang="tr-TR" altLang="tr-TR" dirty="0" smtClean="0"/>
              <a:t> </a:t>
            </a:r>
            <a:r>
              <a:rPr lang="tr-TR" altLang="tr-TR" dirty="0" err="1" smtClean="0"/>
              <a:t>generation</a:t>
            </a:r>
            <a:endParaRPr lang="tr-TR" altLang="tr-TR" dirty="0"/>
          </a:p>
          <a:p>
            <a:pPr lvl="1" algn="just">
              <a:lnSpc>
                <a:spcPct val="110000"/>
              </a:lnSpc>
              <a:spcBef>
                <a:spcPts val="0"/>
              </a:spcBef>
              <a:spcAft>
                <a:spcPts val="600"/>
              </a:spcAft>
            </a:pPr>
            <a:r>
              <a:rPr lang="en-US" altLang="tr-TR" dirty="0" smtClean="0"/>
              <a:t>re</a:t>
            </a:r>
            <a:r>
              <a:rPr lang="tr-TR" altLang="tr-TR" dirty="0" err="1" smtClean="0"/>
              <a:t>produce</a:t>
            </a:r>
            <a:r>
              <a:rPr lang="tr-TR" altLang="tr-TR" dirty="0" smtClean="0"/>
              <a:t>: </a:t>
            </a:r>
          </a:p>
          <a:p>
            <a:pPr marL="914400" lvl="2" indent="0" algn="just">
              <a:lnSpc>
                <a:spcPct val="110000"/>
              </a:lnSpc>
              <a:spcBef>
                <a:spcPts val="0"/>
              </a:spcBef>
              <a:spcAft>
                <a:spcPts val="600"/>
              </a:spcAft>
              <a:buNone/>
            </a:pPr>
            <a:r>
              <a:rPr lang="tr-TR" altLang="tr-TR" dirty="0" err="1"/>
              <a:t>Performance</a:t>
            </a:r>
            <a:r>
              <a:rPr lang="tr-TR" altLang="tr-TR" dirty="0"/>
              <a:t> of </a:t>
            </a:r>
            <a:r>
              <a:rPr lang="tr-TR" altLang="tr-TR" dirty="0" err="1"/>
              <a:t>crossover</a:t>
            </a:r>
            <a:r>
              <a:rPr lang="tr-TR" altLang="tr-TR" dirty="0"/>
              <a:t> </a:t>
            </a:r>
            <a:r>
              <a:rPr lang="tr-TR" altLang="tr-TR" dirty="0" err="1"/>
              <a:t>operation</a:t>
            </a:r>
            <a:r>
              <a:rPr lang="tr-TR" altLang="tr-TR" dirty="0"/>
              <a:t> </a:t>
            </a:r>
            <a:r>
              <a:rPr lang="tr-TR" altLang="tr-TR" dirty="0" err="1"/>
              <a:t>to</a:t>
            </a:r>
            <a:r>
              <a:rPr lang="tr-TR" altLang="tr-TR" dirty="0"/>
              <a:t> </a:t>
            </a:r>
            <a:r>
              <a:rPr lang="tr-TR" altLang="tr-TR" dirty="0" err="1"/>
              <a:t>generate</a:t>
            </a:r>
            <a:r>
              <a:rPr lang="tr-TR" altLang="tr-TR" dirty="0"/>
              <a:t> </a:t>
            </a:r>
            <a:r>
              <a:rPr lang="tr-TR" altLang="tr-TR" dirty="0" err="1"/>
              <a:t>new</a:t>
            </a:r>
            <a:r>
              <a:rPr lang="tr-TR" altLang="tr-TR" dirty="0"/>
              <a:t> </a:t>
            </a:r>
            <a:r>
              <a:rPr lang="tr-TR" altLang="tr-TR" dirty="0" err="1"/>
              <a:t>solutions</a:t>
            </a:r>
            <a:endParaRPr lang="tr-TR" altLang="tr-TR" dirty="0"/>
          </a:p>
          <a:p>
            <a:pPr lvl="1" algn="just">
              <a:lnSpc>
                <a:spcPct val="110000"/>
              </a:lnSpc>
              <a:spcBef>
                <a:spcPts val="0"/>
              </a:spcBef>
              <a:spcAft>
                <a:spcPts val="600"/>
              </a:spcAft>
            </a:pPr>
            <a:r>
              <a:rPr lang="en-US" altLang="tr-TR" dirty="0" smtClean="0"/>
              <a:t>mutation</a:t>
            </a:r>
            <a:r>
              <a:rPr lang="tr-TR" altLang="tr-TR" dirty="0" smtClean="0"/>
              <a:t>: </a:t>
            </a:r>
          </a:p>
          <a:p>
            <a:pPr marL="914400" lvl="2" indent="0" algn="just">
              <a:lnSpc>
                <a:spcPct val="110000"/>
              </a:lnSpc>
              <a:spcBef>
                <a:spcPts val="0"/>
              </a:spcBef>
              <a:spcAft>
                <a:spcPts val="600"/>
              </a:spcAft>
              <a:buNone/>
            </a:pPr>
            <a:r>
              <a:rPr lang="tr-TR" altLang="tr-TR" dirty="0" err="1"/>
              <a:t>Random</a:t>
            </a:r>
            <a:r>
              <a:rPr lang="tr-TR" altLang="tr-TR" dirty="0"/>
              <a:t> </a:t>
            </a:r>
            <a:r>
              <a:rPr lang="tr-TR" altLang="tr-TR" dirty="0" err="1"/>
              <a:t>change</a:t>
            </a:r>
            <a:r>
              <a:rPr lang="tr-TR" altLang="tr-TR" dirty="0"/>
              <a:t> of </a:t>
            </a:r>
            <a:r>
              <a:rPr lang="tr-TR" altLang="tr-TR" dirty="0" err="1"/>
              <a:t>some</a:t>
            </a:r>
            <a:r>
              <a:rPr lang="tr-TR" altLang="tr-TR" dirty="0"/>
              <a:t> </a:t>
            </a:r>
            <a:r>
              <a:rPr lang="tr-TR" altLang="tr-TR" dirty="0" err="1"/>
              <a:t>values</a:t>
            </a:r>
            <a:r>
              <a:rPr lang="tr-TR" altLang="tr-TR" dirty="0"/>
              <a:t> of </a:t>
            </a:r>
            <a:r>
              <a:rPr lang="tr-TR" altLang="tr-TR" dirty="0" err="1"/>
              <a:t>chromosomes</a:t>
            </a:r>
            <a:endParaRPr lang="tr-TR" altLang="tr-TR" dirty="0"/>
          </a:p>
          <a:p>
            <a:pPr algn="just">
              <a:lnSpc>
                <a:spcPct val="110000"/>
              </a:lnSpc>
              <a:spcBef>
                <a:spcPts val="0"/>
              </a:spcBef>
              <a:spcAft>
                <a:spcPts val="600"/>
              </a:spcAft>
            </a:pPr>
            <a:endParaRPr lang="tr-TR" altLang="tr-TR" sz="1200" dirty="0"/>
          </a:p>
          <a:p>
            <a:pPr>
              <a:lnSpc>
                <a:spcPct val="110000"/>
              </a:lnSpc>
              <a:spcBef>
                <a:spcPts val="0"/>
              </a:spcBef>
              <a:spcAft>
                <a:spcPts val="600"/>
              </a:spcAft>
            </a:pPr>
            <a:endParaRPr lang="tr-TR" dirty="0"/>
          </a:p>
          <a:p>
            <a:pPr marL="0" indent="0">
              <a:lnSpc>
                <a:spcPct val="110000"/>
              </a:lnSpc>
              <a:spcBef>
                <a:spcPts val="0"/>
              </a:spcBef>
              <a:spcAft>
                <a:spcPts val="600"/>
              </a:spcAft>
              <a:buNone/>
              <a:defRPr/>
            </a:pPr>
            <a:endParaRPr lang="tr-TR" altLang="tr-TR" dirty="0">
              <a:solidFill>
                <a:srgbClr val="FF0000"/>
              </a:solidFill>
            </a:endParaRPr>
          </a:p>
          <a:p>
            <a:pPr>
              <a:lnSpc>
                <a:spcPct val="110000"/>
              </a:lnSpc>
              <a:spcBef>
                <a:spcPts val="0"/>
              </a:spcBef>
              <a:spcAft>
                <a:spcPts val="600"/>
              </a:spcAft>
            </a:pPr>
            <a:endParaRPr lang="tr-TR" dirty="0"/>
          </a:p>
        </p:txBody>
      </p:sp>
    </p:spTree>
    <p:extLst>
      <p:ext uri="{BB962C8B-B14F-4D97-AF65-F5344CB8AC3E}">
        <p14:creationId xmlns:p14="http://schemas.microsoft.com/office/powerpoint/2010/main" val="92538355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dirty="0" err="1" smtClean="0"/>
              <a:t>Genetic</a:t>
            </a:r>
            <a:r>
              <a:rPr lang="tr-TR" dirty="0" smtClean="0"/>
              <a:t> </a:t>
            </a:r>
            <a:r>
              <a:rPr lang="tr-TR" dirty="0" err="1" smtClean="0"/>
              <a:t>Algorithm</a:t>
            </a:r>
            <a:endParaRPr lang="tr-TR" dirty="0"/>
          </a:p>
        </p:txBody>
      </p:sp>
      <p:sp>
        <p:nvSpPr>
          <p:cNvPr id="3" name="İçerik Yer Tutucusu 2"/>
          <p:cNvSpPr>
            <a:spLocks noGrp="1"/>
          </p:cNvSpPr>
          <p:nvPr>
            <p:ph idx="1"/>
          </p:nvPr>
        </p:nvSpPr>
        <p:spPr>
          <a:xfrm>
            <a:off x="179512" y="1484784"/>
            <a:ext cx="8507288" cy="5141168"/>
          </a:xfrm>
        </p:spPr>
        <p:txBody>
          <a:bodyPr>
            <a:noAutofit/>
          </a:bodyPr>
          <a:lstStyle/>
          <a:p>
            <a:pPr>
              <a:spcAft>
                <a:spcPts val="150"/>
              </a:spcAft>
              <a:buNone/>
            </a:pPr>
            <a:r>
              <a:rPr lang="en-US" altLang="tr-TR" sz="1600" b="1" dirty="0">
                <a:latin typeface="Courier New" panose="02070309020205020404" pitchFamily="49" charset="0"/>
                <a:cs typeface="Courier New" panose="02070309020205020404" pitchFamily="49" charset="0"/>
              </a:rPr>
              <a:t>function</a:t>
            </a:r>
            <a:r>
              <a:rPr lang="en-US" altLang="tr-TR" sz="1600" dirty="0">
                <a:latin typeface="Courier New" panose="02070309020205020404" pitchFamily="49" charset="0"/>
                <a:cs typeface="Courier New" panose="02070309020205020404" pitchFamily="49" charset="0"/>
              </a:rPr>
              <a:t> </a:t>
            </a:r>
            <a:r>
              <a:rPr lang="en-US" altLang="tr-TR" sz="1600" dirty="0" smtClean="0">
                <a:latin typeface="Courier New" panose="02070309020205020404" pitchFamily="49" charset="0"/>
                <a:cs typeface="Courier New" panose="02070309020205020404" pitchFamily="49" charset="0"/>
              </a:rPr>
              <a:t>GENETIC_ALGORITHM(</a:t>
            </a:r>
            <a:r>
              <a:rPr lang="en-US" altLang="tr-TR" sz="1600" i="1" dirty="0" smtClean="0">
                <a:latin typeface="Courier New" panose="02070309020205020404" pitchFamily="49" charset="0"/>
                <a:cs typeface="Courier New" panose="02070309020205020404" pitchFamily="49" charset="0"/>
              </a:rPr>
              <a:t>population</a:t>
            </a:r>
            <a:r>
              <a:rPr lang="en-US" altLang="tr-TR" sz="1600" i="1" dirty="0">
                <a:latin typeface="Courier New" panose="02070309020205020404" pitchFamily="49" charset="0"/>
                <a:cs typeface="Courier New" panose="02070309020205020404" pitchFamily="49" charset="0"/>
              </a:rPr>
              <a:t>, </a:t>
            </a:r>
            <a:r>
              <a:rPr lang="en-US" altLang="tr-TR" sz="1600" dirty="0">
                <a:latin typeface="Courier New" panose="02070309020205020404" pitchFamily="49" charset="0"/>
                <a:cs typeface="Courier New" panose="02070309020205020404" pitchFamily="49" charset="0"/>
              </a:rPr>
              <a:t>FITNESS-FN) </a:t>
            </a:r>
            <a:r>
              <a:rPr lang="tr-TR" altLang="tr-TR" sz="1600" dirty="0" smtClean="0">
                <a:latin typeface="Courier New" panose="02070309020205020404" pitchFamily="49" charset="0"/>
                <a:cs typeface="Courier New" panose="02070309020205020404" pitchFamily="49" charset="0"/>
              </a:rPr>
              <a:t>								</a:t>
            </a:r>
            <a:r>
              <a:rPr lang="en-US" altLang="tr-TR" sz="1600" b="1" dirty="0" smtClean="0">
                <a:latin typeface="Courier New" panose="02070309020205020404" pitchFamily="49" charset="0"/>
                <a:cs typeface="Courier New" panose="02070309020205020404" pitchFamily="49" charset="0"/>
              </a:rPr>
              <a:t>return</a:t>
            </a:r>
            <a:r>
              <a:rPr lang="en-US" altLang="tr-TR" sz="1600" dirty="0" smtClean="0">
                <a:latin typeface="Courier New" panose="02070309020205020404" pitchFamily="49" charset="0"/>
                <a:cs typeface="Courier New" panose="02070309020205020404" pitchFamily="49" charset="0"/>
              </a:rPr>
              <a:t> </a:t>
            </a:r>
            <a:r>
              <a:rPr lang="en-US" altLang="tr-TR" sz="1600" dirty="0">
                <a:latin typeface="Courier New" panose="02070309020205020404" pitchFamily="49" charset="0"/>
                <a:cs typeface="Courier New" panose="02070309020205020404" pitchFamily="49" charset="0"/>
              </a:rPr>
              <a:t>an </a:t>
            </a:r>
            <a:r>
              <a:rPr lang="en-US" altLang="tr-TR" sz="1600" dirty="0" smtClean="0">
                <a:latin typeface="Courier New" panose="02070309020205020404" pitchFamily="49" charset="0"/>
                <a:cs typeface="Courier New" panose="02070309020205020404" pitchFamily="49" charset="0"/>
              </a:rPr>
              <a:t>individual</a:t>
            </a:r>
            <a:endParaRPr lang="tr-TR" altLang="tr-TR" sz="1600" dirty="0" smtClean="0">
              <a:latin typeface="Courier New" panose="02070309020205020404" pitchFamily="49" charset="0"/>
              <a:cs typeface="Courier New" panose="02070309020205020404" pitchFamily="49" charset="0"/>
            </a:endParaRPr>
          </a:p>
          <a:p>
            <a:pPr>
              <a:spcAft>
                <a:spcPts val="150"/>
              </a:spcAft>
              <a:buNone/>
            </a:pPr>
            <a:r>
              <a:rPr lang="en-US" altLang="tr-TR" sz="1600" dirty="0">
                <a:latin typeface="Courier New" panose="02070309020205020404" pitchFamily="49" charset="0"/>
                <a:cs typeface="Courier New" panose="02070309020205020404" pitchFamily="49" charset="0"/>
              </a:rPr>
              <a:t>	</a:t>
            </a:r>
            <a:r>
              <a:rPr lang="en-US" altLang="tr-TR" sz="1600" b="1" dirty="0">
                <a:latin typeface="Courier New" panose="02070309020205020404" pitchFamily="49" charset="0"/>
                <a:cs typeface="Courier New" panose="02070309020205020404" pitchFamily="49" charset="0"/>
              </a:rPr>
              <a:t>input:</a:t>
            </a:r>
            <a:r>
              <a:rPr lang="en-US" altLang="tr-TR" sz="1600" dirty="0">
                <a:latin typeface="Courier New" panose="02070309020205020404" pitchFamily="49" charset="0"/>
                <a:cs typeface="Courier New" panose="02070309020205020404" pitchFamily="49" charset="0"/>
              </a:rPr>
              <a:t> </a:t>
            </a:r>
            <a:r>
              <a:rPr lang="en-US" altLang="tr-TR" sz="1600" i="1" dirty="0">
                <a:latin typeface="Courier New" panose="02070309020205020404" pitchFamily="49" charset="0"/>
                <a:cs typeface="Courier New" panose="02070309020205020404" pitchFamily="49" charset="0"/>
              </a:rPr>
              <a:t>population</a:t>
            </a:r>
            <a:r>
              <a:rPr lang="en-US" altLang="tr-TR" sz="1600" dirty="0">
                <a:latin typeface="Courier New" panose="02070309020205020404" pitchFamily="49" charset="0"/>
                <a:cs typeface="Courier New" panose="02070309020205020404" pitchFamily="49" charset="0"/>
              </a:rPr>
              <a:t>, a set of individuals</a:t>
            </a:r>
          </a:p>
          <a:p>
            <a:pPr>
              <a:spcAft>
                <a:spcPts val="150"/>
              </a:spcAft>
              <a:buNone/>
            </a:pPr>
            <a:r>
              <a:rPr lang="en-US" altLang="tr-TR" sz="1600" dirty="0">
                <a:latin typeface="Courier New" panose="02070309020205020404" pitchFamily="49" charset="0"/>
                <a:cs typeface="Courier New" panose="02070309020205020404" pitchFamily="49" charset="0"/>
              </a:rPr>
              <a:t>		</a:t>
            </a:r>
            <a:r>
              <a:rPr lang="tr-TR" altLang="tr-TR" sz="1600" dirty="0" smtClean="0">
                <a:latin typeface="Courier New" panose="02070309020205020404" pitchFamily="49" charset="0"/>
                <a:cs typeface="Courier New" panose="02070309020205020404" pitchFamily="49" charset="0"/>
              </a:rPr>
              <a:t>   </a:t>
            </a:r>
            <a:r>
              <a:rPr lang="en-US" altLang="tr-TR" sz="1600" dirty="0" smtClean="0">
                <a:latin typeface="Courier New" panose="02070309020205020404" pitchFamily="49" charset="0"/>
                <a:cs typeface="Courier New" panose="02070309020205020404" pitchFamily="49" charset="0"/>
              </a:rPr>
              <a:t>FITNESS-FN</a:t>
            </a:r>
            <a:r>
              <a:rPr lang="en-US" altLang="tr-TR" sz="1600" dirty="0">
                <a:latin typeface="Courier New" panose="02070309020205020404" pitchFamily="49" charset="0"/>
                <a:cs typeface="Courier New" panose="02070309020205020404" pitchFamily="49" charset="0"/>
              </a:rPr>
              <a:t>, a function which determines the quality </a:t>
            </a:r>
            <a:r>
              <a:rPr lang="tr-TR" altLang="tr-TR" sz="1600" dirty="0" smtClean="0">
                <a:latin typeface="Courier New" panose="02070309020205020404" pitchFamily="49" charset="0"/>
                <a:cs typeface="Courier New" panose="02070309020205020404" pitchFamily="49" charset="0"/>
              </a:rPr>
              <a:t>			</a:t>
            </a:r>
            <a:r>
              <a:rPr lang="en-US" altLang="tr-TR" sz="1600" dirty="0" smtClean="0">
                <a:latin typeface="Courier New" panose="02070309020205020404" pitchFamily="49" charset="0"/>
                <a:cs typeface="Courier New" panose="02070309020205020404" pitchFamily="49" charset="0"/>
              </a:rPr>
              <a:t>of the </a:t>
            </a:r>
            <a:r>
              <a:rPr lang="en-US" altLang="tr-TR" sz="1600" dirty="0">
                <a:latin typeface="Courier New" panose="02070309020205020404" pitchFamily="49" charset="0"/>
                <a:cs typeface="Courier New" panose="02070309020205020404" pitchFamily="49" charset="0"/>
              </a:rPr>
              <a:t>individual</a:t>
            </a:r>
          </a:p>
          <a:p>
            <a:pPr>
              <a:spcAft>
                <a:spcPts val="150"/>
              </a:spcAft>
              <a:buNone/>
            </a:pPr>
            <a:r>
              <a:rPr lang="en-US" altLang="tr-TR" sz="1600" dirty="0">
                <a:latin typeface="Courier New" panose="02070309020205020404" pitchFamily="49" charset="0"/>
                <a:cs typeface="Courier New" panose="02070309020205020404" pitchFamily="49" charset="0"/>
              </a:rPr>
              <a:t>	</a:t>
            </a:r>
            <a:r>
              <a:rPr lang="en-US" altLang="tr-TR" sz="1600" b="1" dirty="0">
                <a:latin typeface="Courier New" panose="02070309020205020404" pitchFamily="49" charset="0"/>
                <a:cs typeface="Courier New" panose="02070309020205020404" pitchFamily="49" charset="0"/>
              </a:rPr>
              <a:t>repeat</a:t>
            </a:r>
          </a:p>
          <a:p>
            <a:pPr>
              <a:spcAft>
                <a:spcPts val="150"/>
              </a:spcAft>
              <a:buNone/>
            </a:pPr>
            <a:r>
              <a:rPr lang="en-US" altLang="tr-TR" sz="1600" b="1" dirty="0">
                <a:latin typeface="Courier New" panose="02070309020205020404" pitchFamily="49" charset="0"/>
                <a:cs typeface="Courier New" panose="02070309020205020404" pitchFamily="49" charset="0"/>
              </a:rPr>
              <a:t>		</a:t>
            </a:r>
            <a:r>
              <a:rPr lang="en-US" altLang="tr-TR" sz="1600" i="1" dirty="0" err="1">
                <a:latin typeface="Courier New" panose="02070309020205020404" pitchFamily="49" charset="0"/>
                <a:cs typeface="Courier New" panose="02070309020205020404" pitchFamily="49" charset="0"/>
              </a:rPr>
              <a:t>new_population</a:t>
            </a:r>
            <a:r>
              <a:rPr lang="en-US" altLang="tr-TR" sz="1600" i="1" dirty="0">
                <a:latin typeface="Courier New" panose="02070309020205020404" pitchFamily="49" charset="0"/>
                <a:cs typeface="Courier New" panose="02070309020205020404" pitchFamily="49" charset="0"/>
              </a:rPr>
              <a:t> </a:t>
            </a:r>
            <a:r>
              <a:rPr lang="en-US" altLang="tr-TR" sz="1600" i="1" dirty="0">
                <a:latin typeface="Courier New" panose="02070309020205020404" pitchFamily="49" charset="0"/>
                <a:cs typeface="Courier New" panose="02070309020205020404" pitchFamily="49" charset="0"/>
                <a:sym typeface="Symbol" pitchFamily="18" charset="2"/>
              </a:rPr>
              <a:t> </a:t>
            </a:r>
            <a:r>
              <a:rPr lang="en-US" altLang="tr-TR" sz="1600" dirty="0">
                <a:latin typeface="Courier New" panose="02070309020205020404" pitchFamily="49" charset="0"/>
                <a:cs typeface="Courier New" panose="02070309020205020404" pitchFamily="49" charset="0"/>
              </a:rPr>
              <a:t>empty set</a:t>
            </a:r>
          </a:p>
          <a:p>
            <a:pPr>
              <a:spcAft>
                <a:spcPts val="150"/>
              </a:spcAft>
              <a:buNone/>
            </a:pPr>
            <a:r>
              <a:rPr lang="en-US" altLang="tr-TR" sz="1600" dirty="0">
                <a:latin typeface="Courier New" panose="02070309020205020404" pitchFamily="49" charset="0"/>
                <a:cs typeface="Courier New" panose="02070309020205020404" pitchFamily="49" charset="0"/>
              </a:rPr>
              <a:t>	</a:t>
            </a:r>
            <a:r>
              <a:rPr lang="en-US" altLang="tr-TR" sz="1600">
                <a:latin typeface="Courier New" panose="02070309020205020404" pitchFamily="49" charset="0"/>
                <a:cs typeface="Courier New" panose="02070309020205020404" pitchFamily="49" charset="0"/>
              </a:rPr>
              <a:t>	</a:t>
            </a:r>
            <a:r>
              <a:rPr lang="en-US" altLang="tr-TR" sz="1600" b="1" smtClean="0">
                <a:latin typeface="Courier New" panose="02070309020205020404" pitchFamily="49" charset="0"/>
                <a:cs typeface="Courier New" panose="02070309020205020404" pitchFamily="49" charset="0"/>
              </a:rPr>
              <a:t>loop for</a:t>
            </a:r>
            <a:r>
              <a:rPr lang="en-US" altLang="tr-TR" sz="1600" smtClean="0">
                <a:latin typeface="Courier New" panose="02070309020205020404" pitchFamily="49" charset="0"/>
                <a:cs typeface="Courier New" panose="02070309020205020404" pitchFamily="49" charset="0"/>
              </a:rPr>
              <a:t> </a:t>
            </a:r>
            <a:r>
              <a:rPr lang="en-US" altLang="tr-TR" sz="1600" dirty="0" err="1">
                <a:latin typeface="Courier New" panose="02070309020205020404" pitchFamily="49" charset="0"/>
                <a:cs typeface="Courier New" panose="02070309020205020404" pitchFamily="49" charset="0"/>
              </a:rPr>
              <a:t>i</a:t>
            </a:r>
            <a:r>
              <a:rPr lang="en-US" altLang="tr-TR" sz="1600" dirty="0">
                <a:latin typeface="Courier New" panose="02070309020205020404" pitchFamily="49" charset="0"/>
                <a:cs typeface="Courier New" panose="02070309020205020404" pitchFamily="49" charset="0"/>
              </a:rPr>
              <a:t> </a:t>
            </a:r>
            <a:r>
              <a:rPr lang="en-US" altLang="tr-TR" sz="1600" b="1" dirty="0">
                <a:latin typeface="Courier New" panose="02070309020205020404" pitchFamily="49" charset="0"/>
                <a:cs typeface="Courier New" panose="02070309020205020404" pitchFamily="49" charset="0"/>
              </a:rPr>
              <a:t>from</a:t>
            </a:r>
            <a:r>
              <a:rPr lang="en-US" altLang="tr-TR" sz="1600" dirty="0">
                <a:latin typeface="Courier New" panose="02070309020205020404" pitchFamily="49" charset="0"/>
                <a:cs typeface="Courier New" panose="02070309020205020404" pitchFamily="49" charset="0"/>
              </a:rPr>
              <a:t> 1 </a:t>
            </a:r>
            <a:r>
              <a:rPr lang="en-US" altLang="tr-TR" sz="1600" b="1" dirty="0">
                <a:latin typeface="Courier New" panose="02070309020205020404" pitchFamily="49" charset="0"/>
                <a:cs typeface="Courier New" panose="02070309020205020404" pitchFamily="49" charset="0"/>
              </a:rPr>
              <a:t>to</a:t>
            </a:r>
            <a:r>
              <a:rPr lang="en-US" altLang="tr-TR" sz="1600" dirty="0">
                <a:latin typeface="Courier New" panose="02070309020205020404" pitchFamily="49" charset="0"/>
                <a:cs typeface="Courier New" panose="02070309020205020404" pitchFamily="49" charset="0"/>
              </a:rPr>
              <a:t> SIZE(</a:t>
            </a:r>
            <a:r>
              <a:rPr lang="en-US" altLang="tr-TR" sz="1600" i="1" dirty="0">
                <a:latin typeface="Courier New" panose="02070309020205020404" pitchFamily="49" charset="0"/>
                <a:cs typeface="Courier New" panose="02070309020205020404" pitchFamily="49" charset="0"/>
              </a:rPr>
              <a:t>population</a:t>
            </a:r>
            <a:r>
              <a:rPr lang="en-US" altLang="tr-TR" sz="1600" dirty="0">
                <a:latin typeface="Courier New" panose="02070309020205020404" pitchFamily="49" charset="0"/>
                <a:cs typeface="Courier New" panose="02070309020205020404" pitchFamily="49" charset="0"/>
              </a:rPr>
              <a:t>) </a:t>
            </a:r>
            <a:r>
              <a:rPr lang="en-US" altLang="tr-TR" sz="1600" b="1" dirty="0">
                <a:latin typeface="Courier New" panose="02070309020205020404" pitchFamily="49" charset="0"/>
                <a:cs typeface="Courier New" panose="02070309020205020404" pitchFamily="49" charset="0"/>
              </a:rPr>
              <a:t>do</a:t>
            </a:r>
            <a:endParaRPr lang="en-US" altLang="tr-TR" sz="1600" dirty="0">
              <a:latin typeface="Courier New" panose="02070309020205020404" pitchFamily="49" charset="0"/>
              <a:cs typeface="Courier New" panose="02070309020205020404" pitchFamily="49" charset="0"/>
            </a:endParaRPr>
          </a:p>
          <a:p>
            <a:pPr marL="574675">
              <a:spcAft>
                <a:spcPts val="150"/>
              </a:spcAft>
              <a:buNone/>
            </a:pPr>
            <a:r>
              <a:rPr lang="en-US" altLang="tr-TR" sz="1600" b="1" dirty="0">
                <a:latin typeface="Courier New" panose="02070309020205020404" pitchFamily="49" charset="0"/>
                <a:cs typeface="Courier New" panose="02070309020205020404" pitchFamily="49" charset="0"/>
              </a:rPr>
              <a:t>			</a:t>
            </a:r>
            <a:r>
              <a:rPr lang="en-US" altLang="tr-TR" sz="1600" i="1" dirty="0">
                <a:latin typeface="Courier New" panose="02070309020205020404" pitchFamily="49" charset="0"/>
                <a:cs typeface="Courier New" panose="02070309020205020404" pitchFamily="49" charset="0"/>
              </a:rPr>
              <a:t>x </a:t>
            </a:r>
            <a:r>
              <a:rPr lang="en-US" altLang="tr-TR" sz="1600" i="1" dirty="0">
                <a:latin typeface="Courier New" panose="02070309020205020404" pitchFamily="49" charset="0"/>
                <a:cs typeface="Courier New" panose="02070309020205020404" pitchFamily="49" charset="0"/>
                <a:sym typeface="Symbol" pitchFamily="18" charset="2"/>
              </a:rPr>
              <a:t> </a:t>
            </a:r>
            <a:r>
              <a:rPr lang="en-US" altLang="tr-TR" sz="1600" dirty="0">
                <a:latin typeface="Courier New" panose="02070309020205020404" pitchFamily="49" charset="0"/>
                <a:cs typeface="Courier New" panose="02070309020205020404" pitchFamily="49" charset="0"/>
              </a:rPr>
              <a:t>RANDOM_SELECTION(</a:t>
            </a:r>
            <a:r>
              <a:rPr lang="en-US" altLang="tr-TR" sz="1600" i="1" dirty="0">
                <a:latin typeface="Courier New" panose="02070309020205020404" pitchFamily="49" charset="0"/>
                <a:cs typeface="Courier New" panose="02070309020205020404" pitchFamily="49" charset="0"/>
              </a:rPr>
              <a:t>population</a:t>
            </a:r>
            <a:r>
              <a:rPr lang="en-US" altLang="tr-TR" sz="1600" dirty="0">
                <a:latin typeface="Courier New" panose="02070309020205020404" pitchFamily="49" charset="0"/>
                <a:cs typeface="Courier New" panose="02070309020205020404" pitchFamily="49" charset="0"/>
              </a:rPr>
              <a:t>, FITNESS_FN)</a:t>
            </a:r>
            <a:r>
              <a:rPr lang="en-US" altLang="tr-TR" sz="1600">
                <a:latin typeface="Courier New" panose="02070309020205020404" pitchFamily="49" charset="0"/>
                <a:cs typeface="Courier New" panose="02070309020205020404" pitchFamily="49" charset="0"/>
              </a:rPr>
              <a:t>	</a:t>
            </a:r>
            <a:endParaRPr lang="en-US" altLang="tr-TR" sz="1600" smtClean="0">
              <a:latin typeface="Courier New" panose="02070309020205020404" pitchFamily="49" charset="0"/>
              <a:cs typeface="Courier New" panose="02070309020205020404" pitchFamily="49" charset="0"/>
            </a:endParaRPr>
          </a:p>
          <a:p>
            <a:pPr marL="1828800">
              <a:spcAft>
                <a:spcPts val="150"/>
              </a:spcAft>
              <a:buNone/>
            </a:pPr>
            <a:r>
              <a:rPr lang="en-US" altLang="tr-TR" sz="1600" b="1" dirty="0">
                <a:latin typeface="Courier New" panose="02070309020205020404" pitchFamily="49" charset="0"/>
                <a:cs typeface="Courier New" panose="02070309020205020404" pitchFamily="49" charset="0"/>
              </a:rPr>
              <a:t>	</a:t>
            </a:r>
            <a:r>
              <a:rPr lang="en-US" altLang="tr-TR" sz="1600" i="1" dirty="0" smtClean="0">
                <a:latin typeface="Courier New" panose="02070309020205020404" pitchFamily="49" charset="0"/>
                <a:cs typeface="Courier New" panose="02070309020205020404" pitchFamily="49" charset="0"/>
              </a:rPr>
              <a:t>y </a:t>
            </a:r>
            <a:r>
              <a:rPr lang="en-US" altLang="tr-TR" sz="1600" i="1" dirty="0">
                <a:latin typeface="Courier New" panose="02070309020205020404" pitchFamily="49" charset="0"/>
                <a:cs typeface="Courier New" panose="02070309020205020404" pitchFamily="49" charset="0"/>
                <a:sym typeface="Symbol" pitchFamily="18" charset="2"/>
              </a:rPr>
              <a:t> </a:t>
            </a:r>
            <a:r>
              <a:rPr lang="en-US" altLang="tr-TR" sz="1600" dirty="0">
                <a:latin typeface="Courier New" panose="02070309020205020404" pitchFamily="49" charset="0"/>
                <a:cs typeface="Courier New" panose="02070309020205020404" pitchFamily="49" charset="0"/>
              </a:rPr>
              <a:t>RANDOM_SELECTION(</a:t>
            </a:r>
            <a:r>
              <a:rPr lang="en-US" altLang="tr-TR" sz="1600" i="1" dirty="0">
                <a:latin typeface="Courier New" panose="02070309020205020404" pitchFamily="49" charset="0"/>
                <a:cs typeface="Courier New" panose="02070309020205020404" pitchFamily="49" charset="0"/>
              </a:rPr>
              <a:t>population</a:t>
            </a:r>
            <a:r>
              <a:rPr lang="en-US" altLang="tr-TR" sz="1600" dirty="0">
                <a:latin typeface="Courier New" panose="02070309020205020404" pitchFamily="49" charset="0"/>
                <a:cs typeface="Courier New" panose="02070309020205020404" pitchFamily="49" charset="0"/>
              </a:rPr>
              <a:t>, FITNESS_FN)</a:t>
            </a:r>
          </a:p>
          <a:p>
            <a:pPr>
              <a:spcAft>
                <a:spcPts val="150"/>
              </a:spcAft>
              <a:buNone/>
            </a:pPr>
            <a:r>
              <a:rPr lang="en-US" altLang="tr-TR" sz="1600" b="1" dirty="0">
                <a:latin typeface="Courier New" panose="02070309020205020404" pitchFamily="49" charset="0"/>
                <a:cs typeface="Courier New" panose="02070309020205020404" pitchFamily="49" charset="0"/>
              </a:rPr>
              <a:t>			</a:t>
            </a:r>
            <a:r>
              <a:rPr lang="en-US" altLang="tr-TR" sz="1600" i="1" dirty="0">
                <a:latin typeface="Courier New" panose="02070309020205020404" pitchFamily="49" charset="0"/>
                <a:cs typeface="Courier New" panose="02070309020205020404" pitchFamily="49" charset="0"/>
              </a:rPr>
              <a:t>child </a:t>
            </a:r>
            <a:r>
              <a:rPr lang="en-US" altLang="tr-TR" sz="1600" i="1" dirty="0">
                <a:latin typeface="Courier New" panose="02070309020205020404" pitchFamily="49" charset="0"/>
                <a:cs typeface="Courier New" panose="02070309020205020404" pitchFamily="49" charset="0"/>
                <a:sym typeface="Symbol" pitchFamily="18" charset="2"/>
              </a:rPr>
              <a:t> </a:t>
            </a:r>
            <a:r>
              <a:rPr lang="en-US" altLang="tr-TR" sz="1600" dirty="0">
                <a:latin typeface="Courier New" panose="02070309020205020404" pitchFamily="49" charset="0"/>
                <a:cs typeface="Courier New" panose="02070309020205020404" pitchFamily="49" charset="0"/>
              </a:rPr>
              <a:t>REPRODUCE(</a:t>
            </a:r>
            <a:r>
              <a:rPr lang="en-US" altLang="tr-TR" sz="1600" i="1" dirty="0" err="1">
                <a:latin typeface="Courier New" panose="02070309020205020404" pitchFamily="49" charset="0"/>
                <a:cs typeface="Courier New" panose="02070309020205020404" pitchFamily="49" charset="0"/>
              </a:rPr>
              <a:t>x,y</a:t>
            </a:r>
            <a:r>
              <a:rPr lang="en-US" altLang="tr-TR" sz="1600" dirty="0">
                <a:latin typeface="Courier New" panose="02070309020205020404" pitchFamily="49" charset="0"/>
                <a:cs typeface="Courier New" panose="02070309020205020404" pitchFamily="49" charset="0"/>
              </a:rPr>
              <a:t>)</a:t>
            </a:r>
          </a:p>
          <a:p>
            <a:pPr>
              <a:spcAft>
                <a:spcPts val="150"/>
              </a:spcAft>
              <a:buNone/>
            </a:pPr>
            <a:r>
              <a:rPr lang="en-US" altLang="tr-TR" sz="1600" dirty="0">
                <a:latin typeface="Courier New" panose="02070309020205020404" pitchFamily="49" charset="0"/>
                <a:cs typeface="Courier New" panose="02070309020205020404" pitchFamily="49" charset="0"/>
              </a:rPr>
              <a:t>			</a:t>
            </a:r>
            <a:r>
              <a:rPr lang="en-US" altLang="tr-TR" sz="1600" b="1" dirty="0">
                <a:latin typeface="Courier New" panose="02070309020205020404" pitchFamily="49" charset="0"/>
                <a:cs typeface="Courier New" panose="02070309020205020404" pitchFamily="49" charset="0"/>
              </a:rPr>
              <a:t>if</a:t>
            </a:r>
            <a:r>
              <a:rPr lang="en-US" altLang="tr-TR" sz="1600" dirty="0">
                <a:latin typeface="Courier New" panose="02070309020205020404" pitchFamily="49" charset="0"/>
                <a:cs typeface="Courier New" panose="02070309020205020404" pitchFamily="49" charset="0"/>
              </a:rPr>
              <a:t> (small random probability) </a:t>
            </a:r>
            <a:endParaRPr lang="tr-TR" altLang="tr-TR" sz="1600" dirty="0" smtClean="0">
              <a:latin typeface="Courier New" panose="02070309020205020404" pitchFamily="49" charset="0"/>
              <a:cs typeface="Courier New" panose="02070309020205020404" pitchFamily="49" charset="0"/>
            </a:endParaRPr>
          </a:p>
          <a:p>
            <a:pPr>
              <a:spcAft>
                <a:spcPts val="150"/>
              </a:spcAft>
              <a:buNone/>
            </a:pPr>
            <a:r>
              <a:rPr lang="tr-TR" altLang="tr-TR" sz="1600" b="1" dirty="0">
                <a:latin typeface="Courier New" panose="02070309020205020404" pitchFamily="49" charset="0"/>
                <a:cs typeface="Courier New" panose="02070309020205020404" pitchFamily="49" charset="0"/>
              </a:rPr>
              <a:t>	</a:t>
            </a:r>
            <a:r>
              <a:rPr lang="tr-TR" altLang="tr-TR" sz="1600" b="1" dirty="0" smtClean="0">
                <a:latin typeface="Courier New" panose="02070309020205020404" pitchFamily="49" charset="0"/>
                <a:cs typeface="Courier New" panose="02070309020205020404" pitchFamily="49" charset="0"/>
              </a:rPr>
              <a:t>			</a:t>
            </a:r>
            <a:r>
              <a:rPr lang="en-US" altLang="tr-TR" sz="1600" b="1" dirty="0" smtClean="0">
                <a:latin typeface="Courier New" panose="02070309020205020404" pitchFamily="49" charset="0"/>
                <a:cs typeface="Courier New" panose="02070309020205020404" pitchFamily="49" charset="0"/>
              </a:rPr>
              <a:t>then </a:t>
            </a:r>
            <a:r>
              <a:rPr lang="en-US" altLang="tr-TR" sz="1600" i="1" dirty="0">
                <a:latin typeface="Courier New" panose="02070309020205020404" pitchFamily="49" charset="0"/>
                <a:cs typeface="Courier New" panose="02070309020205020404" pitchFamily="49" charset="0"/>
              </a:rPr>
              <a:t>child  </a:t>
            </a:r>
            <a:r>
              <a:rPr lang="en-US" altLang="tr-TR" sz="1600" i="1" dirty="0">
                <a:latin typeface="Courier New" panose="02070309020205020404" pitchFamily="49" charset="0"/>
                <a:cs typeface="Courier New" panose="02070309020205020404" pitchFamily="49" charset="0"/>
                <a:sym typeface="Symbol" pitchFamily="18" charset="2"/>
              </a:rPr>
              <a:t> </a:t>
            </a:r>
            <a:r>
              <a:rPr lang="en-US" altLang="tr-TR" sz="1600" dirty="0" smtClean="0">
                <a:latin typeface="Courier New" panose="02070309020205020404" pitchFamily="49" charset="0"/>
                <a:cs typeface="Courier New" panose="02070309020205020404" pitchFamily="49" charset="0"/>
              </a:rPr>
              <a:t>MUTATE(</a:t>
            </a:r>
            <a:r>
              <a:rPr lang="en-US" altLang="tr-TR" sz="1600" i="1" dirty="0" smtClean="0">
                <a:latin typeface="Courier New" panose="02070309020205020404" pitchFamily="49" charset="0"/>
                <a:cs typeface="Courier New" panose="02070309020205020404" pitchFamily="49" charset="0"/>
              </a:rPr>
              <a:t>child</a:t>
            </a:r>
            <a:r>
              <a:rPr lang="en-US" altLang="tr-TR" sz="1600" dirty="0" smtClean="0">
                <a:latin typeface="Courier New" panose="02070309020205020404" pitchFamily="49" charset="0"/>
                <a:cs typeface="Courier New" panose="02070309020205020404" pitchFamily="49" charset="0"/>
              </a:rPr>
              <a:t>)</a:t>
            </a:r>
            <a:endParaRPr lang="en-US" altLang="tr-TR" sz="1600" dirty="0">
              <a:latin typeface="Courier New" panose="02070309020205020404" pitchFamily="49" charset="0"/>
              <a:cs typeface="Courier New" panose="02070309020205020404" pitchFamily="49" charset="0"/>
            </a:endParaRPr>
          </a:p>
          <a:p>
            <a:pPr>
              <a:spcAft>
                <a:spcPts val="150"/>
              </a:spcAft>
              <a:buNone/>
            </a:pPr>
            <a:r>
              <a:rPr lang="en-US" altLang="tr-TR" sz="1600" dirty="0">
                <a:latin typeface="Courier New" panose="02070309020205020404" pitchFamily="49" charset="0"/>
                <a:cs typeface="Courier New" panose="02070309020205020404" pitchFamily="49" charset="0"/>
              </a:rPr>
              <a:t>			add </a:t>
            </a:r>
            <a:r>
              <a:rPr lang="en-US" altLang="tr-TR" sz="1600" i="1" dirty="0">
                <a:latin typeface="Courier New" panose="02070309020205020404" pitchFamily="49" charset="0"/>
                <a:cs typeface="Courier New" panose="02070309020205020404" pitchFamily="49" charset="0"/>
              </a:rPr>
              <a:t>child</a:t>
            </a:r>
            <a:r>
              <a:rPr lang="en-US" altLang="tr-TR" sz="1600" dirty="0">
                <a:latin typeface="Courier New" panose="02070309020205020404" pitchFamily="49" charset="0"/>
                <a:cs typeface="Courier New" panose="02070309020205020404" pitchFamily="49" charset="0"/>
              </a:rPr>
              <a:t> to </a:t>
            </a:r>
            <a:r>
              <a:rPr lang="en-US" altLang="tr-TR" sz="1600" i="1" dirty="0" err="1">
                <a:latin typeface="Courier New" panose="02070309020205020404" pitchFamily="49" charset="0"/>
                <a:cs typeface="Courier New" panose="02070309020205020404" pitchFamily="49" charset="0"/>
              </a:rPr>
              <a:t>new_population</a:t>
            </a:r>
            <a:endParaRPr lang="en-US" altLang="tr-TR" sz="1600" dirty="0">
              <a:latin typeface="Courier New" panose="02070309020205020404" pitchFamily="49" charset="0"/>
              <a:cs typeface="Courier New" panose="02070309020205020404" pitchFamily="49" charset="0"/>
            </a:endParaRPr>
          </a:p>
          <a:p>
            <a:pPr>
              <a:spcAft>
                <a:spcPts val="150"/>
              </a:spcAft>
              <a:buNone/>
            </a:pPr>
            <a:r>
              <a:rPr lang="en-US" altLang="tr-TR" sz="1600" i="1" dirty="0">
                <a:latin typeface="Courier New" panose="02070309020205020404" pitchFamily="49" charset="0"/>
                <a:cs typeface="Courier New" panose="02070309020205020404" pitchFamily="49" charset="0"/>
              </a:rPr>
              <a:t>		population  </a:t>
            </a:r>
            <a:r>
              <a:rPr lang="en-US" altLang="tr-TR" sz="1600" i="1" dirty="0">
                <a:latin typeface="Courier New" panose="02070309020205020404" pitchFamily="49" charset="0"/>
                <a:cs typeface="Courier New" panose="02070309020205020404" pitchFamily="49" charset="0"/>
                <a:sym typeface="Symbol" pitchFamily="18" charset="2"/>
              </a:rPr>
              <a:t>  </a:t>
            </a:r>
            <a:r>
              <a:rPr lang="en-US" altLang="tr-TR" sz="1600" i="1" dirty="0" err="1">
                <a:latin typeface="Courier New" panose="02070309020205020404" pitchFamily="49" charset="0"/>
                <a:cs typeface="Courier New" panose="02070309020205020404" pitchFamily="49" charset="0"/>
              </a:rPr>
              <a:t>new_population</a:t>
            </a:r>
            <a:endParaRPr lang="en-US" altLang="tr-TR" sz="1600" i="1" dirty="0">
              <a:latin typeface="Courier New" panose="02070309020205020404" pitchFamily="49" charset="0"/>
              <a:cs typeface="Courier New" panose="02070309020205020404" pitchFamily="49" charset="0"/>
            </a:endParaRPr>
          </a:p>
          <a:p>
            <a:pPr>
              <a:spcAft>
                <a:spcPts val="150"/>
              </a:spcAft>
              <a:buNone/>
            </a:pPr>
            <a:r>
              <a:rPr lang="en-US" altLang="tr-TR" sz="1600" dirty="0">
                <a:latin typeface="Courier New" panose="02070309020205020404" pitchFamily="49" charset="0"/>
                <a:cs typeface="Courier New" panose="02070309020205020404" pitchFamily="49" charset="0"/>
              </a:rPr>
              <a:t>	</a:t>
            </a:r>
            <a:r>
              <a:rPr lang="en-US" altLang="tr-TR" sz="1600" b="1" dirty="0">
                <a:latin typeface="Courier New" panose="02070309020205020404" pitchFamily="49" charset="0"/>
                <a:cs typeface="Courier New" panose="02070309020205020404" pitchFamily="49" charset="0"/>
              </a:rPr>
              <a:t>until</a:t>
            </a:r>
            <a:r>
              <a:rPr lang="en-US" altLang="tr-TR" sz="1600" dirty="0">
                <a:latin typeface="Courier New" panose="02070309020205020404" pitchFamily="49" charset="0"/>
                <a:cs typeface="Courier New" panose="02070309020205020404" pitchFamily="49" charset="0"/>
              </a:rPr>
              <a:t> some individual is fit enough </a:t>
            </a:r>
            <a:r>
              <a:rPr lang="en-US" altLang="tr-TR" sz="1600">
                <a:latin typeface="Courier New" panose="02070309020205020404" pitchFamily="49" charset="0"/>
                <a:cs typeface="Courier New" panose="02070309020205020404" pitchFamily="49" charset="0"/>
              </a:rPr>
              <a:t>or </a:t>
            </a:r>
            <a:r>
              <a:rPr lang="en-US" altLang="tr-TR" sz="1600" smtClean="0">
                <a:latin typeface="Courier New" panose="02070309020205020404" pitchFamily="49" charset="0"/>
                <a:cs typeface="Courier New" panose="02070309020205020404" pitchFamily="49" charset="0"/>
              </a:rPr>
              <a:t>enough </a:t>
            </a:r>
            <a:r>
              <a:rPr lang="en-US" altLang="tr-TR" sz="1600" dirty="0">
                <a:latin typeface="Courier New" panose="02070309020205020404" pitchFamily="49" charset="0"/>
                <a:cs typeface="Courier New" panose="02070309020205020404" pitchFamily="49" charset="0"/>
              </a:rPr>
              <a:t>time has elapsed</a:t>
            </a:r>
          </a:p>
          <a:p>
            <a:pPr>
              <a:spcAft>
                <a:spcPts val="150"/>
              </a:spcAft>
              <a:buNone/>
            </a:pPr>
            <a:r>
              <a:rPr lang="en-US" altLang="tr-TR" sz="1600" dirty="0">
                <a:latin typeface="Courier New" panose="02070309020205020404" pitchFamily="49" charset="0"/>
                <a:cs typeface="Courier New" panose="02070309020205020404" pitchFamily="49" charset="0"/>
              </a:rPr>
              <a:t>	</a:t>
            </a:r>
            <a:r>
              <a:rPr lang="en-US" altLang="tr-TR" sz="1600" b="1" dirty="0">
                <a:latin typeface="Courier New" panose="02070309020205020404" pitchFamily="49" charset="0"/>
                <a:cs typeface="Courier New" panose="02070309020205020404" pitchFamily="49" charset="0"/>
              </a:rPr>
              <a:t>return</a:t>
            </a:r>
            <a:r>
              <a:rPr lang="en-US" altLang="tr-TR" sz="1600" dirty="0">
                <a:latin typeface="Courier New" panose="02070309020205020404" pitchFamily="49" charset="0"/>
                <a:cs typeface="Courier New" panose="02070309020205020404" pitchFamily="49" charset="0"/>
              </a:rPr>
              <a:t> the best individual</a:t>
            </a:r>
          </a:p>
          <a:p>
            <a:pPr>
              <a:spcAft>
                <a:spcPts val="150"/>
              </a:spcAft>
            </a:pPr>
            <a:endParaRPr lang="tr-TR" sz="1600" dirty="0"/>
          </a:p>
        </p:txBody>
      </p:sp>
    </p:spTree>
    <p:extLst>
      <p:ext uri="{BB962C8B-B14F-4D97-AF65-F5344CB8AC3E}">
        <p14:creationId xmlns:p14="http://schemas.microsoft.com/office/powerpoint/2010/main" val="149529449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normAutofit fontScale="90000"/>
          </a:bodyPr>
          <a:lstStyle/>
          <a:p>
            <a:r>
              <a:rPr lang="tr-TR" dirty="0" err="1" smtClean="0"/>
              <a:t>Ways</a:t>
            </a:r>
            <a:r>
              <a:rPr lang="tr-TR" dirty="0" smtClean="0"/>
              <a:t> of </a:t>
            </a:r>
            <a:r>
              <a:rPr lang="tr-TR" dirty="0" err="1" smtClean="0"/>
              <a:t>Chromosome</a:t>
            </a:r>
            <a:r>
              <a:rPr lang="tr-TR" dirty="0" smtClean="0"/>
              <a:t> </a:t>
            </a:r>
            <a:r>
              <a:rPr lang="tr-TR" dirty="0" err="1" smtClean="0"/>
              <a:t>Selection</a:t>
            </a:r>
            <a:r>
              <a:rPr lang="tr-TR" dirty="0" smtClean="0"/>
              <a:t> I:</a:t>
            </a:r>
            <a:br>
              <a:rPr lang="tr-TR" dirty="0" smtClean="0"/>
            </a:br>
            <a:r>
              <a:rPr lang="tr-TR" altLang="tr-TR" dirty="0" err="1"/>
              <a:t>Roulette</a:t>
            </a:r>
            <a:r>
              <a:rPr lang="tr-TR" altLang="tr-TR" dirty="0"/>
              <a:t> </a:t>
            </a:r>
            <a:r>
              <a:rPr lang="tr-TR" altLang="tr-TR" dirty="0" smtClean="0"/>
              <a:t>Wheel </a:t>
            </a:r>
            <a:r>
              <a:rPr lang="tr-TR" altLang="tr-TR" dirty="0" err="1"/>
              <a:t>S</a:t>
            </a:r>
            <a:r>
              <a:rPr lang="tr-TR" altLang="tr-TR" dirty="0" err="1" smtClean="0"/>
              <a:t>election</a:t>
            </a:r>
            <a:endParaRPr lang="tr-TR" dirty="0"/>
          </a:p>
        </p:txBody>
      </p:sp>
      <p:sp>
        <p:nvSpPr>
          <p:cNvPr id="3" name="İçerik Yer Tutucusu 2"/>
          <p:cNvSpPr>
            <a:spLocks noGrp="1"/>
          </p:cNvSpPr>
          <p:nvPr>
            <p:ph idx="1"/>
          </p:nvPr>
        </p:nvSpPr>
        <p:spPr>
          <a:xfrm>
            <a:off x="395536" y="1484784"/>
            <a:ext cx="8352928" cy="5112568"/>
          </a:xfrm>
        </p:spPr>
        <p:txBody>
          <a:bodyPr>
            <a:noAutofit/>
          </a:bodyPr>
          <a:lstStyle/>
          <a:p>
            <a:pPr algn="just">
              <a:spcBef>
                <a:spcPts val="600"/>
              </a:spcBef>
              <a:spcAft>
                <a:spcPts val="600"/>
              </a:spcAft>
            </a:pPr>
            <a:r>
              <a:rPr lang="tr-TR" altLang="tr-TR" dirty="0" err="1" smtClean="0"/>
              <a:t>Chromosomes</a:t>
            </a:r>
            <a:r>
              <a:rPr lang="tr-TR" altLang="tr-TR" dirty="0" smtClean="0"/>
              <a:t> </a:t>
            </a:r>
            <a:r>
              <a:rPr lang="tr-TR" altLang="tr-TR" dirty="0" err="1" smtClean="0"/>
              <a:t>are</a:t>
            </a:r>
            <a:r>
              <a:rPr lang="tr-TR" altLang="tr-TR" dirty="0" smtClean="0"/>
              <a:t> </a:t>
            </a:r>
            <a:r>
              <a:rPr lang="tr-TR" altLang="tr-TR" dirty="0" err="1" smtClean="0"/>
              <a:t>selected</a:t>
            </a:r>
            <a:r>
              <a:rPr lang="tr-TR" altLang="tr-TR" dirty="0" smtClean="0"/>
              <a:t> </a:t>
            </a:r>
            <a:r>
              <a:rPr lang="tr-TR" altLang="tr-TR" dirty="0" err="1" smtClean="0"/>
              <a:t>according</a:t>
            </a:r>
            <a:r>
              <a:rPr lang="tr-TR" altLang="tr-TR" dirty="0" smtClean="0"/>
              <a:t> </a:t>
            </a:r>
            <a:r>
              <a:rPr lang="tr-TR" altLang="tr-TR" dirty="0" err="1" smtClean="0"/>
              <a:t>to</a:t>
            </a:r>
            <a:r>
              <a:rPr lang="tr-TR" altLang="tr-TR" dirty="0" smtClean="0"/>
              <a:t> </a:t>
            </a:r>
            <a:r>
              <a:rPr lang="tr-TR" altLang="tr-TR" dirty="0" err="1" smtClean="0"/>
              <a:t>their</a:t>
            </a:r>
            <a:r>
              <a:rPr lang="tr-TR" altLang="tr-TR" dirty="0" smtClean="0"/>
              <a:t> </a:t>
            </a:r>
            <a:r>
              <a:rPr lang="tr-TR" altLang="tr-TR" dirty="0" err="1" smtClean="0"/>
              <a:t>fitness</a:t>
            </a:r>
            <a:r>
              <a:rPr lang="tr-TR" altLang="tr-TR" dirty="0" smtClean="0"/>
              <a:t> </a:t>
            </a:r>
            <a:r>
              <a:rPr lang="tr-TR" altLang="tr-TR" dirty="0" err="1" smtClean="0"/>
              <a:t>values</a:t>
            </a:r>
            <a:r>
              <a:rPr lang="tr-TR" altLang="tr-TR" dirty="0" smtClean="0"/>
              <a:t>.</a:t>
            </a:r>
          </a:p>
          <a:p>
            <a:pPr lvl="1" algn="just">
              <a:spcBef>
                <a:spcPts val="600"/>
              </a:spcBef>
              <a:spcAft>
                <a:spcPts val="600"/>
              </a:spcAft>
            </a:pPr>
            <a:r>
              <a:rPr lang="tr-TR" altLang="tr-TR" dirty="0" err="1" smtClean="0"/>
              <a:t>The</a:t>
            </a:r>
            <a:r>
              <a:rPr lang="tr-TR" altLang="tr-TR" dirty="0" smtClean="0"/>
              <a:t> </a:t>
            </a:r>
            <a:r>
              <a:rPr lang="tr-TR" altLang="tr-TR" dirty="0" err="1" smtClean="0"/>
              <a:t>chromosome</a:t>
            </a:r>
            <a:r>
              <a:rPr lang="tr-TR" altLang="tr-TR" dirty="0" smtClean="0"/>
              <a:t> </a:t>
            </a:r>
            <a:r>
              <a:rPr lang="tr-TR" altLang="tr-TR" dirty="0" err="1" smtClean="0"/>
              <a:t>with</a:t>
            </a:r>
            <a:r>
              <a:rPr lang="tr-TR" altLang="tr-TR" dirty="0" smtClean="0"/>
              <a:t> </a:t>
            </a:r>
            <a:r>
              <a:rPr lang="tr-TR" altLang="tr-TR" dirty="0" err="1" smtClean="0"/>
              <a:t>the</a:t>
            </a:r>
            <a:r>
              <a:rPr lang="tr-TR" altLang="tr-TR" dirty="0" smtClean="0"/>
              <a:t> </a:t>
            </a:r>
            <a:r>
              <a:rPr lang="tr-TR" altLang="tr-TR" dirty="0" err="1" smtClean="0"/>
              <a:t>greatest</a:t>
            </a:r>
            <a:r>
              <a:rPr lang="tr-TR" altLang="tr-TR" dirty="0" smtClean="0"/>
              <a:t> </a:t>
            </a:r>
            <a:r>
              <a:rPr lang="tr-TR" altLang="tr-TR" dirty="0" err="1" smtClean="0"/>
              <a:t>fitness</a:t>
            </a:r>
            <a:r>
              <a:rPr lang="tr-TR" altLang="tr-TR" dirty="0" smtClean="0"/>
              <a:t> </a:t>
            </a:r>
            <a:r>
              <a:rPr lang="tr-TR" altLang="tr-TR" dirty="0" err="1" smtClean="0"/>
              <a:t>values</a:t>
            </a:r>
            <a:endParaRPr lang="tr-TR" altLang="tr-TR" dirty="0"/>
          </a:p>
          <a:p>
            <a:pPr lvl="2" algn="just">
              <a:spcBef>
                <a:spcPts val="600"/>
              </a:spcBef>
              <a:spcAft>
                <a:spcPts val="600"/>
              </a:spcAft>
            </a:pPr>
            <a:r>
              <a:rPr lang="tr-TR" altLang="tr-TR" dirty="0"/>
              <a:t>has </a:t>
            </a:r>
            <a:r>
              <a:rPr lang="tr-TR" altLang="tr-TR" dirty="0" err="1"/>
              <a:t>only</a:t>
            </a:r>
            <a:r>
              <a:rPr lang="tr-TR" altLang="tr-TR" dirty="0"/>
              <a:t> </a:t>
            </a:r>
            <a:r>
              <a:rPr lang="tr-TR" altLang="tr-TR" dirty="0" err="1"/>
              <a:t>the</a:t>
            </a:r>
            <a:r>
              <a:rPr lang="tr-TR" altLang="tr-TR" dirty="0"/>
              <a:t> </a:t>
            </a:r>
            <a:r>
              <a:rPr lang="tr-TR" altLang="tr-TR" dirty="0" err="1"/>
              <a:t>greatest</a:t>
            </a:r>
            <a:r>
              <a:rPr lang="tr-TR" altLang="tr-TR" dirty="0"/>
              <a:t> </a:t>
            </a:r>
            <a:r>
              <a:rPr lang="tr-TR" altLang="tr-TR" dirty="0" err="1"/>
              <a:t>probability</a:t>
            </a:r>
            <a:r>
              <a:rPr lang="tr-TR" altLang="tr-TR" dirty="0"/>
              <a:t> </a:t>
            </a:r>
            <a:r>
              <a:rPr lang="tr-TR" altLang="tr-TR" dirty="0" err="1"/>
              <a:t>for</a:t>
            </a:r>
            <a:r>
              <a:rPr lang="tr-TR" altLang="tr-TR" dirty="0"/>
              <a:t> </a:t>
            </a:r>
            <a:r>
              <a:rPr lang="tr-TR" altLang="tr-TR" dirty="0" err="1"/>
              <a:t>being</a:t>
            </a:r>
            <a:r>
              <a:rPr lang="tr-TR" altLang="tr-TR" dirty="0"/>
              <a:t> </a:t>
            </a:r>
            <a:r>
              <a:rPr lang="tr-TR" altLang="tr-TR" dirty="0" err="1"/>
              <a:t>selected</a:t>
            </a:r>
            <a:endParaRPr lang="tr-TR" altLang="tr-TR" dirty="0"/>
          </a:p>
          <a:p>
            <a:pPr lvl="2" algn="just">
              <a:spcBef>
                <a:spcPts val="600"/>
              </a:spcBef>
              <a:spcAft>
                <a:spcPts val="600"/>
              </a:spcAft>
            </a:pPr>
            <a:r>
              <a:rPr lang="tr-TR" altLang="tr-TR" dirty="0"/>
              <a:t>but </a:t>
            </a:r>
            <a:r>
              <a:rPr lang="tr-TR" altLang="tr-TR" dirty="0" err="1"/>
              <a:t>its</a:t>
            </a:r>
            <a:r>
              <a:rPr lang="tr-TR" altLang="tr-TR" dirty="0"/>
              <a:t> </a:t>
            </a:r>
            <a:r>
              <a:rPr lang="tr-TR" altLang="tr-TR" dirty="0" err="1"/>
              <a:t>selection</a:t>
            </a:r>
            <a:r>
              <a:rPr lang="tr-TR" altLang="tr-TR" dirty="0"/>
              <a:t> is not </a:t>
            </a:r>
            <a:r>
              <a:rPr lang="tr-TR" altLang="tr-TR" dirty="0" err="1"/>
              <a:t>guaranteed</a:t>
            </a:r>
            <a:r>
              <a:rPr lang="tr-TR" altLang="tr-TR" dirty="0"/>
              <a:t>. </a:t>
            </a:r>
          </a:p>
          <a:p>
            <a:pPr lvl="1" algn="just">
              <a:spcBef>
                <a:spcPts val="600"/>
              </a:spcBef>
              <a:spcAft>
                <a:spcPts val="600"/>
              </a:spcAft>
            </a:pPr>
            <a:r>
              <a:rPr lang="tr-TR" altLang="tr-TR" dirty="0" err="1"/>
              <a:t>The</a:t>
            </a:r>
            <a:r>
              <a:rPr lang="tr-TR" altLang="tr-TR" dirty="0"/>
              <a:t> </a:t>
            </a:r>
            <a:r>
              <a:rPr lang="tr-TR" altLang="tr-TR" dirty="0" err="1"/>
              <a:t>selection</a:t>
            </a:r>
            <a:r>
              <a:rPr lang="tr-TR" altLang="tr-TR" dirty="0"/>
              <a:t> </a:t>
            </a:r>
            <a:r>
              <a:rPr lang="tr-TR" altLang="tr-TR" dirty="0" err="1"/>
              <a:t>probability</a:t>
            </a:r>
            <a:r>
              <a:rPr lang="tr-TR" altLang="tr-TR" dirty="0"/>
              <a:t> of </a:t>
            </a:r>
            <a:r>
              <a:rPr lang="tr-TR" altLang="tr-TR" dirty="0" err="1"/>
              <a:t>each</a:t>
            </a:r>
            <a:r>
              <a:rPr lang="tr-TR" altLang="tr-TR" dirty="0"/>
              <a:t> </a:t>
            </a:r>
            <a:r>
              <a:rPr lang="tr-TR" altLang="tr-TR" dirty="0" err="1" smtClean="0"/>
              <a:t>chromosome</a:t>
            </a:r>
            <a:r>
              <a:rPr lang="tr-TR" altLang="tr-TR" dirty="0" smtClean="0"/>
              <a:t> is</a:t>
            </a:r>
          </a:p>
          <a:p>
            <a:pPr lvl="2" algn="just">
              <a:spcBef>
                <a:spcPts val="600"/>
              </a:spcBef>
              <a:spcAft>
                <a:spcPts val="600"/>
              </a:spcAft>
            </a:pPr>
            <a:r>
              <a:rPr lang="tr-TR" altLang="tr-TR" dirty="0" err="1" smtClean="0"/>
              <a:t>the</a:t>
            </a:r>
            <a:r>
              <a:rPr lang="tr-TR" altLang="tr-TR" dirty="0" smtClean="0"/>
              <a:t> </a:t>
            </a:r>
            <a:r>
              <a:rPr lang="tr-TR" altLang="tr-TR" dirty="0" err="1"/>
              <a:t>ratio</a:t>
            </a:r>
            <a:r>
              <a:rPr lang="tr-TR" altLang="tr-TR" dirty="0"/>
              <a:t> of </a:t>
            </a:r>
            <a:r>
              <a:rPr lang="tr-TR" altLang="tr-TR" dirty="0" err="1"/>
              <a:t>its</a:t>
            </a:r>
            <a:r>
              <a:rPr lang="tr-TR" altLang="tr-TR" dirty="0"/>
              <a:t> </a:t>
            </a:r>
            <a:r>
              <a:rPr lang="tr-TR" altLang="tr-TR" dirty="0" err="1"/>
              <a:t>fitness</a:t>
            </a:r>
            <a:r>
              <a:rPr lang="tr-TR" altLang="tr-TR" dirty="0"/>
              <a:t> </a:t>
            </a:r>
            <a:r>
              <a:rPr lang="tr-TR" altLang="tr-TR" dirty="0" err="1"/>
              <a:t>value</a:t>
            </a:r>
            <a:r>
              <a:rPr lang="tr-TR" altLang="tr-TR" dirty="0"/>
              <a:t> </a:t>
            </a:r>
            <a:r>
              <a:rPr lang="tr-TR" altLang="tr-TR" dirty="0" err="1"/>
              <a:t>to</a:t>
            </a:r>
            <a:r>
              <a:rPr lang="tr-TR" altLang="tr-TR" dirty="0"/>
              <a:t> </a:t>
            </a:r>
            <a:r>
              <a:rPr lang="tr-TR" altLang="tr-TR" dirty="0" err="1"/>
              <a:t>the</a:t>
            </a:r>
            <a:r>
              <a:rPr lang="tr-TR" altLang="tr-TR" dirty="0"/>
              <a:t> </a:t>
            </a:r>
            <a:r>
              <a:rPr lang="tr-TR" altLang="tr-TR" dirty="0" err="1"/>
              <a:t>sum</a:t>
            </a:r>
            <a:r>
              <a:rPr lang="tr-TR" altLang="tr-TR" dirty="0"/>
              <a:t> of </a:t>
            </a:r>
            <a:r>
              <a:rPr lang="tr-TR" altLang="tr-TR" dirty="0" err="1"/>
              <a:t>fitness</a:t>
            </a:r>
            <a:r>
              <a:rPr lang="tr-TR" altLang="tr-TR" dirty="0"/>
              <a:t> </a:t>
            </a:r>
            <a:r>
              <a:rPr lang="tr-TR" altLang="tr-TR" dirty="0" err="1"/>
              <a:t>values</a:t>
            </a:r>
            <a:r>
              <a:rPr lang="tr-TR" altLang="tr-TR" dirty="0"/>
              <a:t> of </a:t>
            </a:r>
            <a:r>
              <a:rPr lang="tr-TR" altLang="tr-TR" dirty="0" err="1"/>
              <a:t>all</a:t>
            </a:r>
            <a:r>
              <a:rPr lang="tr-TR" altLang="tr-TR" dirty="0"/>
              <a:t> </a:t>
            </a:r>
            <a:r>
              <a:rPr lang="tr-TR" altLang="tr-TR" dirty="0" err="1"/>
              <a:t>chromosomes</a:t>
            </a:r>
            <a:r>
              <a:rPr lang="tr-TR" altLang="tr-TR" dirty="0"/>
              <a:t> in </a:t>
            </a:r>
            <a:r>
              <a:rPr lang="tr-TR" altLang="tr-TR" dirty="0" err="1"/>
              <a:t>the</a:t>
            </a:r>
            <a:r>
              <a:rPr lang="tr-TR" altLang="tr-TR" dirty="0"/>
              <a:t> </a:t>
            </a:r>
            <a:r>
              <a:rPr lang="tr-TR" altLang="tr-TR" dirty="0" err="1"/>
              <a:t>population</a:t>
            </a:r>
            <a:r>
              <a:rPr lang="tr-TR" altLang="tr-TR" dirty="0"/>
              <a:t>. </a:t>
            </a:r>
          </a:p>
        </p:txBody>
      </p:sp>
    </p:spTree>
    <p:extLst>
      <p:ext uri="{BB962C8B-B14F-4D97-AF65-F5344CB8AC3E}">
        <p14:creationId xmlns:p14="http://schemas.microsoft.com/office/powerpoint/2010/main" val="301404524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normAutofit fontScale="90000"/>
          </a:bodyPr>
          <a:lstStyle/>
          <a:p>
            <a:r>
              <a:rPr lang="tr-TR" altLang="tr-TR" dirty="0" err="1" smtClean="0"/>
              <a:t>Problems</a:t>
            </a:r>
            <a:r>
              <a:rPr lang="tr-TR" altLang="tr-TR" dirty="0" smtClean="0"/>
              <a:t> of </a:t>
            </a:r>
            <a:r>
              <a:rPr lang="tr-TR" altLang="tr-TR" dirty="0" err="1" smtClean="0"/>
              <a:t>Roulette</a:t>
            </a:r>
            <a:r>
              <a:rPr lang="tr-TR" altLang="tr-TR" dirty="0" smtClean="0"/>
              <a:t> </a:t>
            </a:r>
            <a:r>
              <a:rPr lang="tr-TR" altLang="tr-TR" dirty="0"/>
              <a:t>Wheel </a:t>
            </a:r>
            <a:r>
              <a:rPr lang="tr-TR" altLang="tr-TR" dirty="0" err="1" smtClean="0"/>
              <a:t>Selection</a:t>
            </a:r>
            <a:endParaRPr lang="tr-TR" dirty="0"/>
          </a:p>
        </p:txBody>
      </p:sp>
      <p:sp>
        <p:nvSpPr>
          <p:cNvPr id="3" name="İçerik Yer Tutucusu 2"/>
          <p:cNvSpPr>
            <a:spLocks noGrp="1"/>
          </p:cNvSpPr>
          <p:nvPr>
            <p:ph idx="1"/>
          </p:nvPr>
        </p:nvSpPr>
        <p:spPr>
          <a:xfrm>
            <a:off x="395536" y="1484784"/>
            <a:ext cx="8352928" cy="5112568"/>
          </a:xfrm>
        </p:spPr>
        <p:txBody>
          <a:bodyPr>
            <a:noAutofit/>
          </a:bodyPr>
          <a:lstStyle/>
          <a:p>
            <a:pPr algn="just">
              <a:spcBef>
                <a:spcPts val="600"/>
              </a:spcBef>
              <a:spcAft>
                <a:spcPts val="600"/>
              </a:spcAft>
            </a:pPr>
            <a:r>
              <a:rPr lang="tr-TR" altLang="tr-TR" sz="2800" dirty="0" err="1"/>
              <a:t>Roulette</a:t>
            </a:r>
            <a:r>
              <a:rPr lang="tr-TR" altLang="tr-TR" sz="2800" dirty="0"/>
              <a:t> </a:t>
            </a:r>
            <a:r>
              <a:rPr lang="tr-TR" altLang="tr-TR" sz="2800" dirty="0" err="1"/>
              <a:t>wheel</a:t>
            </a:r>
            <a:r>
              <a:rPr lang="tr-TR" altLang="tr-TR" sz="2800" dirty="0"/>
              <a:t> </a:t>
            </a:r>
            <a:r>
              <a:rPr lang="tr-TR" altLang="tr-TR" sz="2800" dirty="0" err="1"/>
              <a:t>selection</a:t>
            </a:r>
            <a:r>
              <a:rPr lang="tr-TR" altLang="tr-TR" sz="2800" dirty="0"/>
              <a:t> </a:t>
            </a:r>
            <a:r>
              <a:rPr lang="tr-TR" altLang="tr-TR" sz="2800" dirty="0" err="1"/>
              <a:t>leads</a:t>
            </a:r>
            <a:r>
              <a:rPr lang="tr-TR" altLang="tr-TR" sz="2800" dirty="0"/>
              <a:t> </a:t>
            </a:r>
            <a:r>
              <a:rPr lang="tr-TR" altLang="tr-TR" sz="2800" dirty="0" err="1"/>
              <a:t>to</a:t>
            </a:r>
            <a:r>
              <a:rPr lang="tr-TR" altLang="tr-TR" sz="2800" dirty="0"/>
              <a:t> </a:t>
            </a:r>
            <a:r>
              <a:rPr lang="tr-TR" altLang="tr-TR" sz="2800" dirty="0" err="1"/>
              <a:t>problems</a:t>
            </a:r>
            <a:r>
              <a:rPr lang="tr-TR" altLang="tr-TR" sz="2800" dirty="0"/>
              <a:t> </a:t>
            </a:r>
            <a:r>
              <a:rPr lang="tr-TR" altLang="tr-TR" sz="2800" dirty="0" err="1"/>
              <a:t>when</a:t>
            </a:r>
            <a:r>
              <a:rPr lang="tr-TR" altLang="tr-TR" sz="2800" dirty="0"/>
              <a:t> </a:t>
            </a:r>
            <a:r>
              <a:rPr lang="tr-TR" altLang="tr-TR" sz="2800" dirty="0" err="1"/>
              <a:t>fitness</a:t>
            </a:r>
            <a:r>
              <a:rPr lang="tr-TR" altLang="tr-TR" sz="2800" dirty="0"/>
              <a:t> </a:t>
            </a:r>
            <a:r>
              <a:rPr lang="tr-TR" altLang="tr-TR" sz="2800" dirty="0" err="1"/>
              <a:t>values</a:t>
            </a:r>
            <a:r>
              <a:rPr lang="tr-TR" altLang="tr-TR" sz="2800" dirty="0"/>
              <a:t> </a:t>
            </a:r>
            <a:r>
              <a:rPr lang="tr-TR" altLang="tr-TR" sz="2800" dirty="0" err="1"/>
              <a:t>are</a:t>
            </a:r>
            <a:r>
              <a:rPr lang="tr-TR" altLang="tr-TR" sz="2800" dirty="0"/>
              <a:t> </a:t>
            </a:r>
            <a:r>
              <a:rPr lang="tr-TR" altLang="tr-TR" sz="2800" dirty="0" err="1"/>
              <a:t>fairly</a:t>
            </a:r>
            <a:r>
              <a:rPr lang="tr-TR" altLang="tr-TR" sz="2800" dirty="0"/>
              <a:t> </a:t>
            </a:r>
            <a:r>
              <a:rPr lang="tr-TR" altLang="tr-TR" sz="2800" dirty="0" err="1"/>
              <a:t>different</a:t>
            </a:r>
            <a:r>
              <a:rPr lang="tr-TR" altLang="tr-TR" sz="2800" dirty="0"/>
              <a:t>. </a:t>
            </a:r>
          </a:p>
          <a:p>
            <a:pPr algn="just">
              <a:spcBef>
                <a:spcPts val="600"/>
              </a:spcBef>
              <a:spcAft>
                <a:spcPts val="600"/>
              </a:spcAft>
            </a:pPr>
            <a:r>
              <a:rPr lang="tr-TR" altLang="tr-TR" sz="2800" dirty="0" err="1"/>
              <a:t>For</a:t>
            </a:r>
            <a:r>
              <a:rPr lang="tr-TR" altLang="tr-TR" sz="2800" dirty="0"/>
              <a:t> </a:t>
            </a:r>
            <a:r>
              <a:rPr lang="tr-TR" altLang="tr-TR" sz="2800" dirty="0" err="1"/>
              <a:t>example</a:t>
            </a:r>
            <a:r>
              <a:rPr lang="tr-TR" altLang="tr-TR" sz="2800" dirty="0"/>
              <a:t>, </a:t>
            </a:r>
            <a:endParaRPr lang="tr-TR" altLang="tr-TR" sz="2800" dirty="0" smtClean="0"/>
          </a:p>
          <a:p>
            <a:pPr lvl="1" algn="just">
              <a:spcBef>
                <a:spcPts val="600"/>
              </a:spcBef>
              <a:spcAft>
                <a:spcPts val="600"/>
              </a:spcAft>
            </a:pPr>
            <a:r>
              <a:rPr lang="tr-TR" altLang="tr-TR" sz="2400" dirty="0" err="1" smtClean="0"/>
              <a:t>if</a:t>
            </a:r>
            <a:r>
              <a:rPr lang="tr-TR" altLang="tr-TR" sz="2400" dirty="0" smtClean="0"/>
              <a:t> </a:t>
            </a:r>
            <a:r>
              <a:rPr lang="tr-TR" altLang="tr-TR" sz="2400" dirty="0" err="1"/>
              <a:t>the</a:t>
            </a:r>
            <a:r>
              <a:rPr lang="tr-TR" altLang="tr-TR" sz="2400" dirty="0"/>
              <a:t> </a:t>
            </a:r>
            <a:r>
              <a:rPr lang="tr-TR" altLang="tr-TR" sz="2400" dirty="0" err="1"/>
              <a:t>selection</a:t>
            </a:r>
            <a:r>
              <a:rPr lang="tr-TR" altLang="tr-TR" sz="2400" dirty="0"/>
              <a:t> </a:t>
            </a:r>
            <a:r>
              <a:rPr lang="tr-TR" altLang="tr-TR" sz="2400" dirty="0" err="1"/>
              <a:t>probability</a:t>
            </a:r>
            <a:r>
              <a:rPr lang="tr-TR" altLang="tr-TR" sz="2400" dirty="0"/>
              <a:t> of </a:t>
            </a:r>
            <a:r>
              <a:rPr lang="tr-TR" altLang="tr-TR" sz="2400" dirty="0" err="1"/>
              <a:t>the</a:t>
            </a:r>
            <a:r>
              <a:rPr lang="tr-TR" altLang="tr-TR" sz="2400" dirty="0"/>
              <a:t> </a:t>
            </a:r>
            <a:r>
              <a:rPr lang="tr-TR" altLang="tr-TR" sz="2400" dirty="0" err="1"/>
              <a:t>best</a:t>
            </a:r>
            <a:r>
              <a:rPr lang="tr-TR" altLang="tr-TR" sz="2400" dirty="0"/>
              <a:t> </a:t>
            </a:r>
            <a:r>
              <a:rPr lang="tr-TR" altLang="tr-TR" sz="2400" dirty="0" err="1"/>
              <a:t>chromosome</a:t>
            </a:r>
            <a:r>
              <a:rPr lang="tr-TR" altLang="tr-TR" sz="2400" dirty="0"/>
              <a:t> is </a:t>
            </a:r>
            <a:r>
              <a:rPr lang="tr-TR" altLang="tr-TR" sz="2400" dirty="0" smtClean="0"/>
              <a:t>90%</a:t>
            </a:r>
          </a:p>
          <a:p>
            <a:pPr lvl="1" algn="just">
              <a:spcBef>
                <a:spcPts val="600"/>
              </a:spcBef>
              <a:spcAft>
                <a:spcPts val="600"/>
              </a:spcAft>
            </a:pPr>
            <a:r>
              <a:rPr lang="tr-TR" altLang="tr-TR" sz="2400" dirty="0" err="1" smtClean="0"/>
              <a:t>the</a:t>
            </a:r>
            <a:r>
              <a:rPr lang="tr-TR" altLang="tr-TR" sz="2400" dirty="0" smtClean="0"/>
              <a:t> </a:t>
            </a:r>
            <a:r>
              <a:rPr lang="tr-TR" altLang="tr-TR" sz="2400" dirty="0" err="1"/>
              <a:t>other</a:t>
            </a:r>
            <a:r>
              <a:rPr lang="tr-TR" altLang="tr-TR" sz="2400" dirty="0"/>
              <a:t> </a:t>
            </a:r>
            <a:r>
              <a:rPr lang="tr-TR" altLang="tr-TR" sz="2400" dirty="0" err="1"/>
              <a:t>chromosomes</a:t>
            </a:r>
            <a:r>
              <a:rPr lang="tr-TR" altLang="tr-TR" sz="2400" dirty="0"/>
              <a:t> </a:t>
            </a:r>
            <a:r>
              <a:rPr lang="tr-TR" altLang="tr-TR" sz="2400" dirty="0" err="1"/>
              <a:t>have</a:t>
            </a:r>
            <a:r>
              <a:rPr lang="tr-TR" altLang="tr-TR" sz="2400" dirty="0"/>
              <a:t> </a:t>
            </a:r>
            <a:r>
              <a:rPr lang="tr-TR" altLang="tr-TR" sz="2400" dirty="0" err="1"/>
              <a:t>much</a:t>
            </a:r>
            <a:r>
              <a:rPr lang="tr-TR" altLang="tr-TR" sz="2400" dirty="0"/>
              <a:t> </a:t>
            </a:r>
            <a:r>
              <a:rPr lang="tr-TR" altLang="tr-TR" sz="2400" dirty="0" err="1"/>
              <a:t>less</a:t>
            </a:r>
            <a:r>
              <a:rPr lang="tr-TR" altLang="tr-TR" sz="2400" dirty="0"/>
              <a:t> </a:t>
            </a:r>
            <a:r>
              <a:rPr lang="tr-TR" altLang="tr-TR" sz="2400" dirty="0" err="1"/>
              <a:t>chance</a:t>
            </a:r>
            <a:r>
              <a:rPr lang="tr-TR" altLang="tr-TR" sz="2400" dirty="0"/>
              <a:t> </a:t>
            </a:r>
            <a:r>
              <a:rPr lang="tr-TR" altLang="tr-TR" sz="2400" dirty="0" err="1"/>
              <a:t>for</a:t>
            </a:r>
            <a:r>
              <a:rPr lang="tr-TR" altLang="tr-TR" sz="2400" dirty="0"/>
              <a:t> </a:t>
            </a:r>
            <a:r>
              <a:rPr lang="tr-TR" altLang="tr-TR" sz="2400" dirty="0" err="1"/>
              <a:t>being</a:t>
            </a:r>
            <a:r>
              <a:rPr lang="tr-TR" altLang="tr-TR" sz="2400" dirty="0"/>
              <a:t> </a:t>
            </a:r>
            <a:r>
              <a:rPr lang="tr-TR" altLang="tr-TR" sz="2400" dirty="0" err="1"/>
              <a:t>selected</a:t>
            </a:r>
            <a:r>
              <a:rPr lang="tr-TR" altLang="tr-TR" sz="2400" dirty="0"/>
              <a:t>.</a:t>
            </a:r>
          </a:p>
          <a:p>
            <a:pPr marL="265113" lvl="2" indent="0" algn="just">
              <a:spcBef>
                <a:spcPts val="600"/>
              </a:spcBef>
              <a:spcAft>
                <a:spcPts val="600"/>
              </a:spcAft>
              <a:buNone/>
            </a:pPr>
            <a:endParaRPr lang="tr-TR" altLang="tr-TR" sz="2000" dirty="0" smtClean="0"/>
          </a:p>
        </p:txBody>
      </p:sp>
    </p:spTree>
    <p:extLst>
      <p:ext uri="{BB962C8B-B14F-4D97-AF65-F5344CB8AC3E}">
        <p14:creationId xmlns:p14="http://schemas.microsoft.com/office/powerpoint/2010/main" val="233367647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normAutofit fontScale="90000"/>
          </a:bodyPr>
          <a:lstStyle/>
          <a:p>
            <a:r>
              <a:rPr lang="tr-TR" dirty="0" err="1" smtClean="0"/>
              <a:t>Ways</a:t>
            </a:r>
            <a:r>
              <a:rPr lang="tr-TR" dirty="0" smtClean="0"/>
              <a:t> of </a:t>
            </a:r>
            <a:r>
              <a:rPr lang="tr-TR" dirty="0" err="1" smtClean="0"/>
              <a:t>Chromosome</a:t>
            </a:r>
            <a:r>
              <a:rPr lang="tr-TR" dirty="0" smtClean="0"/>
              <a:t> </a:t>
            </a:r>
            <a:r>
              <a:rPr lang="tr-TR" dirty="0" err="1" smtClean="0"/>
              <a:t>Selection</a:t>
            </a:r>
            <a:r>
              <a:rPr lang="tr-TR" dirty="0" smtClean="0"/>
              <a:t> II:</a:t>
            </a:r>
            <a:br>
              <a:rPr lang="tr-TR" dirty="0" smtClean="0"/>
            </a:br>
            <a:r>
              <a:rPr lang="tr-TR" altLang="tr-TR" dirty="0" err="1" smtClean="0"/>
              <a:t>Ordered</a:t>
            </a:r>
            <a:r>
              <a:rPr lang="tr-TR" altLang="tr-TR" dirty="0" smtClean="0"/>
              <a:t> </a:t>
            </a:r>
            <a:r>
              <a:rPr lang="tr-TR" altLang="tr-TR" dirty="0" err="1" smtClean="0"/>
              <a:t>Selection</a:t>
            </a:r>
            <a:endParaRPr lang="tr-TR" dirty="0"/>
          </a:p>
        </p:txBody>
      </p:sp>
      <p:sp>
        <p:nvSpPr>
          <p:cNvPr id="3" name="İçerik Yer Tutucusu 2"/>
          <p:cNvSpPr>
            <a:spLocks noGrp="1"/>
          </p:cNvSpPr>
          <p:nvPr>
            <p:ph idx="1"/>
          </p:nvPr>
        </p:nvSpPr>
        <p:spPr>
          <a:xfrm>
            <a:off x="395536" y="1484784"/>
            <a:ext cx="8352928" cy="5112568"/>
          </a:xfrm>
        </p:spPr>
        <p:txBody>
          <a:bodyPr>
            <a:noAutofit/>
          </a:bodyPr>
          <a:lstStyle/>
          <a:p>
            <a:pPr algn="just">
              <a:lnSpc>
                <a:spcPct val="120000"/>
              </a:lnSpc>
              <a:spcBef>
                <a:spcPts val="600"/>
              </a:spcBef>
              <a:spcAft>
                <a:spcPts val="600"/>
              </a:spcAft>
            </a:pPr>
            <a:r>
              <a:rPr lang="tr-TR" altLang="tr-TR" sz="2800" dirty="0" err="1" smtClean="0"/>
              <a:t>Ordered</a:t>
            </a:r>
            <a:r>
              <a:rPr lang="tr-TR" altLang="tr-TR" sz="2800" dirty="0" smtClean="0"/>
              <a:t> </a:t>
            </a:r>
            <a:r>
              <a:rPr lang="tr-TR" altLang="tr-TR" sz="2800" dirty="0" err="1"/>
              <a:t>selection</a:t>
            </a:r>
            <a:r>
              <a:rPr lang="tr-TR" altLang="tr-TR" sz="2800" dirty="0"/>
              <a:t> </a:t>
            </a:r>
            <a:r>
              <a:rPr lang="tr-TR" altLang="tr-TR" sz="2800" dirty="0" err="1"/>
              <a:t>first</a:t>
            </a:r>
            <a:r>
              <a:rPr lang="tr-TR" altLang="tr-TR" sz="2800" dirty="0"/>
              <a:t> </a:t>
            </a:r>
            <a:r>
              <a:rPr lang="tr-TR" altLang="tr-TR" sz="2800" dirty="0" err="1"/>
              <a:t>sorts</a:t>
            </a:r>
            <a:r>
              <a:rPr lang="tr-TR" altLang="tr-TR" sz="2800" dirty="0"/>
              <a:t> </a:t>
            </a:r>
            <a:r>
              <a:rPr lang="tr-TR" altLang="tr-TR" sz="2800" dirty="0" err="1"/>
              <a:t>the</a:t>
            </a:r>
            <a:r>
              <a:rPr lang="tr-TR" altLang="tr-TR" sz="2800" dirty="0"/>
              <a:t> </a:t>
            </a:r>
            <a:r>
              <a:rPr lang="tr-TR" altLang="tr-TR" sz="2800" dirty="0" err="1"/>
              <a:t>population</a:t>
            </a:r>
            <a:r>
              <a:rPr lang="tr-TR" altLang="tr-TR" sz="2800" dirty="0"/>
              <a:t> </a:t>
            </a:r>
            <a:r>
              <a:rPr lang="tr-TR" altLang="tr-TR" sz="2800" dirty="0" err="1"/>
              <a:t>according</a:t>
            </a:r>
            <a:r>
              <a:rPr lang="tr-TR" altLang="tr-TR" sz="2800" dirty="0"/>
              <a:t> </a:t>
            </a:r>
            <a:r>
              <a:rPr lang="tr-TR" altLang="tr-TR" sz="2800" dirty="0" err="1"/>
              <a:t>to</a:t>
            </a:r>
            <a:r>
              <a:rPr lang="tr-TR" altLang="tr-TR" sz="2800" dirty="0"/>
              <a:t> </a:t>
            </a:r>
            <a:r>
              <a:rPr lang="tr-TR" altLang="tr-TR" sz="2800" dirty="0" err="1"/>
              <a:t>the</a:t>
            </a:r>
            <a:r>
              <a:rPr lang="tr-TR" altLang="tr-TR" sz="2800" dirty="0"/>
              <a:t> </a:t>
            </a:r>
            <a:r>
              <a:rPr lang="tr-TR" altLang="tr-TR" sz="2800" dirty="0" err="1"/>
              <a:t>fitness</a:t>
            </a:r>
            <a:r>
              <a:rPr lang="tr-TR" altLang="tr-TR" sz="2800" dirty="0"/>
              <a:t> </a:t>
            </a:r>
            <a:r>
              <a:rPr lang="tr-TR" altLang="tr-TR" sz="2800" dirty="0" err="1"/>
              <a:t>values</a:t>
            </a:r>
            <a:r>
              <a:rPr lang="tr-TR" altLang="tr-TR" sz="2800" dirty="0"/>
              <a:t> in </a:t>
            </a:r>
            <a:r>
              <a:rPr lang="tr-TR" altLang="tr-TR" sz="2800" dirty="0" err="1"/>
              <a:t>ascending</a:t>
            </a:r>
            <a:r>
              <a:rPr lang="tr-TR" altLang="tr-TR" sz="2800" dirty="0"/>
              <a:t> </a:t>
            </a:r>
            <a:r>
              <a:rPr lang="tr-TR" altLang="tr-TR" sz="2800" dirty="0" err="1"/>
              <a:t>order</a:t>
            </a:r>
            <a:r>
              <a:rPr lang="tr-TR" altLang="tr-TR" sz="2800" dirty="0"/>
              <a:t>.</a:t>
            </a:r>
          </a:p>
          <a:p>
            <a:pPr lvl="1" algn="just">
              <a:lnSpc>
                <a:spcPct val="120000"/>
              </a:lnSpc>
              <a:spcBef>
                <a:spcPts val="600"/>
              </a:spcBef>
              <a:spcAft>
                <a:spcPts val="600"/>
              </a:spcAft>
            </a:pPr>
            <a:r>
              <a:rPr lang="tr-TR" altLang="tr-TR" sz="2400" dirty="0" err="1"/>
              <a:t>The</a:t>
            </a:r>
            <a:r>
              <a:rPr lang="tr-TR" altLang="tr-TR" sz="2400" dirty="0"/>
              <a:t> </a:t>
            </a:r>
            <a:r>
              <a:rPr lang="tr-TR" altLang="tr-TR" sz="2400" dirty="0" err="1"/>
              <a:t>order</a:t>
            </a:r>
            <a:r>
              <a:rPr lang="tr-TR" altLang="tr-TR" sz="2400" dirty="0"/>
              <a:t> </a:t>
            </a:r>
            <a:r>
              <a:rPr lang="tr-TR" altLang="tr-TR" sz="2400" dirty="0" err="1"/>
              <a:t>value</a:t>
            </a:r>
            <a:r>
              <a:rPr lang="tr-TR" altLang="tr-TR" sz="2400" dirty="0"/>
              <a:t> of </a:t>
            </a:r>
            <a:r>
              <a:rPr lang="tr-TR" altLang="tr-TR" sz="2400" dirty="0" err="1"/>
              <a:t>the</a:t>
            </a:r>
            <a:r>
              <a:rPr lang="tr-TR" altLang="tr-TR" sz="2400" dirty="0"/>
              <a:t> </a:t>
            </a:r>
            <a:r>
              <a:rPr lang="tr-TR" altLang="tr-TR" sz="2400" dirty="0" err="1"/>
              <a:t>chromosome</a:t>
            </a:r>
            <a:r>
              <a:rPr lang="tr-TR" altLang="tr-TR" sz="2400" dirty="0"/>
              <a:t> is </a:t>
            </a:r>
            <a:r>
              <a:rPr lang="tr-TR" altLang="tr-TR" sz="2400" dirty="0" err="1"/>
              <a:t>assigned</a:t>
            </a:r>
            <a:r>
              <a:rPr lang="tr-TR" altLang="tr-TR" sz="2400" dirty="0"/>
              <a:t> as </a:t>
            </a:r>
            <a:r>
              <a:rPr lang="tr-TR" altLang="tr-TR" sz="2400" dirty="0" err="1"/>
              <a:t>the</a:t>
            </a:r>
            <a:r>
              <a:rPr lang="tr-TR" altLang="tr-TR" sz="2400" dirty="0"/>
              <a:t> </a:t>
            </a:r>
            <a:r>
              <a:rPr lang="tr-TR" altLang="tr-TR" sz="2400" dirty="0" err="1"/>
              <a:t>fitness</a:t>
            </a:r>
            <a:r>
              <a:rPr lang="tr-TR" altLang="tr-TR" sz="2400" dirty="0"/>
              <a:t> </a:t>
            </a:r>
            <a:r>
              <a:rPr lang="tr-TR" altLang="tr-TR" sz="2400" dirty="0" err="1" smtClean="0"/>
              <a:t>value</a:t>
            </a:r>
            <a:r>
              <a:rPr lang="tr-TR" altLang="tr-TR" sz="2400" dirty="0" smtClean="0"/>
              <a:t>, </a:t>
            </a:r>
            <a:r>
              <a:rPr lang="tr-TR" altLang="tr-TR" sz="2400" dirty="0" err="1" smtClean="0"/>
              <a:t>which</a:t>
            </a:r>
            <a:r>
              <a:rPr lang="tr-TR" altLang="tr-TR" sz="2400" dirty="0" smtClean="0"/>
              <a:t> </a:t>
            </a:r>
            <a:r>
              <a:rPr lang="tr-TR" altLang="tr-TR" sz="2400" dirty="0"/>
              <a:t>is 1 </a:t>
            </a:r>
            <a:r>
              <a:rPr lang="tr-TR" altLang="tr-TR" sz="2400" dirty="0" err="1"/>
              <a:t>and</a:t>
            </a:r>
            <a:r>
              <a:rPr lang="tr-TR" altLang="tr-TR" sz="2400" dirty="0"/>
              <a:t> N in </a:t>
            </a:r>
            <a:r>
              <a:rPr lang="tr-TR" altLang="tr-TR" sz="2400" dirty="0" err="1"/>
              <a:t>the</a:t>
            </a:r>
            <a:r>
              <a:rPr lang="tr-TR" altLang="tr-TR" sz="2400" dirty="0"/>
              <a:t> </a:t>
            </a:r>
            <a:r>
              <a:rPr lang="tr-TR" altLang="tr-TR" sz="2400" dirty="0" err="1"/>
              <a:t>worst</a:t>
            </a:r>
            <a:r>
              <a:rPr lang="tr-TR" altLang="tr-TR" sz="2400" dirty="0"/>
              <a:t> </a:t>
            </a:r>
            <a:r>
              <a:rPr lang="tr-TR" altLang="tr-TR" sz="2400" dirty="0" err="1"/>
              <a:t>and</a:t>
            </a:r>
            <a:r>
              <a:rPr lang="tr-TR" altLang="tr-TR" sz="2400" dirty="0"/>
              <a:t> </a:t>
            </a:r>
            <a:r>
              <a:rPr lang="tr-TR" altLang="tr-TR" sz="2400" dirty="0" err="1"/>
              <a:t>best</a:t>
            </a:r>
            <a:r>
              <a:rPr lang="tr-TR" altLang="tr-TR" sz="2400" dirty="0"/>
              <a:t> </a:t>
            </a:r>
            <a:r>
              <a:rPr lang="tr-TR" altLang="tr-TR" sz="2400" dirty="0" err="1"/>
              <a:t>cases</a:t>
            </a:r>
            <a:r>
              <a:rPr lang="tr-TR" altLang="tr-TR" sz="2400" dirty="0"/>
              <a:t>, </a:t>
            </a:r>
            <a:r>
              <a:rPr lang="tr-TR" altLang="tr-TR" sz="2400" dirty="0" err="1"/>
              <a:t>respectively</a:t>
            </a:r>
            <a:r>
              <a:rPr lang="tr-TR" altLang="tr-TR" sz="2400" dirty="0"/>
              <a:t>. </a:t>
            </a:r>
          </a:p>
          <a:p>
            <a:pPr lvl="1" algn="just">
              <a:lnSpc>
                <a:spcPct val="120000"/>
              </a:lnSpc>
              <a:spcBef>
                <a:spcPts val="600"/>
              </a:spcBef>
              <a:spcAft>
                <a:spcPts val="600"/>
              </a:spcAft>
            </a:pPr>
            <a:r>
              <a:rPr lang="tr-TR" altLang="tr-TR" sz="2400" dirty="0" err="1"/>
              <a:t>Selection</a:t>
            </a:r>
            <a:r>
              <a:rPr lang="tr-TR" altLang="tr-TR" sz="2400" dirty="0"/>
              <a:t> </a:t>
            </a:r>
            <a:r>
              <a:rPr lang="tr-TR" altLang="tr-TR" sz="2400" dirty="0" err="1"/>
              <a:t>probability</a:t>
            </a:r>
            <a:r>
              <a:rPr lang="tr-TR" altLang="tr-TR" sz="2400" dirty="0"/>
              <a:t> is </a:t>
            </a:r>
            <a:r>
              <a:rPr lang="tr-TR" altLang="tr-TR" sz="2400" dirty="0" err="1"/>
              <a:t>again</a:t>
            </a:r>
            <a:r>
              <a:rPr lang="tr-TR" altLang="tr-TR" sz="2400" dirty="0"/>
              <a:t> </a:t>
            </a:r>
            <a:r>
              <a:rPr lang="tr-TR" altLang="tr-TR" sz="2400" dirty="0" err="1"/>
              <a:t>the</a:t>
            </a:r>
            <a:r>
              <a:rPr lang="tr-TR" altLang="tr-TR" sz="2400" dirty="0"/>
              <a:t> </a:t>
            </a:r>
            <a:r>
              <a:rPr lang="tr-TR" altLang="tr-TR" sz="2400" dirty="0" err="1"/>
              <a:t>ratio</a:t>
            </a:r>
            <a:r>
              <a:rPr lang="tr-TR" altLang="tr-TR" sz="2400" dirty="0"/>
              <a:t> of a </a:t>
            </a:r>
            <a:r>
              <a:rPr lang="tr-TR" altLang="tr-TR" sz="2400" dirty="0" err="1"/>
              <a:t>fitness</a:t>
            </a:r>
            <a:r>
              <a:rPr lang="tr-TR" altLang="tr-TR" sz="2400" dirty="0"/>
              <a:t> </a:t>
            </a:r>
            <a:r>
              <a:rPr lang="tr-TR" altLang="tr-TR" sz="2400" dirty="0" err="1"/>
              <a:t>value</a:t>
            </a:r>
            <a:r>
              <a:rPr lang="tr-TR" altLang="tr-TR" sz="2400" dirty="0"/>
              <a:t> </a:t>
            </a:r>
            <a:r>
              <a:rPr lang="tr-TR" altLang="tr-TR" sz="2400" dirty="0" err="1"/>
              <a:t>to</a:t>
            </a:r>
            <a:r>
              <a:rPr lang="tr-TR" altLang="tr-TR" sz="2400" dirty="0"/>
              <a:t> </a:t>
            </a:r>
            <a:r>
              <a:rPr lang="tr-TR" altLang="tr-TR" sz="2400" dirty="0" err="1"/>
              <a:t>the</a:t>
            </a:r>
            <a:r>
              <a:rPr lang="tr-TR" altLang="tr-TR" sz="2400" dirty="0"/>
              <a:t> total </a:t>
            </a:r>
            <a:r>
              <a:rPr lang="tr-TR" altLang="tr-TR" sz="2400" dirty="0" err="1"/>
              <a:t>fitness</a:t>
            </a:r>
            <a:r>
              <a:rPr lang="tr-TR" altLang="tr-TR" sz="2400" dirty="0"/>
              <a:t> </a:t>
            </a:r>
            <a:r>
              <a:rPr lang="tr-TR" altLang="tr-TR" sz="2400" dirty="0" err="1"/>
              <a:t>values</a:t>
            </a:r>
            <a:r>
              <a:rPr lang="tr-TR" altLang="tr-TR" sz="2400" dirty="0"/>
              <a:t> in </a:t>
            </a:r>
            <a:r>
              <a:rPr lang="tr-TR" altLang="tr-TR" sz="2400" dirty="0" err="1"/>
              <a:t>the</a:t>
            </a:r>
            <a:r>
              <a:rPr lang="tr-TR" altLang="tr-TR" sz="2400" dirty="0"/>
              <a:t> </a:t>
            </a:r>
            <a:r>
              <a:rPr lang="tr-TR" altLang="tr-TR" sz="2400" dirty="0" err="1"/>
              <a:t>population</a:t>
            </a:r>
            <a:r>
              <a:rPr lang="tr-TR" altLang="tr-TR" sz="2400" dirty="0"/>
              <a:t>. </a:t>
            </a:r>
          </a:p>
          <a:p>
            <a:pPr algn="just">
              <a:lnSpc>
                <a:spcPct val="120000"/>
              </a:lnSpc>
              <a:spcBef>
                <a:spcPts val="600"/>
              </a:spcBef>
              <a:spcAft>
                <a:spcPts val="600"/>
              </a:spcAft>
            </a:pPr>
            <a:r>
              <a:rPr lang="tr-TR" altLang="tr-TR" sz="2800" dirty="0" err="1"/>
              <a:t>Therefore</a:t>
            </a:r>
            <a:r>
              <a:rPr lang="tr-TR" altLang="tr-TR" sz="2800" dirty="0"/>
              <a:t> </a:t>
            </a:r>
            <a:r>
              <a:rPr lang="tr-TR" altLang="tr-TR" sz="2800" dirty="0" err="1"/>
              <a:t>all</a:t>
            </a:r>
            <a:r>
              <a:rPr lang="tr-TR" altLang="tr-TR" sz="2800" dirty="0"/>
              <a:t> </a:t>
            </a:r>
            <a:r>
              <a:rPr lang="tr-TR" altLang="tr-TR" sz="2800" dirty="0" err="1"/>
              <a:t>chromosomes</a:t>
            </a:r>
            <a:r>
              <a:rPr lang="tr-TR" altLang="tr-TR" sz="2800" dirty="0"/>
              <a:t> </a:t>
            </a:r>
            <a:r>
              <a:rPr lang="tr-TR" altLang="tr-TR" sz="2800" dirty="0" err="1"/>
              <a:t>have</a:t>
            </a:r>
            <a:r>
              <a:rPr lang="tr-TR" altLang="tr-TR" sz="2800" dirty="0"/>
              <a:t> </a:t>
            </a:r>
            <a:r>
              <a:rPr lang="tr-TR" altLang="tr-TR" sz="2800" dirty="0" err="1"/>
              <a:t>the</a:t>
            </a:r>
            <a:r>
              <a:rPr lang="tr-TR" altLang="tr-TR" sz="2800" dirty="0"/>
              <a:t> </a:t>
            </a:r>
            <a:r>
              <a:rPr lang="tr-TR" altLang="tr-TR" sz="2800" dirty="0" err="1"/>
              <a:t>chance</a:t>
            </a:r>
            <a:r>
              <a:rPr lang="tr-TR" altLang="tr-TR" sz="2800" dirty="0"/>
              <a:t> of </a:t>
            </a:r>
            <a:r>
              <a:rPr lang="tr-TR" altLang="tr-TR" sz="2800" dirty="0" err="1"/>
              <a:t>being</a:t>
            </a:r>
            <a:r>
              <a:rPr lang="tr-TR" altLang="tr-TR" sz="2800" dirty="0"/>
              <a:t> </a:t>
            </a:r>
            <a:r>
              <a:rPr lang="tr-TR" altLang="tr-TR" sz="2800" dirty="0" err="1"/>
              <a:t>selected</a:t>
            </a:r>
            <a:r>
              <a:rPr lang="tr-TR" altLang="tr-TR" sz="2800" dirty="0"/>
              <a:t>. </a:t>
            </a:r>
          </a:p>
          <a:p>
            <a:pPr algn="just">
              <a:spcBef>
                <a:spcPts val="600"/>
              </a:spcBef>
              <a:spcAft>
                <a:spcPts val="600"/>
              </a:spcAft>
            </a:pPr>
            <a:endParaRPr lang="tr-TR" altLang="tr-TR" sz="2800" dirty="0"/>
          </a:p>
        </p:txBody>
      </p:sp>
    </p:spTree>
    <p:extLst>
      <p:ext uri="{BB962C8B-B14F-4D97-AF65-F5344CB8AC3E}">
        <p14:creationId xmlns:p14="http://schemas.microsoft.com/office/powerpoint/2010/main" val="156753389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normAutofit/>
          </a:bodyPr>
          <a:lstStyle/>
          <a:p>
            <a:r>
              <a:rPr lang="tr-TR" altLang="tr-TR" dirty="0" err="1" smtClean="0"/>
              <a:t>Problems</a:t>
            </a:r>
            <a:r>
              <a:rPr lang="tr-TR" altLang="tr-TR" dirty="0" smtClean="0"/>
              <a:t> of </a:t>
            </a:r>
            <a:r>
              <a:rPr lang="tr-TR" altLang="tr-TR" dirty="0" err="1" smtClean="0"/>
              <a:t>Ordered</a:t>
            </a:r>
            <a:r>
              <a:rPr lang="tr-TR" altLang="tr-TR" dirty="0" smtClean="0"/>
              <a:t> </a:t>
            </a:r>
            <a:r>
              <a:rPr lang="tr-TR" altLang="tr-TR" dirty="0" err="1" smtClean="0"/>
              <a:t>Selection</a:t>
            </a:r>
            <a:endParaRPr lang="tr-TR" dirty="0"/>
          </a:p>
        </p:txBody>
      </p:sp>
      <p:sp>
        <p:nvSpPr>
          <p:cNvPr id="3" name="İçerik Yer Tutucusu 2"/>
          <p:cNvSpPr>
            <a:spLocks noGrp="1"/>
          </p:cNvSpPr>
          <p:nvPr>
            <p:ph idx="1"/>
          </p:nvPr>
        </p:nvSpPr>
        <p:spPr>
          <a:xfrm>
            <a:off x="395536" y="1484784"/>
            <a:ext cx="8352928" cy="5112568"/>
          </a:xfrm>
        </p:spPr>
        <p:txBody>
          <a:bodyPr>
            <a:noAutofit/>
          </a:bodyPr>
          <a:lstStyle/>
          <a:p>
            <a:pPr marL="342900" lvl="2" indent="-342900" algn="just">
              <a:lnSpc>
                <a:spcPct val="120000"/>
              </a:lnSpc>
              <a:spcBef>
                <a:spcPts val="600"/>
              </a:spcBef>
              <a:spcAft>
                <a:spcPts val="600"/>
              </a:spcAft>
            </a:pPr>
            <a:r>
              <a:rPr lang="tr-TR" altLang="tr-TR" sz="2800" dirty="0" err="1" smtClean="0"/>
              <a:t>The</a:t>
            </a:r>
            <a:r>
              <a:rPr lang="tr-TR" altLang="tr-TR" sz="2800" dirty="0" smtClean="0"/>
              <a:t> </a:t>
            </a:r>
            <a:r>
              <a:rPr lang="tr-TR" altLang="tr-TR" sz="2800" dirty="0" err="1" smtClean="0"/>
              <a:t>convergence</a:t>
            </a:r>
            <a:r>
              <a:rPr lang="tr-TR" altLang="tr-TR" sz="2800" dirty="0" smtClean="0"/>
              <a:t> of </a:t>
            </a:r>
            <a:r>
              <a:rPr lang="tr-TR" altLang="tr-TR" sz="2800" dirty="0" err="1" smtClean="0"/>
              <a:t>the</a:t>
            </a:r>
            <a:r>
              <a:rPr lang="tr-TR" altLang="tr-TR" sz="2800" dirty="0" smtClean="0"/>
              <a:t> </a:t>
            </a:r>
            <a:r>
              <a:rPr lang="tr-TR" altLang="tr-TR" sz="2800" dirty="0" err="1" smtClean="0"/>
              <a:t>method</a:t>
            </a:r>
            <a:r>
              <a:rPr lang="tr-TR" altLang="tr-TR" sz="2800" dirty="0" smtClean="0"/>
              <a:t> </a:t>
            </a:r>
            <a:r>
              <a:rPr lang="tr-TR" altLang="tr-TR" sz="2800" dirty="0" err="1" smtClean="0"/>
              <a:t>to</a:t>
            </a:r>
            <a:r>
              <a:rPr lang="tr-TR" altLang="tr-TR" sz="2800" dirty="0" smtClean="0"/>
              <a:t> </a:t>
            </a:r>
            <a:r>
              <a:rPr lang="tr-TR" altLang="tr-TR" sz="2800" dirty="0" err="1" smtClean="0"/>
              <a:t>the</a:t>
            </a:r>
            <a:r>
              <a:rPr lang="tr-TR" altLang="tr-TR" sz="2800" dirty="0" smtClean="0"/>
              <a:t> </a:t>
            </a:r>
            <a:r>
              <a:rPr lang="tr-TR" altLang="tr-TR" sz="2800" dirty="0" err="1" smtClean="0"/>
              <a:t>solution</a:t>
            </a:r>
            <a:r>
              <a:rPr lang="tr-TR" altLang="tr-TR" sz="2800" dirty="0" smtClean="0"/>
              <a:t> </a:t>
            </a:r>
            <a:r>
              <a:rPr lang="tr-TR" altLang="tr-TR" sz="2800" dirty="0" err="1" smtClean="0"/>
              <a:t>would</a:t>
            </a:r>
            <a:r>
              <a:rPr lang="tr-TR" altLang="tr-TR" sz="2800" dirty="0" smtClean="0"/>
              <a:t> be </a:t>
            </a:r>
            <a:r>
              <a:rPr lang="tr-TR" altLang="tr-TR" sz="2800" dirty="0" err="1" smtClean="0"/>
              <a:t>slow</a:t>
            </a:r>
            <a:r>
              <a:rPr lang="tr-TR" altLang="tr-TR" sz="2800" dirty="0" smtClean="0"/>
              <a:t>.</a:t>
            </a:r>
          </a:p>
          <a:p>
            <a:pPr marL="342900" lvl="2" indent="-342900" algn="just">
              <a:lnSpc>
                <a:spcPct val="120000"/>
              </a:lnSpc>
              <a:spcBef>
                <a:spcPts val="600"/>
              </a:spcBef>
              <a:spcAft>
                <a:spcPts val="600"/>
              </a:spcAft>
            </a:pPr>
            <a:r>
              <a:rPr lang="tr-TR" altLang="tr-TR" sz="2800" dirty="0" err="1" smtClean="0"/>
              <a:t>Because</a:t>
            </a:r>
            <a:r>
              <a:rPr lang="tr-TR" altLang="tr-TR" sz="2800" dirty="0" smtClean="0"/>
              <a:t> </a:t>
            </a:r>
            <a:r>
              <a:rPr lang="tr-TR" altLang="tr-TR" sz="2800" dirty="0" err="1"/>
              <a:t>the</a:t>
            </a:r>
            <a:r>
              <a:rPr lang="tr-TR" altLang="tr-TR" sz="2800" dirty="0"/>
              <a:t> </a:t>
            </a:r>
            <a:r>
              <a:rPr lang="tr-TR" altLang="tr-TR" sz="2800" dirty="0" err="1"/>
              <a:t>selection</a:t>
            </a:r>
            <a:r>
              <a:rPr lang="tr-TR" altLang="tr-TR" sz="2800" dirty="0"/>
              <a:t> </a:t>
            </a:r>
            <a:r>
              <a:rPr lang="tr-TR" altLang="tr-TR" sz="2800" dirty="0" err="1"/>
              <a:t>probability</a:t>
            </a:r>
            <a:r>
              <a:rPr lang="tr-TR" altLang="tr-TR" sz="2800" dirty="0"/>
              <a:t> of </a:t>
            </a:r>
            <a:r>
              <a:rPr lang="tr-TR" altLang="tr-TR" sz="2800" dirty="0" err="1"/>
              <a:t>the</a:t>
            </a:r>
            <a:r>
              <a:rPr lang="tr-TR" altLang="tr-TR" sz="2800" dirty="0"/>
              <a:t> </a:t>
            </a:r>
            <a:r>
              <a:rPr lang="tr-TR" altLang="tr-TR" sz="2800" dirty="0" err="1"/>
              <a:t>best</a:t>
            </a:r>
            <a:r>
              <a:rPr lang="tr-TR" altLang="tr-TR" sz="2800" dirty="0"/>
              <a:t> </a:t>
            </a:r>
            <a:r>
              <a:rPr lang="tr-TR" altLang="tr-TR" sz="2800" dirty="0" err="1"/>
              <a:t>chromosomes</a:t>
            </a:r>
            <a:r>
              <a:rPr lang="tr-TR" altLang="tr-TR" sz="2800" dirty="0"/>
              <a:t> </a:t>
            </a:r>
            <a:r>
              <a:rPr lang="tr-TR" altLang="tr-TR" sz="2800" dirty="0" err="1"/>
              <a:t>are</a:t>
            </a:r>
            <a:r>
              <a:rPr lang="tr-TR" altLang="tr-TR" sz="2800" dirty="0"/>
              <a:t> not </a:t>
            </a:r>
            <a:r>
              <a:rPr lang="tr-TR" altLang="tr-TR" sz="2800" dirty="0" err="1"/>
              <a:t>much</a:t>
            </a:r>
            <a:r>
              <a:rPr lang="tr-TR" altLang="tr-TR" sz="2800" dirty="0"/>
              <a:t> </a:t>
            </a:r>
            <a:r>
              <a:rPr lang="tr-TR" altLang="tr-TR" sz="2800" dirty="0" err="1"/>
              <a:t>different</a:t>
            </a:r>
            <a:r>
              <a:rPr lang="tr-TR" altLang="tr-TR" sz="2800" dirty="0"/>
              <a:t> </a:t>
            </a:r>
            <a:r>
              <a:rPr lang="tr-TR" altLang="tr-TR" sz="2800" dirty="0" err="1"/>
              <a:t>than</a:t>
            </a:r>
            <a:r>
              <a:rPr lang="tr-TR" altLang="tr-TR" sz="2800" dirty="0"/>
              <a:t> </a:t>
            </a:r>
            <a:r>
              <a:rPr lang="tr-TR" altLang="tr-TR" sz="2800" dirty="0" err="1"/>
              <a:t>the</a:t>
            </a:r>
            <a:r>
              <a:rPr lang="tr-TR" altLang="tr-TR" sz="2800" dirty="0"/>
              <a:t> </a:t>
            </a:r>
            <a:r>
              <a:rPr lang="tr-TR" altLang="tr-TR" sz="2800" dirty="0" err="1"/>
              <a:t>others</a:t>
            </a:r>
            <a:r>
              <a:rPr lang="tr-TR" altLang="tr-TR" sz="2800" dirty="0"/>
              <a:t>. </a:t>
            </a:r>
          </a:p>
          <a:p>
            <a:pPr algn="just">
              <a:spcBef>
                <a:spcPts val="600"/>
              </a:spcBef>
              <a:spcAft>
                <a:spcPts val="600"/>
              </a:spcAft>
            </a:pPr>
            <a:endParaRPr lang="tr-TR" altLang="tr-TR" dirty="0"/>
          </a:p>
          <a:p>
            <a:pPr marL="265113" lvl="2" indent="0" algn="just">
              <a:spcBef>
                <a:spcPts val="600"/>
              </a:spcBef>
              <a:spcAft>
                <a:spcPts val="600"/>
              </a:spcAft>
              <a:buNone/>
            </a:pPr>
            <a:endParaRPr lang="tr-TR" altLang="tr-TR" sz="2000" dirty="0" smtClean="0"/>
          </a:p>
        </p:txBody>
      </p:sp>
    </p:spTree>
    <p:extLst>
      <p:ext uri="{BB962C8B-B14F-4D97-AF65-F5344CB8AC3E}">
        <p14:creationId xmlns:p14="http://schemas.microsoft.com/office/powerpoint/2010/main" val="2785815293"/>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dirty="0" err="1"/>
              <a:t>Genetic</a:t>
            </a:r>
            <a:r>
              <a:rPr lang="tr-TR" dirty="0"/>
              <a:t> </a:t>
            </a:r>
            <a:r>
              <a:rPr lang="tr-TR" dirty="0" err="1" smtClean="0"/>
              <a:t>Algorithms</a:t>
            </a:r>
            <a:r>
              <a:rPr lang="tr-TR" dirty="0" smtClean="0"/>
              <a:t>: 8-Queens</a:t>
            </a:r>
            <a:endParaRPr lang="tr-TR" dirty="0"/>
          </a:p>
        </p:txBody>
      </p:sp>
      <p:sp>
        <p:nvSpPr>
          <p:cNvPr id="3" name="İçerik Yer Tutucusu 2"/>
          <p:cNvSpPr>
            <a:spLocks noGrp="1"/>
          </p:cNvSpPr>
          <p:nvPr>
            <p:ph idx="1"/>
          </p:nvPr>
        </p:nvSpPr>
        <p:spPr>
          <a:xfrm>
            <a:off x="457200" y="1600201"/>
            <a:ext cx="8229600" cy="2548880"/>
          </a:xfrm>
        </p:spPr>
        <p:txBody>
          <a:bodyPr>
            <a:normAutofit/>
          </a:bodyPr>
          <a:lstStyle/>
          <a:p>
            <a:r>
              <a:rPr lang="en-US" altLang="tr-TR" dirty="0"/>
              <a:t>Fitness function: number of non-attacking pairs of queens (min = 0, max = 8 </a:t>
            </a:r>
            <a:r>
              <a:rPr lang="en-US" altLang="tr-TR" dirty="0">
                <a:cs typeface="Arial" pitchFamily="34" charset="0"/>
              </a:rPr>
              <a:t>× </a:t>
            </a:r>
            <a:r>
              <a:rPr lang="en-US" altLang="tr-TR" dirty="0"/>
              <a:t>7/2 = 28</a:t>
            </a:r>
            <a:r>
              <a:rPr lang="en-US" altLang="tr-TR" dirty="0" smtClean="0"/>
              <a:t>)</a:t>
            </a:r>
            <a:endParaRPr lang="en-US" altLang="tr-TR" dirty="0"/>
          </a:p>
          <a:p>
            <a:r>
              <a:rPr lang="en-US" altLang="tr-TR" dirty="0"/>
              <a:t>24/(24+23+20+11) = 31</a:t>
            </a:r>
            <a:r>
              <a:rPr lang="en-US" altLang="tr-TR" dirty="0" smtClean="0"/>
              <a:t>%</a:t>
            </a:r>
            <a:endParaRPr lang="en-US" altLang="tr-TR" dirty="0"/>
          </a:p>
          <a:p>
            <a:r>
              <a:rPr lang="en-US" altLang="tr-TR" dirty="0"/>
              <a:t>23/(24+23+20+11) = 29% </a:t>
            </a:r>
            <a:r>
              <a:rPr lang="en-US" altLang="tr-TR" dirty="0" err="1" smtClean="0"/>
              <a:t>etc</a:t>
            </a:r>
            <a:r>
              <a:rPr lang="tr-TR" altLang="tr-TR" dirty="0" smtClean="0"/>
              <a:t>.</a:t>
            </a:r>
            <a:endParaRPr lang="tr-TR" dirty="0"/>
          </a:p>
        </p:txBody>
      </p:sp>
      <p:pic>
        <p:nvPicPr>
          <p:cNvPr id="5123" name="Picture 3"/>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a:off x="340724" y="4132684"/>
            <a:ext cx="8503105" cy="24646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0429052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dirty="0" err="1"/>
              <a:t>Genetic</a:t>
            </a:r>
            <a:r>
              <a:rPr lang="tr-TR" dirty="0"/>
              <a:t> </a:t>
            </a:r>
            <a:r>
              <a:rPr lang="tr-TR" dirty="0" err="1"/>
              <a:t>Algorithms</a:t>
            </a:r>
            <a:r>
              <a:rPr lang="tr-TR" dirty="0"/>
              <a:t>: 8-Queens</a:t>
            </a:r>
            <a:endParaRPr lang="en-US" dirty="0"/>
          </a:p>
        </p:txBody>
      </p:sp>
      <p:sp>
        <p:nvSpPr>
          <p:cNvPr id="3" name="İçerik Yer Tutucusu 2"/>
          <p:cNvSpPr>
            <a:spLocks noGrp="1"/>
          </p:cNvSpPr>
          <p:nvPr>
            <p:ph idx="1"/>
          </p:nvPr>
        </p:nvSpPr>
        <p:spPr>
          <a:xfrm>
            <a:off x="251520" y="1286008"/>
            <a:ext cx="5688632" cy="460648"/>
          </a:xfrm>
        </p:spPr>
        <p:txBody>
          <a:bodyPr>
            <a:normAutofit fontScale="85000" lnSpcReduction="20000"/>
          </a:bodyPr>
          <a:lstStyle/>
          <a:p>
            <a:pPr algn="ctr"/>
            <a:r>
              <a:rPr lang="tr-TR" dirty="0" smtClean="0"/>
              <a:t>Cross-</a:t>
            </a:r>
            <a:r>
              <a:rPr lang="tr-TR" dirty="0" err="1" smtClean="0"/>
              <a:t>over</a:t>
            </a:r>
            <a:r>
              <a:rPr lang="tr-TR" dirty="0" smtClean="0"/>
              <a:t> </a:t>
            </a:r>
            <a:r>
              <a:rPr lang="tr-TR" dirty="0" err="1" smtClean="0"/>
              <a:t>operation</a:t>
            </a:r>
            <a:r>
              <a:rPr lang="tr-TR" dirty="0" smtClean="0"/>
              <a:t> </a:t>
            </a:r>
            <a:r>
              <a:rPr lang="tr-TR" dirty="0" err="1" smtClean="0"/>
              <a:t>visualization</a:t>
            </a:r>
            <a:endParaRPr lang="en-US" dirty="0"/>
          </a:p>
        </p:txBody>
      </p:sp>
      <p:pic>
        <p:nvPicPr>
          <p:cNvPr id="4" name="Picture 2"/>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a:off x="251520" y="4262458"/>
            <a:ext cx="8627228" cy="25955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3"/>
          <p:cNvPicPr>
            <a:picLocks noChangeAspect="1" noChangeArrowheads="1"/>
          </p:cNvPicPr>
          <p:nvPr/>
        </p:nvPicPr>
        <p:blipFill>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a:off x="251519" y="1746656"/>
            <a:ext cx="8503105" cy="24646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25615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normAutofit/>
          </a:bodyPr>
          <a:lstStyle/>
          <a:p>
            <a:r>
              <a:rPr lang="tr-TR" dirty="0" err="1"/>
              <a:t>Genetic</a:t>
            </a:r>
            <a:r>
              <a:rPr lang="tr-TR" dirty="0"/>
              <a:t> </a:t>
            </a:r>
            <a:r>
              <a:rPr lang="tr-TR" dirty="0" err="1"/>
              <a:t>Algorithms</a:t>
            </a:r>
            <a:r>
              <a:rPr lang="tr-TR" dirty="0"/>
              <a:t>: </a:t>
            </a:r>
            <a:r>
              <a:rPr lang="tr-TR" dirty="0" smtClean="0"/>
              <a:t>TSP</a:t>
            </a:r>
            <a:endParaRPr lang="tr-TR" dirty="0"/>
          </a:p>
        </p:txBody>
      </p:sp>
      <p:sp>
        <p:nvSpPr>
          <p:cNvPr id="3" name="İçerik Yer Tutucusu 2"/>
          <p:cNvSpPr>
            <a:spLocks noGrp="1"/>
          </p:cNvSpPr>
          <p:nvPr>
            <p:ph idx="1"/>
          </p:nvPr>
        </p:nvSpPr>
        <p:spPr>
          <a:xfrm>
            <a:off x="457200" y="1600200"/>
            <a:ext cx="8229600" cy="4061047"/>
          </a:xfrm>
        </p:spPr>
        <p:txBody>
          <a:bodyPr>
            <a:noAutofit/>
          </a:bodyPr>
          <a:lstStyle/>
          <a:p>
            <a:r>
              <a:rPr lang="tr-TR" altLang="tr-TR" sz="2400" dirty="0" err="1" smtClean="0"/>
              <a:t>Let’s</a:t>
            </a:r>
            <a:r>
              <a:rPr lang="tr-TR" altLang="tr-TR" sz="2400" dirty="0" smtClean="0"/>
              <a:t> </a:t>
            </a:r>
            <a:r>
              <a:rPr lang="tr-TR" altLang="tr-TR" sz="2400" dirty="0" err="1" smtClean="0"/>
              <a:t>assume</a:t>
            </a:r>
            <a:r>
              <a:rPr lang="tr-TR" altLang="tr-TR" sz="2400" dirty="0" smtClean="0"/>
              <a:t> 8 </a:t>
            </a:r>
            <a:r>
              <a:rPr lang="tr-TR" altLang="tr-TR" sz="2400" dirty="0" err="1" smtClean="0"/>
              <a:t>ordered</a:t>
            </a:r>
            <a:r>
              <a:rPr lang="tr-TR" altLang="tr-TR" sz="2400" dirty="0" smtClean="0"/>
              <a:t> </a:t>
            </a:r>
            <a:r>
              <a:rPr lang="tr-TR" altLang="tr-TR" sz="2400" dirty="0" err="1" smtClean="0"/>
              <a:t>cities</a:t>
            </a:r>
            <a:endParaRPr lang="en-US" altLang="tr-TR" sz="2400" dirty="0"/>
          </a:p>
          <a:p>
            <a:pPr marL="727075">
              <a:buNone/>
            </a:pPr>
            <a:r>
              <a:rPr lang="en-US" altLang="tr-TR" sz="2000" dirty="0" smtClean="0"/>
              <a:t>1</a:t>
            </a:r>
            <a:r>
              <a:rPr lang="en-US" altLang="tr-TR" sz="2000" dirty="0"/>
              <a:t>) Berlin    </a:t>
            </a:r>
            <a:r>
              <a:rPr lang="en-US" altLang="tr-TR" sz="2000" dirty="0" smtClean="0"/>
              <a:t>3</a:t>
            </a:r>
            <a:r>
              <a:rPr lang="en-US" altLang="tr-TR" sz="2000" dirty="0"/>
              <a:t>) Stuttgart  </a:t>
            </a:r>
            <a:r>
              <a:rPr lang="en-US" altLang="tr-TR" sz="2000" dirty="0" smtClean="0"/>
              <a:t>    </a:t>
            </a:r>
            <a:r>
              <a:rPr lang="en-US" altLang="tr-TR" sz="2000" dirty="0"/>
              <a:t>5) Cologne     </a:t>
            </a:r>
            <a:r>
              <a:rPr lang="en-US" altLang="tr-TR" sz="2000" dirty="0" smtClean="0"/>
              <a:t>7)</a:t>
            </a:r>
            <a:r>
              <a:rPr lang="tr-TR" altLang="tr-TR" sz="2000" dirty="0" smtClean="0"/>
              <a:t> </a:t>
            </a:r>
            <a:r>
              <a:rPr lang="en-US" altLang="tr-TR" sz="2000" dirty="0" smtClean="0"/>
              <a:t>Dusseldorf</a:t>
            </a:r>
            <a:endParaRPr lang="en-US" altLang="tr-TR" sz="2000" dirty="0"/>
          </a:p>
          <a:p>
            <a:pPr marL="727075">
              <a:spcAft>
                <a:spcPts val="600"/>
              </a:spcAft>
              <a:buNone/>
            </a:pPr>
            <a:r>
              <a:rPr lang="en-US" altLang="tr-TR" sz="2000" dirty="0"/>
              <a:t>2) Munich     4) </a:t>
            </a:r>
            <a:r>
              <a:rPr lang="en-US" altLang="tr-TR" sz="2000" dirty="0" err="1"/>
              <a:t>Wesbaden</a:t>
            </a:r>
            <a:r>
              <a:rPr lang="en-US" altLang="tr-TR" sz="2000" dirty="0"/>
              <a:t>     6) Hanover    8) </a:t>
            </a:r>
            <a:r>
              <a:rPr lang="en-US" altLang="tr-TR" sz="2000" dirty="0" err="1"/>
              <a:t>Breme</a:t>
            </a:r>
            <a:endParaRPr lang="en-US" altLang="tr-TR" sz="2400" dirty="0"/>
          </a:p>
          <a:p>
            <a:r>
              <a:rPr lang="tr-TR" altLang="tr-TR" sz="2400" dirty="0" err="1" smtClean="0"/>
              <a:t>Probable</a:t>
            </a:r>
            <a:r>
              <a:rPr lang="tr-TR" altLang="tr-TR" sz="2400" dirty="0" smtClean="0"/>
              <a:t> </a:t>
            </a:r>
            <a:r>
              <a:rPr lang="tr-TR" altLang="tr-TR" sz="2400" dirty="0" err="1" smtClean="0"/>
              <a:t>chromosomes</a:t>
            </a:r>
            <a:r>
              <a:rPr lang="tr-TR" altLang="tr-TR" sz="2400" dirty="0" smtClean="0"/>
              <a:t>/ </a:t>
            </a:r>
            <a:r>
              <a:rPr lang="tr-TR" altLang="tr-TR" sz="2400" dirty="0" err="1" smtClean="0"/>
              <a:t>solution</a:t>
            </a:r>
            <a:r>
              <a:rPr lang="tr-TR" altLang="tr-TR" sz="2400" dirty="0" smtClean="0"/>
              <a:t> </a:t>
            </a:r>
            <a:r>
              <a:rPr lang="tr-TR" altLang="tr-TR" sz="2400" dirty="0" err="1" smtClean="0"/>
              <a:t>hypotheses</a:t>
            </a:r>
            <a:endParaRPr lang="en-US" altLang="tr-TR" sz="2400" dirty="0"/>
          </a:p>
          <a:p>
            <a:pPr marL="630238">
              <a:buNone/>
            </a:pPr>
            <a:r>
              <a:rPr lang="en-US" altLang="tr-TR" sz="2000" dirty="0"/>
              <a:t>CityList1</a:t>
            </a:r>
            <a:r>
              <a:rPr lang="en-US" altLang="tr-TR" sz="2400" dirty="0"/>
              <a:t>     (3   5   7   2   1   6   4   8)</a:t>
            </a:r>
          </a:p>
          <a:p>
            <a:pPr marL="630238">
              <a:spcAft>
                <a:spcPts val="600"/>
              </a:spcAft>
              <a:buNone/>
            </a:pPr>
            <a:r>
              <a:rPr lang="en-US" altLang="tr-TR" sz="2000" dirty="0"/>
              <a:t>CityList2</a:t>
            </a:r>
            <a:r>
              <a:rPr lang="en-US" altLang="tr-TR" sz="2400" dirty="0"/>
              <a:t>     (2   5   7   6   8   1   3   4</a:t>
            </a:r>
            <a:r>
              <a:rPr lang="en-US" altLang="tr-TR" sz="2400" dirty="0" smtClean="0"/>
              <a:t>)</a:t>
            </a:r>
            <a:endParaRPr lang="tr-TR" altLang="tr-TR" sz="2400" dirty="0" smtClean="0"/>
          </a:p>
          <a:p>
            <a:r>
              <a:rPr lang="tr-TR" altLang="tr-TR" sz="2400" dirty="0" err="1" smtClean="0"/>
              <a:t>Standard</a:t>
            </a:r>
            <a:r>
              <a:rPr lang="tr-TR" altLang="tr-TR" sz="2400" dirty="0" smtClean="0"/>
              <a:t> </a:t>
            </a:r>
            <a:r>
              <a:rPr lang="tr-TR" altLang="tr-TR" sz="2400" dirty="0" err="1" smtClean="0"/>
              <a:t>cross</a:t>
            </a:r>
            <a:r>
              <a:rPr lang="tr-TR" altLang="tr-TR" sz="2400" dirty="0" smtClean="0"/>
              <a:t> </a:t>
            </a:r>
            <a:r>
              <a:rPr lang="tr-TR" altLang="tr-TR" sz="2400" dirty="0" err="1" smtClean="0"/>
              <a:t>over</a:t>
            </a:r>
            <a:endParaRPr lang="tr-TR" altLang="tr-TR" sz="2400" dirty="0" smtClean="0"/>
          </a:p>
          <a:p>
            <a:pPr marL="265113" indent="0">
              <a:buNone/>
            </a:pPr>
            <a:r>
              <a:rPr lang="en-US" altLang="tr-TR" sz="2400" dirty="0" smtClean="0"/>
              <a:t>CityList1     </a:t>
            </a:r>
            <a:r>
              <a:rPr lang="en-US" altLang="tr-TR" sz="2400" dirty="0"/>
              <a:t>(</a:t>
            </a:r>
            <a:r>
              <a:rPr lang="en-US" altLang="tr-TR" sz="2400" b="1" dirty="0">
                <a:solidFill>
                  <a:srgbClr val="C00000"/>
                </a:solidFill>
              </a:rPr>
              <a:t>3</a:t>
            </a:r>
            <a:r>
              <a:rPr lang="en-US" altLang="tr-TR" sz="2400" dirty="0"/>
              <a:t>   5   7 </a:t>
            </a:r>
            <a:r>
              <a:rPr lang="tr-TR" altLang="tr-TR" sz="2400" dirty="0"/>
              <a:t>  </a:t>
            </a:r>
            <a:r>
              <a:rPr lang="en-US" altLang="tr-TR" sz="2400" dirty="0"/>
              <a:t>6   8   1   </a:t>
            </a:r>
            <a:r>
              <a:rPr lang="en-US" altLang="tr-TR" sz="2400" b="1" dirty="0">
                <a:solidFill>
                  <a:srgbClr val="C00000"/>
                </a:solidFill>
              </a:rPr>
              <a:t>3</a:t>
            </a:r>
            <a:r>
              <a:rPr lang="en-US" altLang="tr-TR" sz="2400" dirty="0"/>
              <a:t>   4)</a:t>
            </a:r>
          </a:p>
          <a:p>
            <a:pPr marL="265113" indent="0">
              <a:buNone/>
            </a:pPr>
            <a:r>
              <a:rPr lang="en-US" altLang="tr-TR" sz="2400" dirty="0"/>
              <a:t>CityList2     (</a:t>
            </a:r>
            <a:r>
              <a:rPr lang="en-US" altLang="tr-TR" sz="2400" b="1" dirty="0">
                <a:solidFill>
                  <a:srgbClr val="C00000"/>
                </a:solidFill>
              </a:rPr>
              <a:t>2</a:t>
            </a:r>
            <a:r>
              <a:rPr lang="en-US" altLang="tr-TR" sz="2400" dirty="0">
                <a:solidFill>
                  <a:srgbClr val="C00000"/>
                </a:solidFill>
              </a:rPr>
              <a:t> </a:t>
            </a:r>
            <a:r>
              <a:rPr lang="en-US" altLang="tr-TR" sz="2400" dirty="0"/>
              <a:t>  5   7 </a:t>
            </a:r>
            <a:r>
              <a:rPr lang="tr-TR" altLang="tr-TR" sz="2400" dirty="0"/>
              <a:t>  </a:t>
            </a:r>
            <a:r>
              <a:rPr lang="en-US" altLang="tr-TR" sz="2400" b="1" dirty="0">
                <a:solidFill>
                  <a:srgbClr val="C00000"/>
                </a:solidFill>
              </a:rPr>
              <a:t>2</a:t>
            </a:r>
            <a:r>
              <a:rPr lang="en-US" altLang="tr-TR" sz="2400" dirty="0"/>
              <a:t>   1   6   4   8)</a:t>
            </a:r>
            <a:endParaRPr lang="tr-TR" altLang="tr-TR" sz="2400" dirty="0"/>
          </a:p>
          <a:p>
            <a:pPr>
              <a:buNone/>
            </a:pPr>
            <a:endParaRPr lang="en-US" altLang="tr-TR" sz="2400" dirty="0"/>
          </a:p>
          <a:p>
            <a:endParaRPr lang="tr-TR" sz="2000" dirty="0"/>
          </a:p>
        </p:txBody>
      </p:sp>
      <p:pic>
        <p:nvPicPr>
          <p:cNvPr id="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68144" y="3356992"/>
            <a:ext cx="2957314" cy="31702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pic>
      <p:cxnSp>
        <p:nvCxnSpPr>
          <p:cNvPr id="6" name="Düz Bağlayıcı 5"/>
          <p:cNvCxnSpPr/>
          <p:nvPr/>
        </p:nvCxnSpPr>
        <p:spPr>
          <a:xfrm>
            <a:off x="3275856" y="4786420"/>
            <a:ext cx="0" cy="7308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428079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dirty="0" smtClean="0"/>
              <a:t>Online </a:t>
            </a:r>
            <a:r>
              <a:rPr lang="tr-TR" dirty="0" err="1" smtClean="0"/>
              <a:t>versus</a:t>
            </a:r>
            <a:r>
              <a:rPr lang="tr-TR" dirty="0" smtClean="0"/>
              <a:t> Offline </a:t>
            </a:r>
            <a:r>
              <a:rPr lang="tr-TR" dirty="0" err="1" smtClean="0"/>
              <a:t>Search</a:t>
            </a:r>
            <a:endParaRPr lang="en-US" dirty="0"/>
          </a:p>
        </p:txBody>
      </p:sp>
      <p:sp>
        <p:nvSpPr>
          <p:cNvPr id="3" name="İçerik Yer Tutucusu 2"/>
          <p:cNvSpPr>
            <a:spLocks noGrp="1"/>
          </p:cNvSpPr>
          <p:nvPr>
            <p:ph idx="1"/>
          </p:nvPr>
        </p:nvSpPr>
        <p:spPr/>
        <p:txBody>
          <a:bodyPr/>
          <a:lstStyle/>
          <a:p>
            <a:pPr algn="just">
              <a:spcAft>
                <a:spcPts val="600"/>
              </a:spcAft>
            </a:pPr>
            <a:r>
              <a:rPr lang="tr-TR" dirty="0" err="1" smtClean="0"/>
              <a:t>Tree</a:t>
            </a:r>
            <a:r>
              <a:rPr lang="tr-TR" dirty="0" smtClean="0"/>
              <a:t> </a:t>
            </a:r>
            <a:r>
              <a:rPr lang="tr-TR" dirty="0" err="1" smtClean="0"/>
              <a:t>search</a:t>
            </a:r>
            <a:r>
              <a:rPr lang="tr-TR" dirty="0" smtClean="0"/>
              <a:t> </a:t>
            </a:r>
            <a:r>
              <a:rPr lang="en-US" dirty="0" smtClean="0"/>
              <a:t>is </a:t>
            </a:r>
            <a:r>
              <a:rPr lang="tr-TR" dirty="0" smtClean="0"/>
              <a:t>an </a:t>
            </a:r>
            <a:r>
              <a:rPr lang="en-US" dirty="0" smtClean="0"/>
              <a:t>o</a:t>
            </a:r>
            <a:r>
              <a:rPr lang="tr-TR" dirty="0" err="1"/>
              <a:t>ffl</a:t>
            </a:r>
            <a:r>
              <a:rPr lang="en-US" dirty="0" err="1"/>
              <a:t>ine</a:t>
            </a:r>
            <a:r>
              <a:rPr lang="en-US" dirty="0"/>
              <a:t> problem </a:t>
            </a:r>
            <a:r>
              <a:rPr lang="en-US" dirty="0" smtClean="0"/>
              <a:t>solving</a:t>
            </a:r>
            <a:r>
              <a:rPr lang="tr-TR" dirty="0" smtClean="0"/>
              <a:t> </a:t>
            </a:r>
            <a:r>
              <a:rPr lang="tr-TR" dirty="0" err="1" smtClean="0"/>
              <a:t>method</a:t>
            </a:r>
            <a:endParaRPr lang="tr-TR" dirty="0" smtClean="0"/>
          </a:p>
          <a:p>
            <a:pPr lvl="1" algn="just">
              <a:spcAft>
                <a:spcPts val="600"/>
              </a:spcAft>
            </a:pPr>
            <a:r>
              <a:rPr lang="en-US" dirty="0" smtClean="0"/>
              <a:t>solution </a:t>
            </a:r>
            <a:r>
              <a:rPr lang="en-US" dirty="0"/>
              <a:t>executed </a:t>
            </a:r>
            <a:r>
              <a:rPr lang="tr-TR" dirty="0" err="1" smtClean="0"/>
              <a:t>with</a:t>
            </a:r>
            <a:r>
              <a:rPr lang="tr-TR" dirty="0" smtClean="0"/>
              <a:t> </a:t>
            </a:r>
            <a:r>
              <a:rPr lang="en-US" dirty="0" smtClean="0"/>
              <a:t>eyes </a:t>
            </a:r>
            <a:r>
              <a:rPr lang="en-US" dirty="0"/>
              <a:t>closed</a:t>
            </a:r>
            <a:r>
              <a:rPr lang="en-US" dirty="0" smtClean="0"/>
              <a:t>.</a:t>
            </a:r>
            <a:endParaRPr lang="en-US" dirty="0"/>
          </a:p>
          <a:p>
            <a:pPr algn="just">
              <a:spcAft>
                <a:spcPts val="600"/>
              </a:spcAft>
            </a:pPr>
            <a:r>
              <a:rPr lang="en-US" dirty="0"/>
              <a:t>Online problem solving involves acting without complete knowledge.</a:t>
            </a:r>
            <a:endParaRPr lang="tr-TR" dirty="0"/>
          </a:p>
          <a:p>
            <a:pPr algn="just">
              <a:spcAft>
                <a:spcPts val="600"/>
              </a:spcAft>
            </a:pPr>
            <a:endParaRPr lang="en-US" dirty="0"/>
          </a:p>
        </p:txBody>
      </p:sp>
    </p:spTree>
    <p:extLst>
      <p:ext uri="{BB962C8B-B14F-4D97-AF65-F5344CB8AC3E}">
        <p14:creationId xmlns:p14="http://schemas.microsoft.com/office/powerpoint/2010/main" val="115217383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dirty="0" err="1" smtClean="0"/>
              <a:t>Uniform</a:t>
            </a:r>
            <a:r>
              <a:rPr lang="tr-TR" dirty="0" smtClean="0"/>
              <a:t> </a:t>
            </a:r>
            <a:r>
              <a:rPr lang="tr-TR" dirty="0" err="1" smtClean="0"/>
              <a:t>Crossover</a:t>
            </a:r>
            <a:endParaRPr lang="tr-TR" dirty="0"/>
          </a:p>
        </p:txBody>
      </p:sp>
      <p:sp>
        <p:nvSpPr>
          <p:cNvPr id="3" name="İçerik Yer Tutucusu 2"/>
          <p:cNvSpPr>
            <a:spLocks noGrp="1"/>
          </p:cNvSpPr>
          <p:nvPr>
            <p:ph idx="1"/>
          </p:nvPr>
        </p:nvSpPr>
        <p:spPr>
          <a:xfrm>
            <a:off x="457200" y="1600201"/>
            <a:ext cx="8229600" cy="2980927"/>
          </a:xfrm>
        </p:spPr>
        <p:txBody>
          <a:bodyPr>
            <a:normAutofit fontScale="77500" lnSpcReduction="20000"/>
          </a:bodyPr>
          <a:lstStyle/>
          <a:p>
            <a:pPr>
              <a:lnSpc>
                <a:spcPct val="120000"/>
              </a:lnSpc>
            </a:pPr>
            <a:r>
              <a:rPr lang="tr-TR" altLang="tr-TR" dirty="0" err="1" smtClean="0"/>
              <a:t>Construct</a:t>
            </a:r>
            <a:r>
              <a:rPr lang="tr-TR" altLang="tr-TR" dirty="0" smtClean="0"/>
              <a:t> a </a:t>
            </a:r>
            <a:r>
              <a:rPr lang="tr-TR" altLang="tr-TR" dirty="0" err="1" smtClean="0"/>
              <a:t>template</a:t>
            </a:r>
            <a:r>
              <a:rPr lang="tr-TR" altLang="tr-TR" dirty="0" smtClean="0"/>
              <a:t> </a:t>
            </a:r>
            <a:r>
              <a:rPr lang="tr-TR" altLang="tr-TR" dirty="0" err="1" smtClean="0"/>
              <a:t>from</a:t>
            </a:r>
            <a:r>
              <a:rPr lang="tr-TR" altLang="tr-TR" dirty="0" smtClean="0"/>
              <a:t> </a:t>
            </a:r>
            <a:r>
              <a:rPr lang="tr-TR" altLang="tr-TR" dirty="0" err="1" smtClean="0"/>
              <a:t>random</a:t>
            </a:r>
            <a:r>
              <a:rPr lang="tr-TR" altLang="tr-TR" dirty="0" smtClean="0"/>
              <a:t> 1’s </a:t>
            </a:r>
            <a:r>
              <a:rPr lang="tr-TR" altLang="tr-TR" dirty="0" err="1" smtClean="0"/>
              <a:t>and</a:t>
            </a:r>
            <a:r>
              <a:rPr lang="tr-TR" altLang="tr-TR" dirty="0" smtClean="0"/>
              <a:t> 0’s at </a:t>
            </a:r>
            <a:r>
              <a:rPr lang="tr-TR" altLang="tr-TR" dirty="0" err="1" smtClean="0"/>
              <a:t>the</a:t>
            </a:r>
            <a:r>
              <a:rPr lang="tr-TR" altLang="tr-TR" dirty="0" smtClean="0"/>
              <a:t> </a:t>
            </a:r>
            <a:r>
              <a:rPr lang="tr-TR" altLang="tr-TR" dirty="0" err="1" smtClean="0"/>
              <a:t>length</a:t>
            </a:r>
            <a:r>
              <a:rPr lang="tr-TR" altLang="tr-TR" dirty="0" smtClean="0"/>
              <a:t> of a </a:t>
            </a:r>
            <a:r>
              <a:rPr lang="tr-TR" altLang="tr-TR" dirty="0" err="1" smtClean="0"/>
              <a:t>chromosome</a:t>
            </a:r>
            <a:r>
              <a:rPr lang="tr-TR" altLang="tr-TR" dirty="0" smtClean="0"/>
              <a:t>.</a:t>
            </a:r>
            <a:endParaRPr lang="tr-TR" altLang="tr-TR" dirty="0"/>
          </a:p>
          <a:p>
            <a:pPr>
              <a:lnSpc>
                <a:spcPct val="120000"/>
              </a:lnSpc>
            </a:pPr>
            <a:r>
              <a:rPr lang="tr-TR" altLang="tr-TR" dirty="0" err="1" smtClean="0"/>
              <a:t>Change</a:t>
            </a:r>
            <a:r>
              <a:rPr lang="tr-TR" altLang="tr-TR" dirty="0" smtClean="0"/>
              <a:t> </a:t>
            </a:r>
            <a:r>
              <a:rPr lang="tr-TR" altLang="tr-TR" dirty="0" err="1" smtClean="0"/>
              <a:t>the</a:t>
            </a:r>
            <a:r>
              <a:rPr lang="tr-TR" altLang="tr-TR" dirty="0" smtClean="0"/>
              <a:t> </a:t>
            </a:r>
            <a:r>
              <a:rPr lang="tr-TR" altLang="tr-TR" dirty="0" err="1" smtClean="0"/>
              <a:t>locations</a:t>
            </a:r>
            <a:r>
              <a:rPr lang="tr-TR" altLang="tr-TR" dirty="0" smtClean="0"/>
              <a:t> of P1 </a:t>
            </a:r>
            <a:r>
              <a:rPr lang="tr-TR" altLang="tr-TR" dirty="0" err="1" smtClean="0"/>
              <a:t>and</a:t>
            </a:r>
            <a:r>
              <a:rPr lang="tr-TR" altLang="tr-TR" dirty="0" smtClean="0"/>
              <a:t> P2 </a:t>
            </a:r>
            <a:r>
              <a:rPr lang="tr-TR" altLang="tr-TR" dirty="0" err="1" smtClean="0"/>
              <a:t>for</a:t>
            </a:r>
            <a:r>
              <a:rPr lang="tr-TR" altLang="tr-TR" dirty="0" smtClean="0"/>
              <a:t> 0’s in </a:t>
            </a:r>
            <a:r>
              <a:rPr lang="tr-TR" altLang="tr-TR" dirty="0" err="1" smtClean="0"/>
              <a:t>the</a:t>
            </a:r>
            <a:r>
              <a:rPr lang="tr-TR" altLang="tr-TR" dirty="0" smtClean="0"/>
              <a:t> </a:t>
            </a:r>
            <a:r>
              <a:rPr lang="tr-TR" altLang="tr-TR" dirty="0" err="1" smtClean="0"/>
              <a:t>template</a:t>
            </a:r>
            <a:r>
              <a:rPr lang="tr-TR" altLang="tr-TR" dirty="0" smtClean="0"/>
              <a:t>. </a:t>
            </a:r>
            <a:endParaRPr lang="tr-TR" altLang="tr-TR" dirty="0"/>
          </a:p>
          <a:p>
            <a:pPr>
              <a:lnSpc>
                <a:spcPct val="120000"/>
              </a:lnSpc>
            </a:pPr>
            <a:r>
              <a:rPr lang="tr-TR" altLang="tr-TR" dirty="0" smtClean="0"/>
              <a:t>Do not </a:t>
            </a:r>
            <a:r>
              <a:rPr lang="tr-TR" altLang="tr-TR" dirty="0" err="1" smtClean="0"/>
              <a:t>change</a:t>
            </a:r>
            <a:r>
              <a:rPr lang="tr-TR" altLang="tr-TR" dirty="0" smtClean="0"/>
              <a:t> </a:t>
            </a:r>
            <a:r>
              <a:rPr lang="tr-TR" altLang="tr-TR" dirty="0" err="1" smtClean="0"/>
              <a:t>the</a:t>
            </a:r>
            <a:r>
              <a:rPr lang="tr-TR" altLang="tr-TR" dirty="0" smtClean="0"/>
              <a:t> </a:t>
            </a:r>
            <a:r>
              <a:rPr lang="tr-TR" altLang="tr-TR" dirty="0" err="1"/>
              <a:t>locations</a:t>
            </a:r>
            <a:r>
              <a:rPr lang="tr-TR" altLang="tr-TR" dirty="0"/>
              <a:t> of P1 </a:t>
            </a:r>
            <a:r>
              <a:rPr lang="tr-TR" altLang="tr-TR" dirty="0" err="1"/>
              <a:t>and</a:t>
            </a:r>
            <a:r>
              <a:rPr lang="tr-TR" altLang="tr-TR" dirty="0"/>
              <a:t> P2 </a:t>
            </a:r>
            <a:r>
              <a:rPr lang="tr-TR" altLang="tr-TR" dirty="0" err="1"/>
              <a:t>for</a:t>
            </a:r>
            <a:r>
              <a:rPr lang="tr-TR" altLang="tr-TR" dirty="0"/>
              <a:t> </a:t>
            </a:r>
            <a:r>
              <a:rPr lang="tr-TR" altLang="tr-TR" dirty="0" smtClean="0"/>
              <a:t>1’s </a:t>
            </a:r>
            <a:r>
              <a:rPr lang="tr-TR" altLang="tr-TR" dirty="0"/>
              <a:t>in </a:t>
            </a:r>
            <a:r>
              <a:rPr lang="tr-TR" altLang="tr-TR" dirty="0" err="1"/>
              <a:t>the</a:t>
            </a:r>
            <a:r>
              <a:rPr lang="tr-TR" altLang="tr-TR" dirty="0"/>
              <a:t> </a:t>
            </a:r>
            <a:r>
              <a:rPr lang="tr-TR" altLang="tr-TR" dirty="0" err="1"/>
              <a:t>template</a:t>
            </a:r>
            <a:r>
              <a:rPr lang="tr-TR" altLang="tr-TR" dirty="0"/>
              <a:t>. </a:t>
            </a:r>
          </a:p>
          <a:p>
            <a:pPr>
              <a:lnSpc>
                <a:spcPct val="120000"/>
              </a:lnSpc>
            </a:pPr>
            <a:r>
              <a:rPr lang="tr-TR" altLang="tr-TR" dirty="0" err="1" smtClean="0"/>
              <a:t>Cannot</a:t>
            </a:r>
            <a:r>
              <a:rPr lang="tr-TR" altLang="tr-TR" dirty="0" smtClean="0"/>
              <a:t> </a:t>
            </a:r>
            <a:r>
              <a:rPr lang="tr-TR" altLang="tr-TR" dirty="0" err="1" smtClean="0"/>
              <a:t>solve</a:t>
            </a:r>
            <a:r>
              <a:rPr lang="tr-TR" altLang="tr-TR" dirty="0" smtClean="0"/>
              <a:t> TSP problem</a:t>
            </a:r>
            <a:endParaRPr lang="tr-TR" altLang="tr-TR" dirty="0"/>
          </a:p>
          <a:p>
            <a:pPr marL="0" indent="0">
              <a:lnSpc>
                <a:spcPct val="120000"/>
              </a:lnSpc>
              <a:buNone/>
            </a:pPr>
            <a:endParaRPr lang="tr-TR" dirty="0"/>
          </a:p>
        </p:txBody>
      </p:sp>
      <p:pic>
        <p:nvPicPr>
          <p:cNvPr id="4" name="Picture 2"/>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a:off x="2195736" y="4581128"/>
            <a:ext cx="5010150" cy="180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38726650"/>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dirty="0" err="1" smtClean="0"/>
              <a:t>Order-based</a:t>
            </a:r>
            <a:r>
              <a:rPr lang="tr-TR" dirty="0" smtClean="0"/>
              <a:t> </a:t>
            </a:r>
            <a:r>
              <a:rPr lang="tr-TR" dirty="0" err="1" smtClean="0"/>
              <a:t>Crossover</a:t>
            </a:r>
            <a:endParaRPr lang="tr-TR" dirty="0"/>
          </a:p>
        </p:txBody>
      </p:sp>
      <p:sp>
        <p:nvSpPr>
          <p:cNvPr id="3" name="İçerik Yer Tutucusu 2"/>
          <p:cNvSpPr>
            <a:spLocks noGrp="1"/>
          </p:cNvSpPr>
          <p:nvPr>
            <p:ph idx="1"/>
          </p:nvPr>
        </p:nvSpPr>
        <p:spPr>
          <a:xfrm>
            <a:off x="457200" y="1384176"/>
            <a:ext cx="8229600" cy="4925144"/>
          </a:xfrm>
        </p:spPr>
        <p:txBody>
          <a:bodyPr>
            <a:noAutofit/>
          </a:bodyPr>
          <a:lstStyle/>
          <a:p>
            <a:r>
              <a:rPr lang="tr-TR" altLang="tr-TR" sz="2400" dirty="0" err="1"/>
              <a:t>Construct</a:t>
            </a:r>
            <a:r>
              <a:rPr lang="tr-TR" altLang="tr-TR" sz="2400" dirty="0"/>
              <a:t> a </a:t>
            </a:r>
            <a:r>
              <a:rPr lang="tr-TR" altLang="tr-TR" sz="2400" dirty="0" err="1"/>
              <a:t>template</a:t>
            </a:r>
            <a:r>
              <a:rPr lang="tr-TR" altLang="tr-TR" sz="2400" dirty="0"/>
              <a:t> </a:t>
            </a:r>
            <a:r>
              <a:rPr lang="tr-TR" altLang="tr-TR" sz="2400" dirty="0" err="1"/>
              <a:t>from</a:t>
            </a:r>
            <a:r>
              <a:rPr lang="tr-TR" altLang="tr-TR" sz="2400" dirty="0"/>
              <a:t> </a:t>
            </a:r>
            <a:r>
              <a:rPr lang="tr-TR" altLang="tr-TR" sz="2400" dirty="0" err="1"/>
              <a:t>random</a:t>
            </a:r>
            <a:r>
              <a:rPr lang="tr-TR" altLang="tr-TR" sz="2400" dirty="0"/>
              <a:t> 1’s </a:t>
            </a:r>
            <a:r>
              <a:rPr lang="tr-TR" altLang="tr-TR" sz="2400" dirty="0" err="1"/>
              <a:t>and</a:t>
            </a:r>
            <a:r>
              <a:rPr lang="tr-TR" altLang="tr-TR" sz="2400" dirty="0"/>
              <a:t> 0’s at </a:t>
            </a:r>
            <a:r>
              <a:rPr lang="tr-TR" altLang="tr-TR" sz="2400" dirty="0" err="1"/>
              <a:t>the</a:t>
            </a:r>
            <a:r>
              <a:rPr lang="tr-TR" altLang="tr-TR" sz="2400" dirty="0"/>
              <a:t> </a:t>
            </a:r>
            <a:r>
              <a:rPr lang="tr-TR" altLang="tr-TR" sz="2400" dirty="0" err="1"/>
              <a:t>length</a:t>
            </a:r>
            <a:r>
              <a:rPr lang="tr-TR" altLang="tr-TR" sz="2400" dirty="0"/>
              <a:t> of a </a:t>
            </a:r>
            <a:r>
              <a:rPr lang="tr-TR" altLang="tr-TR" sz="2400" dirty="0" err="1"/>
              <a:t>chromosome</a:t>
            </a:r>
            <a:r>
              <a:rPr lang="tr-TR" altLang="tr-TR" sz="2400" dirty="0"/>
              <a:t>.</a:t>
            </a:r>
          </a:p>
          <a:p>
            <a:r>
              <a:rPr lang="tr-TR" altLang="tr-TR" sz="2400" dirty="0" err="1" smtClean="0"/>
              <a:t>For</a:t>
            </a:r>
            <a:r>
              <a:rPr lang="tr-TR" altLang="tr-TR" sz="2400" dirty="0" smtClean="0"/>
              <a:t> Child1:</a:t>
            </a:r>
          </a:p>
          <a:p>
            <a:pPr lvl="1"/>
            <a:r>
              <a:rPr lang="tr-TR" altLang="tr-TR" sz="2000" dirty="0" err="1"/>
              <a:t>Take</a:t>
            </a:r>
            <a:r>
              <a:rPr lang="tr-TR" altLang="tr-TR" sz="2000" dirty="0"/>
              <a:t> </a:t>
            </a:r>
            <a:r>
              <a:rPr lang="tr-TR" altLang="tr-TR" sz="2000" dirty="0" err="1"/>
              <a:t>the</a:t>
            </a:r>
            <a:r>
              <a:rPr lang="tr-TR" altLang="tr-TR" sz="2000" dirty="0"/>
              <a:t> </a:t>
            </a:r>
            <a:r>
              <a:rPr lang="tr-TR" altLang="tr-TR" sz="2000" dirty="0" err="1"/>
              <a:t>values</a:t>
            </a:r>
            <a:r>
              <a:rPr lang="tr-TR" altLang="tr-TR" sz="2000" dirty="0"/>
              <a:t> in Parent1 </a:t>
            </a:r>
            <a:r>
              <a:rPr lang="tr-TR" altLang="tr-TR" sz="2000" dirty="0" err="1"/>
              <a:t>for</a:t>
            </a:r>
            <a:r>
              <a:rPr lang="tr-TR" altLang="tr-TR" sz="2000" dirty="0"/>
              <a:t> </a:t>
            </a:r>
            <a:r>
              <a:rPr lang="tr-TR" altLang="tr-TR" sz="2000" dirty="0" err="1"/>
              <a:t>which</a:t>
            </a:r>
            <a:r>
              <a:rPr lang="tr-TR" altLang="tr-TR" sz="2000" dirty="0"/>
              <a:t> </a:t>
            </a:r>
            <a:r>
              <a:rPr lang="tr-TR" altLang="tr-TR" sz="2000" dirty="0" err="1"/>
              <a:t>the</a:t>
            </a:r>
            <a:r>
              <a:rPr lang="tr-TR" altLang="tr-TR" sz="2000" dirty="0"/>
              <a:t> </a:t>
            </a:r>
            <a:r>
              <a:rPr lang="tr-TR" altLang="tr-TR" sz="2000" dirty="0" err="1"/>
              <a:t>indices</a:t>
            </a:r>
            <a:r>
              <a:rPr lang="tr-TR" altLang="tr-TR" sz="2000" dirty="0"/>
              <a:t> in </a:t>
            </a:r>
            <a:r>
              <a:rPr lang="tr-TR" altLang="tr-TR" sz="2000" dirty="0" err="1" smtClean="0"/>
              <a:t>Template</a:t>
            </a:r>
            <a:r>
              <a:rPr lang="tr-TR" altLang="tr-TR" sz="2000" dirty="0" smtClean="0"/>
              <a:t> </a:t>
            </a:r>
            <a:r>
              <a:rPr lang="tr-TR" altLang="tr-TR" sz="2000" dirty="0"/>
              <a:t>is </a:t>
            </a:r>
            <a:r>
              <a:rPr lang="tr-TR" altLang="tr-TR" sz="2000" dirty="0" smtClean="0"/>
              <a:t>1. Put </a:t>
            </a:r>
            <a:r>
              <a:rPr lang="tr-TR" altLang="tr-TR" sz="2000" dirty="0" err="1" smtClean="0"/>
              <a:t>them</a:t>
            </a:r>
            <a:r>
              <a:rPr lang="tr-TR" altLang="tr-TR" sz="2000" dirty="0" smtClean="0"/>
              <a:t> at </a:t>
            </a:r>
            <a:r>
              <a:rPr lang="tr-TR" altLang="tr-TR" sz="2000" dirty="0" err="1" smtClean="0"/>
              <a:t>the</a:t>
            </a:r>
            <a:r>
              <a:rPr lang="tr-TR" altLang="tr-TR" sz="2000" dirty="0" smtClean="0"/>
              <a:t> </a:t>
            </a:r>
            <a:r>
              <a:rPr lang="tr-TR" altLang="tr-TR" sz="2000" dirty="0" err="1" smtClean="0"/>
              <a:t>same</a:t>
            </a:r>
            <a:r>
              <a:rPr lang="tr-TR" altLang="tr-TR" sz="2000" dirty="0" smtClean="0"/>
              <a:t> </a:t>
            </a:r>
            <a:r>
              <a:rPr lang="tr-TR" altLang="tr-TR" sz="2000" dirty="0" err="1" smtClean="0"/>
              <a:t>indices</a:t>
            </a:r>
            <a:r>
              <a:rPr lang="tr-TR" altLang="tr-TR" sz="2000" dirty="0" smtClean="0"/>
              <a:t> in Child1. Child1 has </a:t>
            </a:r>
            <a:r>
              <a:rPr lang="tr-TR" altLang="tr-TR" sz="2000" dirty="0" err="1" smtClean="0"/>
              <a:t>some</a:t>
            </a:r>
            <a:r>
              <a:rPr lang="tr-TR" altLang="tr-TR" sz="2000" dirty="0" smtClean="0"/>
              <a:t> </a:t>
            </a:r>
            <a:r>
              <a:rPr lang="tr-TR" altLang="tr-TR" sz="2000" dirty="0" err="1" smtClean="0"/>
              <a:t>spaces</a:t>
            </a:r>
            <a:r>
              <a:rPr lang="tr-TR" altLang="tr-TR" sz="2000" dirty="0" smtClean="0"/>
              <a:t> </a:t>
            </a:r>
            <a:r>
              <a:rPr lang="tr-TR" altLang="tr-TR" sz="2000" dirty="0" err="1" smtClean="0"/>
              <a:t>then</a:t>
            </a:r>
            <a:r>
              <a:rPr lang="tr-TR" altLang="tr-TR" sz="2000" dirty="0" smtClean="0"/>
              <a:t>.</a:t>
            </a:r>
            <a:endParaRPr lang="tr-TR" altLang="tr-TR" sz="2000" dirty="0"/>
          </a:p>
          <a:p>
            <a:pPr lvl="1"/>
            <a:r>
              <a:rPr lang="tr-TR" altLang="tr-TR" sz="2000" dirty="0" err="1" smtClean="0"/>
              <a:t>Take</a:t>
            </a:r>
            <a:r>
              <a:rPr lang="tr-TR" altLang="tr-TR" sz="2000" dirty="0" smtClean="0"/>
              <a:t> </a:t>
            </a:r>
            <a:r>
              <a:rPr lang="tr-TR" altLang="tr-TR" sz="2000" dirty="0" err="1" smtClean="0"/>
              <a:t>the</a:t>
            </a:r>
            <a:r>
              <a:rPr lang="tr-TR" altLang="tr-TR" sz="2000" dirty="0" smtClean="0"/>
              <a:t> </a:t>
            </a:r>
            <a:r>
              <a:rPr lang="tr-TR" altLang="tr-TR" sz="2000" dirty="0" err="1" smtClean="0"/>
              <a:t>values</a:t>
            </a:r>
            <a:r>
              <a:rPr lang="tr-TR" altLang="tr-TR" sz="2000" dirty="0" smtClean="0"/>
              <a:t> in Parent1 </a:t>
            </a:r>
            <a:r>
              <a:rPr lang="tr-TR" altLang="tr-TR" sz="2000" dirty="0" err="1" smtClean="0"/>
              <a:t>for</a:t>
            </a:r>
            <a:r>
              <a:rPr lang="tr-TR" altLang="tr-TR" sz="2000" dirty="0" smtClean="0"/>
              <a:t> </a:t>
            </a:r>
            <a:r>
              <a:rPr lang="tr-TR" altLang="tr-TR" sz="2000" dirty="0" err="1" smtClean="0"/>
              <a:t>which</a:t>
            </a:r>
            <a:r>
              <a:rPr lang="tr-TR" altLang="tr-TR" sz="2000" dirty="0" smtClean="0"/>
              <a:t> </a:t>
            </a:r>
            <a:r>
              <a:rPr lang="tr-TR" altLang="tr-TR" sz="2000" dirty="0" err="1" smtClean="0"/>
              <a:t>the</a:t>
            </a:r>
            <a:r>
              <a:rPr lang="tr-TR" altLang="tr-TR" sz="2000" dirty="0" smtClean="0"/>
              <a:t> </a:t>
            </a:r>
            <a:r>
              <a:rPr lang="tr-TR" altLang="tr-TR" sz="2000" dirty="0" err="1" smtClean="0"/>
              <a:t>indices</a:t>
            </a:r>
            <a:r>
              <a:rPr lang="tr-TR" altLang="tr-TR" sz="2000" dirty="0" smtClean="0"/>
              <a:t> in </a:t>
            </a:r>
            <a:r>
              <a:rPr lang="tr-TR" altLang="tr-TR" sz="2000" dirty="0" err="1" smtClean="0"/>
              <a:t>Template</a:t>
            </a:r>
            <a:r>
              <a:rPr lang="tr-TR" altLang="tr-TR" sz="2000" dirty="0" smtClean="0"/>
              <a:t> is 0.</a:t>
            </a:r>
          </a:p>
          <a:p>
            <a:pPr lvl="2"/>
            <a:r>
              <a:rPr lang="tr-TR" altLang="tr-TR" sz="1600" dirty="0" smtClean="0"/>
              <a:t> </a:t>
            </a:r>
            <a:r>
              <a:rPr lang="tr-TR" altLang="tr-TR" sz="1600" dirty="0"/>
              <a:t>(A D E G)</a:t>
            </a:r>
          </a:p>
          <a:p>
            <a:pPr lvl="1"/>
            <a:r>
              <a:rPr lang="tr-TR" altLang="tr-TR" sz="2000" dirty="0" err="1" smtClean="0"/>
              <a:t>Reorder</a:t>
            </a:r>
            <a:r>
              <a:rPr lang="tr-TR" altLang="tr-TR" sz="2000" dirty="0" smtClean="0"/>
              <a:t> </a:t>
            </a:r>
            <a:r>
              <a:rPr lang="tr-TR" altLang="tr-TR" sz="2000" dirty="0" err="1" smtClean="0"/>
              <a:t>the</a:t>
            </a:r>
            <a:r>
              <a:rPr lang="tr-TR" altLang="tr-TR" sz="2000" dirty="0" smtClean="0"/>
              <a:t> </a:t>
            </a:r>
            <a:r>
              <a:rPr lang="tr-TR" altLang="tr-TR" sz="2000" dirty="0" err="1" smtClean="0"/>
              <a:t>list</a:t>
            </a:r>
            <a:r>
              <a:rPr lang="tr-TR" altLang="tr-TR" sz="2000" dirty="0" smtClean="0"/>
              <a:t> </a:t>
            </a:r>
            <a:r>
              <a:rPr lang="tr-TR" altLang="tr-TR" sz="2000" dirty="0" err="1" smtClean="0"/>
              <a:t>according</a:t>
            </a:r>
            <a:r>
              <a:rPr lang="tr-TR" altLang="tr-TR" sz="2000" dirty="0" smtClean="0"/>
              <a:t> </a:t>
            </a:r>
            <a:r>
              <a:rPr lang="tr-TR" altLang="tr-TR" sz="2000" dirty="0" err="1" smtClean="0"/>
              <a:t>to</a:t>
            </a:r>
            <a:r>
              <a:rPr lang="tr-TR" altLang="tr-TR" sz="2000" dirty="0" smtClean="0"/>
              <a:t> </a:t>
            </a:r>
            <a:r>
              <a:rPr lang="tr-TR" altLang="tr-TR" sz="2000" dirty="0" err="1" smtClean="0"/>
              <a:t>their</a:t>
            </a:r>
            <a:r>
              <a:rPr lang="tr-TR" altLang="tr-TR" sz="2000" dirty="0" smtClean="0"/>
              <a:t> </a:t>
            </a:r>
            <a:r>
              <a:rPr lang="tr-TR" altLang="tr-TR" sz="2000" dirty="0" err="1" smtClean="0"/>
              <a:t>order</a:t>
            </a:r>
            <a:r>
              <a:rPr lang="tr-TR" altLang="tr-TR" sz="2000" dirty="0" smtClean="0"/>
              <a:t> in Parent2. </a:t>
            </a:r>
          </a:p>
          <a:p>
            <a:pPr lvl="2"/>
            <a:r>
              <a:rPr lang="tr-TR" altLang="tr-TR" sz="1600" dirty="0" smtClean="0"/>
              <a:t>(</a:t>
            </a:r>
            <a:r>
              <a:rPr lang="tr-TR" altLang="tr-TR" sz="1600" dirty="0"/>
              <a:t>E D G A)</a:t>
            </a:r>
          </a:p>
          <a:p>
            <a:pPr lvl="1"/>
            <a:r>
              <a:rPr lang="tr-TR" altLang="tr-TR" sz="2000" dirty="0" err="1" smtClean="0"/>
              <a:t>Fill</a:t>
            </a:r>
            <a:r>
              <a:rPr lang="tr-TR" altLang="tr-TR" sz="2000" dirty="0" smtClean="0"/>
              <a:t> in </a:t>
            </a:r>
            <a:r>
              <a:rPr lang="tr-TR" altLang="tr-TR" sz="2000" dirty="0" err="1" smtClean="0"/>
              <a:t>the</a:t>
            </a:r>
            <a:r>
              <a:rPr lang="tr-TR" altLang="tr-TR" sz="2000" dirty="0" smtClean="0"/>
              <a:t> </a:t>
            </a:r>
            <a:r>
              <a:rPr lang="tr-TR" altLang="tr-TR" sz="2000" dirty="0" err="1" smtClean="0"/>
              <a:t>spaces</a:t>
            </a:r>
            <a:r>
              <a:rPr lang="tr-TR" altLang="tr-TR" sz="2000" dirty="0" smtClean="0"/>
              <a:t> of Child1 </a:t>
            </a:r>
            <a:r>
              <a:rPr lang="tr-TR" altLang="tr-TR" sz="2000" dirty="0" err="1" smtClean="0"/>
              <a:t>with</a:t>
            </a:r>
            <a:r>
              <a:rPr lang="tr-TR" altLang="tr-TR" sz="2000" dirty="0" smtClean="0"/>
              <a:t> </a:t>
            </a:r>
            <a:r>
              <a:rPr lang="tr-TR" altLang="tr-TR" sz="2000" dirty="0" err="1" smtClean="0"/>
              <a:t>the</a:t>
            </a:r>
            <a:r>
              <a:rPr lang="tr-TR" altLang="tr-TR" sz="2000" dirty="0" smtClean="0"/>
              <a:t> </a:t>
            </a:r>
            <a:r>
              <a:rPr lang="tr-TR" altLang="tr-TR" sz="2000" dirty="0" err="1" smtClean="0"/>
              <a:t>resulting</a:t>
            </a:r>
            <a:r>
              <a:rPr lang="tr-TR" altLang="tr-TR" sz="2000" dirty="0" smtClean="0"/>
              <a:t> </a:t>
            </a:r>
            <a:r>
              <a:rPr lang="tr-TR" altLang="tr-TR" sz="2000" dirty="0" err="1" smtClean="0"/>
              <a:t>list</a:t>
            </a:r>
            <a:r>
              <a:rPr lang="tr-TR" altLang="tr-TR" sz="2000" dirty="0" smtClean="0"/>
              <a:t>. </a:t>
            </a:r>
          </a:p>
          <a:p>
            <a:r>
              <a:rPr lang="tr-TR" altLang="tr-TR" sz="2400" dirty="0" err="1" smtClean="0"/>
              <a:t>For</a:t>
            </a:r>
            <a:r>
              <a:rPr lang="tr-TR" altLang="tr-TR" sz="2400" dirty="0" smtClean="0"/>
              <a:t> Child2 :</a:t>
            </a:r>
          </a:p>
          <a:p>
            <a:pPr lvl="1"/>
            <a:r>
              <a:rPr lang="tr-TR" altLang="tr-TR" sz="2000" dirty="0" err="1" smtClean="0"/>
              <a:t>Apply</a:t>
            </a:r>
            <a:r>
              <a:rPr lang="tr-TR" altLang="tr-TR" sz="2000" dirty="0" smtClean="0"/>
              <a:t> </a:t>
            </a:r>
            <a:r>
              <a:rPr lang="tr-TR" altLang="tr-TR" sz="2000" dirty="0" err="1" smtClean="0"/>
              <a:t>the</a:t>
            </a:r>
            <a:r>
              <a:rPr lang="tr-TR" altLang="tr-TR" sz="2000" dirty="0" smtClean="0"/>
              <a:t> </a:t>
            </a:r>
            <a:r>
              <a:rPr lang="tr-TR" altLang="tr-TR" sz="2000" dirty="0" err="1" smtClean="0"/>
              <a:t>same</a:t>
            </a:r>
            <a:r>
              <a:rPr lang="tr-TR" altLang="tr-TR" sz="2000" dirty="0" smtClean="0"/>
              <a:t> </a:t>
            </a:r>
            <a:r>
              <a:rPr lang="tr-TR" altLang="tr-TR" sz="2000" dirty="0" err="1" smtClean="0"/>
              <a:t>procedure</a:t>
            </a:r>
            <a:r>
              <a:rPr lang="tr-TR" altLang="tr-TR" sz="2000" dirty="0" smtClean="0"/>
              <a:t> </a:t>
            </a:r>
          </a:p>
          <a:p>
            <a:pPr lvl="1"/>
            <a:r>
              <a:rPr lang="tr-TR" altLang="tr-TR" sz="2000" dirty="0" smtClean="0"/>
              <a:t>(E </a:t>
            </a:r>
            <a:r>
              <a:rPr lang="tr-TR" altLang="tr-TR" sz="2000" dirty="0"/>
              <a:t>C F A) </a:t>
            </a:r>
            <a:r>
              <a:rPr lang="tr-TR" altLang="tr-TR" sz="2000" dirty="0">
                <a:sym typeface="Wingdings" pitchFamily="2" charset="2"/>
              </a:rPr>
              <a:t> (A C E F)</a:t>
            </a:r>
            <a:endParaRPr lang="en-US" altLang="tr-TR" sz="2000" dirty="0"/>
          </a:p>
          <a:p>
            <a:pPr marL="0" indent="0">
              <a:buNone/>
            </a:pPr>
            <a:endParaRPr lang="tr-TR" sz="2400" dirty="0"/>
          </a:p>
        </p:txBody>
      </p:sp>
      <p:pic>
        <p:nvPicPr>
          <p:cNvPr id="4" name="Picture 2"/>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a:off x="5004048" y="5085184"/>
            <a:ext cx="4000500" cy="169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01191140"/>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dirty="0" err="1" smtClean="0"/>
              <a:t>Summary</a:t>
            </a:r>
            <a:endParaRPr lang="tr-TR" dirty="0"/>
          </a:p>
        </p:txBody>
      </p:sp>
      <p:sp>
        <p:nvSpPr>
          <p:cNvPr id="3" name="İçerik Yer Tutucusu 2"/>
          <p:cNvSpPr>
            <a:spLocks noGrp="1"/>
          </p:cNvSpPr>
          <p:nvPr>
            <p:ph idx="1"/>
          </p:nvPr>
        </p:nvSpPr>
        <p:spPr>
          <a:xfrm>
            <a:off x="457200" y="1412776"/>
            <a:ext cx="8229600" cy="5184576"/>
          </a:xfrm>
        </p:spPr>
        <p:txBody>
          <a:bodyPr>
            <a:normAutofit fontScale="32500" lnSpcReduction="20000"/>
          </a:bodyPr>
          <a:lstStyle/>
          <a:p>
            <a:r>
              <a:rPr lang="en-US" sz="4500" b="1" dirty="0"/>
              <a:t>Heuristic </a:t>
            </a:r>
            <a:r>
              <a:rPr lang="en-US" sz="4500" b="1" dirty="0" smtClean="0"/>
              <a:t>functions</a:t>
            </a:r>
            <a:endParaRPr lang="tr-TR" sz="4500" b="1" dirty="0" smtClean="0"/>
          </a:p>
          <a:p>
            <a:pPr lvl="1"/>
            <a:r>
              <a:rPr lang="en-US" sz="4300" dirty="0"/>
              <a:t>estimate costs of shortest paths</a:t>
            </a:r>
          </a:p>
          <a:p>
            <a:pPr lvl="1"/>
            <a:r>
              <a:rPr lang="tr-TR" sz="4300" dirty="0" smtClean="0"/>
              <a:t>g</a:t>
            </a:r>
            <a:r>
              <a:rPr lang="en-US" sz="4300" dirty="0" err="1" smtClean="0"/>
              <a:t>ood</a:t>
            </a:r>
            <a:r>
              <a:rPr lang="en-US" sz="4300" dirty="0" smtClean="0"/>
              <a:t> </a:t>
            </a:r>
            <a:r>
              <a:rPr lang="en-US" sz="4300" dirty="0"/>
              <a:t>heuristics can dramatically reduce search cost</a:t>
            </a:r>
          </a:p>
          <a:p>
            <a:pPr lvl="1"/>
            <a:r>
              <a:rPr lang="tr-TR" sz="4300" dirty="0" smtClean="0"/>
              <a:t>a</a:t>
            </a:r>
            <a:r>
              <a:rPr lang="en-US" sz="4300" dirty="0" err="1" smtClean="0"/>
              <a:t>dmissible</a:t>
            </a:r>
            <a:r>
              <a:rPr lang="en-US" sz="4300" dirty="0" smtClean="0"/>
              <a:t> </a:t>
            </a:r>
            <a:r>
              <a:rPr lang="en-US" sz="4300" dirty="0"/>
              <a:t>heuristics can be derived from exact solution of relaxed problems</a:t>
            </a:r>
            <a:endParaRPr lang="tr-TR" sz="4300" dirty="0"/>
          </a:p>
          <a:p>
            <a:r>
              <a:rPr lang="en-US" altLang="tr-TR" sz="4500" b="1" dirty="0"/>
              <a:t>Best-first search</a:t>
            </a:r>
            <a:r>
              <a:rPr lang="en-US" altLang="tr-TR" sz="4500" dirty="0"/>
              <a:t> </a:t>
            </a:r>
            <a:endParaRPr lang="tr-TR" altLang="tr-TR" sz="4500" dirty="0" smtClean="0"/>
          </a:p>
          <a:p>
            <a:pPr lvl="1"/>
            <a:r>
              <a:rPr lang="en-US" altLang="tr-TR" sz="4300"/>
              <a:t>is </a:t>
            </a:r>
            <a:r>
              <a:rPr lang="en-US" altLang="tr-TR" sz="4300" smtClean="0"/>
              <a:t>a general </a:t>
            </a:r>
            <a:r>
              <a:rPr lang="en-US" altLang="tr-TR" sz="4300" dirty="0"/>
              <a:t>search where the minimum-cost nodes (according to some measure) are </a:t>
            </a:r>
            <a:r>
              <a:rPr lang="en-US" altLang="tr-TR" sz="4300"/>
              <a:t>expanded </a:t>
            </a:r>
            <a:r>
              <a:rPr lang="en-US" altLang="tr-TR" sz="4300" smtClean="0"/>
              <a:t>first.</a:t>
            </a:r>
          </a:p>
          <a:p>
            <a:pPr lvl="1"/>
            <a:r>
              <a:rPr lang="tr-TR" altLang="tr-TR" sz="4300" smtClean="0"/>
              <a:t>Greedy </a:t>
            </a:r>
            <a:r>
              <a:rPr lang="tr-TR" altLang="tr-TR" sz="4300" dirty="0" err="1" smtClean="0"/>
              <a:t>search</a:t>
            </a:r>
            <a:r>
              <a:rPr lang="tr-TR" altLang="tr-TR" sz="4300" dirty="0" smtClean="0"/>
              <a:t> </a:t>
            </a:r>
            <a:r>
              <a:rPr lang="tr-TR" altLang="tr-TR" sz="4300" dirty="0" err="1" smtClean="0"/>
              <a:t>and</a:t>
            </a:r>
            <a:r>
              <a:rPr lang="tr-TR" altLang="tr-TR" sz="4300" dirty="0" smtClean="0"/>
              <a:t> A* </a:t>
            </a:r>
            <a:r>
              <a:rPr lang="tr-TR" altLang="tr-TR" sz="4300" dirty="0" err="1" smtClean="0"/>
              <a:t>search</a:t>
            </a:r>
            <a:r>
              <a:rPr lang="tr-TR" altLang="tr-TR" sz="4300" dirty="0" smtClean="0"/>
              <a:t> </a:t>
            </a:r>
            <a:r>
              <a:rPr lang="tr-TR" altLang="tr-TR" sz="4300" dirty="0" err="1" smtClean="0"/>
              <a:t>are</a:t>
            </a:r>
            <a:r>
              <a:rPr lang="tr-TR" altLang="tr-TR" sz="4300" dirty="0" smtClean="0"/>
              <a:t> </a:t>
            </a:r>
            <a:r>
              <a:rPr lang="tr-TR" altLang="tr-TR" sz="4300" dirty="0" err="1" smtClean="0"/>
              <a:t>examples</a:t>
            </a:r>
            <a:r>
              <a:rPr lang="tr-TR" altLang="tr-TR" sz="4300" dirty="0" smtClean="0"/>
              <a:t> of </a:t>
            </a:r>
            <a:r>
              <a:rPr lang="tr-TR" altLang="tr-TR" sz="4300" dirty="0" err="1" smtClean="0"/>
              <a:t>best-first</a:t>
            </a:r>
            <a:r>
              <a:rPr lang="tr-TR" altLang="tr-TR" sz="4300" dirty="0" smtClean="0"/>
              <a:t> </a:t>
            </a:r>
            <a:r>
              <a:rPr lang="tr-TR" altLang="tr-TR" sz="4300" dirty="0" err="1" smtClean="0"/>
              <a:t>search</a:t>
            </a:r>
            <a:r>
              <a:rPr lang="tr-TR" altLang="tr-TR" sz="4300" dirty="0" smtClean="0"/>
              <a:t> </a:t>
            </a:r>
            <a:r>
              <a:rPr lang="tr-TR" altLang="tr-TR" sz="4300" dirty="0" err="1" smtClean="0"/>
              <a:t>algorithms</a:t>
            </a:r>
            <a:endParaRPr lang="en-US" altLang="tr-TR" sz="4300" dirty="0"/>
          </a:p>
          <a:p>
            <a:r>
              <a:rPr lang="en-US" altLang="tr-TR" sz="4500" b="1" dirty="0"/>
              <a:t>Greedy search</a:t>
            </a:r>
            <a:r>
              <a:rPr lang="en-US" altLang="tr-TR" sz="4500" dirty="0"/>
              <a:t> </a:t>
            </a:r>
            <a:endParaRPr lang="tr-TR" altLang="tr-TR" sz="4500" dirty="0" smtClean="0"/>
          </a:p>
          <a:p>
            <a:pPr lvl="1"/>
            <a:r>
              <a:rPr lang="en-US" altLang="tr-TR" sz="4300" dirty="0"/>
              <a:t>uses minimal estimated cost h(n) to the goal state as measure. </a:t>
            </a:r>
            <a:endParaRPr lang="tr-TR" altLang="tr-TR" sz="4300" dirty="0"/>
          </a:p>
          <a:p>
            <a:pPr lvl="1"/>
            <a:r>
              <a:rPr lang="en-US" altLang="tr-TR" sz="4300" dirty="0"/>
              <a:t>This reduces the search time, but the algorithm is neither complete nor optimal. </a:t>
            </a:r>
          </a:p>
          <a:p>
            <a:r>
              <a:rPr lang="en-US" altLang="tr-TR" sz="4500" b="1" dirty="0"/>
              <a:t>A* search</a:t>
            </a:r>
            <a:r>
              <a:rPr lang="en-US" altLang="tr-TR" sz="4500" dirty="0"/>
              <a:t> </a:t>
            </a:r>
            <a:endParaRPr lang="tr-TR" altLang="tr-TR" sz="4500" dirty="0" smtClean="0"/>
          </a:p>
          <a:p>
            <a:pPr lvl="1"/>
            <a:r>
              <a:rPr lang="en-US" altLang="tr-TR" sz="4300" dirty="0"/>
              <a:t>combines uniform-cost search and greedy search: f(n) = g(n) + h(n).</a:t>
            </a:r>
            <a:endParaRPr lang="tr-TR" altLang="tr-TR" sz="4300" dirty="0"/>
          </a:p>
          <a:p>
            <a:pPr lvl="1"/>
            <a:r>
              <a:rPr lang="en-US" altLang="tr-TR" sz="4300" dirty="0"/>
              <a:t>A* handles state repetitions and h(n) never overestimates. </a:t>
            </a:r>
          </a:p>
          <a:p>
            <a:pPr lvl="1"/>
            <a:r>
              <a:rPr lang="en-US" altLang="tr-TR" sz="4300" dirty="0"/>
              <a:t>A* is complete, optimal and optimally efficient, but its space complexity is still bad. </a:t>
            </a:r>
          </a:p>
          <a:p>
            <a:pPr lvl="1"/>
            <a:r>
              <a:rPr lang="en-US" altLang="tr-TR" sz="4300" dirty="0"/>
              <a:t>The time complexity depends on the quality of the heuristic function. </a:t>
            </a:r>
          </a:p>
          <a:p>
            <a:pPr lvl="1"/>
            <a:r>
              <a:rPr lang="tr-TR" altLang="tr-TR" sz="4300" dirty="0" err="1"/>
              <a:t>Iterative</a:t>
            </a:r>
            <a:r>
              <a:rPr lang="tr-TR" altLang="tr-TR" sz="4300" dirty="0"/>
              <a:t> </a:t>
            </a:r>
            <a:r>
              <a:rPr lang="tr-TR" altLang="tr-TR" sz="4300" dirty="0" err="1"/>
              <a:t>deepening</a:t>
            </a:r>
            <a:r>
              <a:rPr lang="tr-TR" altLang="tr-TR" sz="4300" dirty="0"/>
              <a:t> </a:t>
            </a:r>
            <a:r>
              <a:rPr lang="en-US" altLang="tr-TR" sz="4300" dirty="0"/>
              <a:t>A* and S</a:t>
            </a:r>
            <a:r>
              <a:rPr lang="tr-TR" altLang="tr-TR" sz="4300" dirty="0" err="1"/>
              <a:t>implified</a:t>
            </a:r>
            <a:r>
              <a:rPr lang="tr-TR" altLang="tr-TR" sz="4300" dirty="0"/>
              <a:t> </a:t>
            </a:r>
            <a:r>
              <a:rPr lang="tr-TR" altLang="tr-TR" sz="4300" dirty="0" err="1"/>
              <a:t>memory</a:t>
            </a:r>
            <a:r>
              <a:rPr lang="tr-TR" altLang="tr-TR" sz="4300" dirty="0"/>
              <a:t> </a:t>
            </a:r>
            <a:r>
              <a:rPr lang="tr-TR" altLang="tr-TR" sz="4300" dirty="0" err="1"/>
              <a:t>bounded</a:t>
            </a:r>
            <a:r>
              <a:rPr lang="tr-TR" altLang="tr-TR" sz="4300" dirty="0"/>
              <a:t> </a:t>
            </a:r>
            <a:r>
              <a:rPr lang="en-US" altLang="tr-TR" sz="4300" dirty="0"/>
              <a:t>A* reduce the memory requirements of A*. </a:t>
            </a:r>
          </a:p>
          <a:p>
            <a:r>
              <a:rPr lang="tr-TR" altLang="tr-TR" sz="4500" b="1" dirty="0" err="1" smtClean="0"/>
              <a:t>Local</a:t>
            </a:r>
            <a:r>
              <a:rPr lang="tr-TR" altLang="tr-TR" sz="4500" b="1" dirty="0" smtClean="0"/>
              <a:t> </a:t>
            </a:r>
            <a:r>
              <a:rPr lang="tr-TR" altLang="tr-TR" sz="4500" b="1" dirty="0" err="1" smtClean="0"/>
              <a:t>Search</a:t>
            </a:r>
            <a:endParaRPr lang="tr-TR" altLang="tr-TR" sz="4400" dirty="0" smtClean="0"/>
          </a:p>
          <a:p>
            <a:pPr lvl="1"/>
            <a:r>
              <a:rPr lang="tr-TR" altLang="tr-TR" sz="4000" dirty="0" err="1" smtClean="0"/>
              <a:t>Used</a:t>
            </a:r>
            <a:r>
              <a:rPr lang="tr-TR" altLang="tr-TR" sz="4000" dirty="0" smtClean="0"/>
              <a:t> </a:t>
            </a:r>
            <a:r>
              <a:rPr lang="tr-TR" altLang="tr-TR" sz="4000" dirty="0" err="1" smtClean="0"/>
              <a:t>when</a:t>
            </a:r>
            <a:r>
              <a:rPr lang="tr-TR" altLang="tr-TR" sz="4000" dirty="0" smtClean="0"/>
              <a:t> </a:t>
            </a:r>
            <a:r>
              <a:rPr lang="en-US" altLang="tr-TR" sz="4000" dirty="0" smtClean="0"/>
              <a:t>the </a:t>
            </a:r>
            <a:r>
              <a:rPr lang="en-US" altLang="tr-TR" sz="4000" dirty="0"/>
              <a:t>path to the goal is </a:t>
            </a:r>
            <a:r>
              <a:rPr lang="en-US" altLang="tr-TR" sz="4000" dirty="0" smtClean="0"/>
              <a:t>irrelevant;</a:t>
            </a:r>
            <a:r>
              <a:rPr lang="tr-TR" altLang="tr-TR" sz="4000" dirty="0" smtClean="0"/>
              <a:t> but </a:t>
            </a:r>
            <a:r>
              <a:rPr lang="en-US" altLang="tr-TR" sz="4000" dirty="0" smtClean="0"/>
              <a:t>the </a:t>
            </a:r>
            <a:r>
              <a:rPr lang="en-US" altLang="tr-TR" sz="4000" dirty="0"/>
              <a:t>goal state itself is the </a:t>
            </a:r>
            <a:r>
              <a:rPr lang="en-US" altLang="tr-TR" sz="4000" dirty="0" smtClean="0"/>
              <a:t>solution</a:t>
            </a:r>
            <a:endParaRPr lang="tr-TR" altLang="tr-TR" sz="4100" b="1" dirty="0" smtClean="0"/>
          </a:p>
          <a:p>
            <a:r>
              <a:rPr lang="en-US" altLang="tr-TR" sz="4500" b="1" dirty="0" smtClean="0"/>
              <a:t>Hill-climbing </a:t>
            </a:r>
            <a:r>
              <a:rPr lang="en-US" altLang="tr-TR" sz="4500" b="1" dirty="0"/>
              <a:t>algorithms</a:t>
            </a:r>
            <a:r>
              <a:rPr lang="en-US" altLang="tr-TR" sz="4500" dirty="0"/>
              <a:t> </a:t>
            </a:r>
            <a:endParaRPr lang="tr-TR" altLang="tr-TR" sz="4500" dirty="0" smtClean="0"/>
          </a:p>
          <a:p>
            <a:pPr lvl="1"/>
            <a:r>
              <a:rPr lang="en-US" altLang="tr-TR" sz="4300" dirty="0" smtClean="0"/>
              <a:t>keep </a:t>
            </a:r>
            <a:r>
              <a:rPr lang="en-US" altLang="tr-TR" sz="4300" dirty="0"/>
              <a:t>only a single state in memory, but can get stuck on local optima. </a:t>
            </a:r>
          </a:p>
          <a:p>
            <a:r>
              <a:rPr lang="en-US" altLang="tr-TR" sz="4500" b="1" dirty="0"/>
              <a:t>Simulated annealing</a:t>
            </a:r>
            <a:r>
              <a:rPr lang="en-US" altLang="tr-TR" sz="4500" dirty="0"/>
              <a:t> </a:t>
            </a:r>
            <a:endParaRPr lang="tr-TR" altLang="tr-TR" sz="4500" dirty="0" smtClean="0"/>
          </a:p>
          <a:p>
            <a:pPr lvl="1"/>
            <a:r>
              <a:rPr lang="en-US" altLang="tr-TR" sz="4300" dirty="0" smtClean="0"/>
              <a:t>escapes </a:t>
            </a:r>
            <a:r>
              <a:rPr lang="en-US" altLang="tr-TR" sz="4300" dirty="0"/>
              <a:t>local optima, and is complete and optimal given a “long enough” cooling schedule. </a:t>
            </a:r>
          </a:p>
          <a:p>
            <a:endParaRPr lang="tr-TR" dirty="0"/>
          </a:p>
        </p:txBody>
      </p:sp>
    </p:spTree>
    <p:extLst>
      <p:ext uri="{BB962C8B-B14F-4D97-AF65-F5344CB8AC3E}">
        <p14:creationId xmlns:p14="http://schemas.microsoft.com/office/powerpoint/2010/main" val="617006599"/>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3"/>
          <p:cNvSpPr>
            <a:spLocks noChangeArrowheads="1"/>
          </p:cNvSpPr>
          <p:nvPr/>
        </p:nvSpPr>
        <p:spPr bwMode="auto">
          <a:xfrm>
            <a:off x="1828800" y="263842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endParaRPr lang="en-US" altLang="tr-TR"/>
          </a:p>
        </p:txBody>
      </p:sp>
      <p:pic>
        <p:nvPicPr>
          <p:cNvPr id="28675" name="Picture 5" descr="CitiesDirect"/>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a:off x="838200" y="4293096"/>
            <a:ext cx="6961188" cy="22331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76" name="Rectangle 6"/>
          <p:cNvSpPr>
            <a:spLocks noChangeArrowheads="1"/>
          </p:cNvSpPr>
          <p:nvPr/>
        </p:nvSpPr>
        <p:spPr bwMode="auto">
          <a:xfrm>
            <a:off x="457200" y="3368675"/>
            <a:ext cx="826463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tr-TR" altLang="tr-TR" sz="2400" dirty="0" err="1" smtClean="0"/>
              <a:t>Figure</a:t>
            </a:r>
            <a:r>
              <a:rPr lang="tr-TR" altLang="tr-TR" sz="2400" dirty="0" smtClean="0"/>
              <a:t> 2</a:t>
            </a:r>
            <a:r>
              <a:rPr lang="tr-TR" altLang="tr-TR" sz="2400" dirty="0">
                <a:sym typeface="Wingdings" pitchFamily="2" charset="2"/>
              </a:rPr>
              <a:t></a:t>
            </a:r>
            <a:r>
              <a:rPr lang="tr-TR" altLang="tr-TR" sz="2400" dirty="0"/>
              <a:t> </a:t>
            </a:r>
            <a:r>
              <a:rPr lang="tr-TR" altLang="tr-TR" sz="2400" dirty="0" err="1" smtClean="0"/>
              <a:t>Straight-line</a:t>
            </a:r>
            <a:r>
              <a:rPr lang="tr-TR" altLang="tr-TR" sz="2400" dirty="0" smtClean="0"/>
              <a:t> </a:t>
            </a:r>
            <a:r>
              <a:rPr lang="tr-TR" altLang="tr-TR" sz="2400" dirty="0" err="1" smtClean="0"/>
              <a:t>distances</a:t>
            </a:r>
            <a:r>
              <a:rPr lang="tr-TR" altLang="tr-TR" sz="2400" dirty="0" smtClean="0"/>
              <a:t> of </a:t>
            </a:r>
            <a:r>
              <a:rPr lang="tr-TR" altLang="tr-TR" sz="2400" dirty="0" err="1" smtClean="0"/>
              <a:t>different</a:t>
            </a:r>
            <a:r>
              <a:rPr lang="tr-TR" altLang="tr-TR" sz="2400" dirty="0" smtClean="0"/>
              <a:t> </a:t>
            </a:r>
            <a:r>
              <a:rPr lang="tr-TR" altLang="tr-TR" sz="2400" dirty="0" err="1" smtClean="0"/>
              <a:t>cities</a:t>
            </a:r>
            <a:r>
              <a:rPr lang="tr-TR" altLang="tr-TR" sz="2400" dirty="0" smtClean="0"/>
              <a:t> </a:t>
            </a:r>
            <a:r>
              <a:rPr lang="tr-TR" altLang="tr-TR" sz="2400" dirty="0" err="1" smtClean="0"/>
              <a:t>to</a:t>
            </a:r>
            <a:r>
              <a:rPr lang="tr-TR" altLang="tr-TR" sz="2400" dirty="0" smtClean="0"/>
              <a:t> </a:t>
            </a:r>
            <a:r>
              <a:rPr lang="tr-TR" altLang="tr-TR" sz="2400" dirty="0" err="1" smtClean="0"/>
              <a:t>city</a:t>
            </a:r>
            <a:r>
              <a:rPr lang="tr-TR" altLang="tr-TR" sz="2400" dirty="0" smtClean="0"/>
              <a:t> G</a:t>
            </a:r>
            <a:endParaRPr lang="tr-TR" altLang="tr-TR" sz="2400" dirty="0"/>
          </a:p>
          <a:p>
            <a:pPr eaLnBrk="1" hangingPunct="1"/>
            <a:r>
              <a:rPr lang="tr-TR" altLang="tr-TR" sz="2400" dirty="0" smtClean="0"/>
              <a:t>		</a:t>
            </a:r>
            <a:r>
              <a:rPr lang="tr-TR" altLang="tr-TR" sz="2400" dirty="0" err="1" smtClean="0"/>
              <a:t>Goal</a:t>
            </a:r>
            <a:r>
              <a:rPr lang="tr-TR" altLang="tr-TR" sz="2400" dirty="0" smtClean="0">
                <a:sym typeface="Wingdings" pitchFamily="2" charset="2"/>
              </a:rPr>
              <a:t> </a:t>
            </a:r>
            <a:r>
              <a:rPr lang="tr-TR" altLang="tr-TR" sz="2400" dirty="0" err="1" smtClean="0">
                <a:sym typeface="Wingdings" pitchFamily="2" charset="2"/>
              </a:rPr>
              <a:t>Going</a:t>
            </a:r>
            <a:r>
              <a:rPr lang="tr-TR" altLang="tr-TR" sz="2400" dirty="0" smtClean="0">
                <a:sym typeface="Wingdings" pitchFamily="2" charset="2"/>
              </a:rPr>
              <a:t> </a:t>
            </a:r>
            <a:r>
              <a:rPr lang="tr-TR" altLang="tr-TR" sz="2400" dirty="0" err="1" smtClean="0">
                <a:sym typeface="Wingdings" pitchFamily="2" charset="2"/>
              </a:rPr>
              <a:t>from</a:t>
            </a:r>
            <a:r>
              <a:rPr lang="tr-TR" altLang="tr-TR" sz="2400" dirty="0" smtClean="0">
                <a:sym typeface="Wingdings" pitchFamily="2" charset="2"/>
              </a:rPr>
              <a:t> </a:t>
            </a:r>
            <a:r>
              <a:rPr lang="tr-TR" altLang="tr-TR" sz="2400" dirty="0" err="1" smtClean="0">
                <a:sym typeface="Wingdings" pitchFamily="2" charset="2"/>
              </a:rPr>
              <a:t>city</a:t>
            </a:r>
            <a:r>
              <a:rPr lang="tr-TR" altLang="tr-TR" sz="2400" dirty="0" smtClean="0">
                <a:sym typeface="Wingdings" pitchFamily="2" charset="2"/>
              </a:rPr>
              <a:t> </a:t>
            </a:r>
            <a:r>
              <a:rPr lang="tr-TR" altLang="tr-TR" sz="2400" dirty="0" smtClean="0"/>
              <a:t>S </a:t>
            </a:r>
            <a:r>
              <a:rPr lang="tr-TR" altLang="tr-TR" sz="2400" dirty="0" err="1" smtClean="0"/>
              <a:t>to</a:t>
            </a:r>
            <a:r>
              <a:rPr lang="tr-TR" altLang="tr-TR" sz="2400" dirty="0" smtClean="0"/>
              <a:t> </a:t>
            </a:r>
            <a:r>
              <a:rPr lang="tr-TR" altLang="tr-TR" sz="2400" dirty="0" err="1" smtClean="0"/>
              <a:t>city</a:t>
            </a:r>
            <a:r>
              <a:rPr lang="tr-TR" altLang="tr-TR" sz="2400" dirty="0" smtClean="0"/>
              <a:t> G</a:t>
            </a:r>
            <a:endParaRPr lang="en-US" altLang="tr-TR" sz="2400" dirty="0"/>
          </a:p>
        </p:txBody>
      </p:sp>
      <p:sp>
        <p:nvSpPr>
          <p:cNvPr id="28677" name="Rectangle 7"/>
          <p:cNvSpPr>
            <a:spLocks noChangeArrowheads="1"/>
          </p:cNvSpPr>
          <p:nvPr/>
        </p:nvSpPr>
        <p:spPr bwMode="auto">
          <a:xfrm>
            <a:off x="533399" y="228600"/>
            <a:ext cx="8188435" cy="904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spcBef>
                <a:spcPct val="20000"/>
              </a:spcBef>
            </a:pPr>
            <a:r>
              <a:rPr lang="tr-TR" altLang="tr-TR" sz="2400" dirty="0" err="1" smtClean="0"/>
              <a:t>Figure</a:t>
            </a:r>
            <a:r>
              <a:rPr lang="tr-TR" altLang="tr-TR" sz="2400" dirty="0" smtClean="0"/>
              <a:t> 1</a:t>
            </a:r>
            <a:r>
              <a:rPr lang="tr-TR" altLang="tr-TR" sz="2400" dirty="0" smtClean="0">
                <a:sym typeface="Wingdings" pitchFamily="2" charset="2"/>
              </a:rPr>
              <a:t> </a:t>
            </a:r>
            <a:r>
              <a:rPr lang="tr-TR" altLang="tr-TR" sz="2400" dirty="0" smtClean="0"/>
              <a:t>Road </a:t>
            </a:r>
            <a:r>
              <a:rPr lang="tr-TR" altLang="tr-TR" sz="2400" dirty="0" err="1" smtClean="0"/>
              <a:t>links</a:t>
            </a:r>
            <a:r>
              <a:rPr lang="tr-TR" altLang="tr-TR" sz="2400" dirty="0" smtClean="0"/>
              <a:t> </a:t>
            </a:r>
            <a:r>
              <a:rPr lang="tr-TR" altLang="tr-TR" sz="2400" dirty="0" err="1" smtClean="0"/>
              <a:t>between</a:t>
            </a:r>
            <a:r>
              <a:rPr lang="tr-TR" altLang="tr-TR" sz="2400" dirty="0" smtClean="0"/>
              <a:t> </a:t>
            </a:r>
            <a:r>
              <a:rPr lang="tr-TR" altLang="tr-TR" sz="2400" dirty="0" err="1" smtClean="0"/>
              <a:t>different</a:t>
            </a:r>
            <a:r>
              <a:rPr lang="tr-TR" altLang="tr-TR" sz="2400" dirty="0" smtClean="0"/>
              <a:t> </a:t>
            </a:r>
            <a:r>
              <a:rPr lang="tr-TR" altLang="tr-TR" sz="2400" dirty="0" err="1" smtClean="0"/>
              <a:t>cities</a:t>
            </a:r>
            <a:r>
              <a:rPr lang="tr-TR" altLang="tr-TR" sz="2400" dirty="0" smtClean="0"/>
              <a:t>.  </a:t>
            </a:r>
          </a:p>
          <a:p>
            <a:pPr>
              <a:spcBef>
                <a:spcPct val="20000"/>
              </a:spcBef>
            </a:pPr>
            <a:r>
              <a:rPr lang="tr-TR" altLang="tr-TR" sz="2400" dirty="0"/>
              <a:t>	</a:t>
            </a:r>
            <a:r>
              <a:rPr lang="tr-TR" altLang="tr-TR" sz="2400" dirty="0" smtClean="0"/>
              <a:t>       </a:t>
            </a:r>
            <a:r>
              <a:rPr lang="tr-TR" altLang="tr-TR" sz="2400" dirty="0" err="1" smtClean="0"/>
              <a:t>Values</a:t>
            </a:r>
            <a:r>
              <a:rPr lang="tr-TR" altLang="tr-TR" sz="2400" dirty="0" smtClean="0"/>
              <a:t> on </a:t>
            </a:r>
            <a:r>
              <a:rPr lang="tr-TR" altLang="tr-TR" sz="2400" dirty="0" err="1" smtClean="0"/>
              <a:t>links</a:t>
            </a:r>
            <a:r>
              <a:rPr lang="tr-TR" altLang="tr-TR" sz="2400" dirty="0" smtClean="0">
                <a:sym typeface="Wingdings" pitchFamily="2" charset="2"/>
              </a:rPr>
              <a:t> </a:t>
            </a:r>
            <a:r>
              <a:rPr lang="tr-TR" altLang="tr-TR" sz="2400" dirty="0" err="1" smtClean="0"/>
              <a:t>distance</a:t>
            </a:r>
            <a:r>
              <a:rPr lang="tr-TR" altLang="tr-TR" sz="2400" dirty="0" smtClean="0"/>
              <a:t> </a:t>
            </a:r>
            <a:r>
              <a:rPr lang="tr-TR" altLang="tr-TR" sz="2400" dirty="0" err="1" smtClean="0"/>
              <a:t>between</a:t>
            </a:r>
            <a:r>
              <a:rPr lang="tr-TR" altLang="tr-TR" sz="2400" dirty="0" smtClean="0"/>
              <a:t> </a:t>
            </a:r>
            <a:r>
              <a:rPr lang="tr-TR" altLang="tr-TR" sz="2400" dirty="0" err="1" smtClean="0"/>
              <a:t>the</a:t>
            </a:r>
            <a:r>
              <a:rPr lang="tr-TR" altLang="tr-TR" sz="2400" dirty="0" smtClean="0"/>
              <a:t> </a:t>
            </a:r>
            <a:r>
              <a:rPr lang="tr-TR" altLang="tr-TR" sz="2400" dirty="0" err="1" smtClean="0"/>
              <a:t>cities</a:t>
            </a:r>
            <a:endParaRPr lang="tr-TR" altLang="tr-TR" sz="2400" dirty="0"/>
          </a:p>
        </p:txBody>
      </p:sp>
      <p:pic>
        <p:nvPicPr>
          <p:cNvPr id="28678" name="Picture 11" descr="Picture2"/>
          <p:cNvPicPr>
            <a:picLocks noChangeAspect="1" noChangeArrowheads="1"/>
          </p:cNvPicPr>
          <p:nvPr/>
        </p:nvPicPr>
        <p:blipFill>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a:off x="1120829" y="1077981"/>
            <a:ext cx="6937375" cy="2277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44650810"/>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Picture 3" descr="CitiesDirectTree"/>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a:off x="1371600" y="2438400"/>
            <a:ext cx="6927850" cy="388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699" name="Rectangle 5"/>
          <p:cNvSpPr>
            <a:spLocks noChangeArrowheads="1"/>
          </p:cNvSpPr>
          <p:nvPr/>
        </p:nvSpPr>
        <p:spPr bwMode="auto">
          <a:xfrm>
            <a:off x="491296" y="2570163"/>
            <a:ext cx="183858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tr-TR" altLang="tr-TR" sz="2800" dirty="0" err="1" smtClean="0">
                <a:latin typeface="+mj-lt"/>
              </a:rPr>
              <a:t>Search</a:t>
            </a:r>
            <a:r>
              <a:rPr lang="tr-TR" altLang="tr-TR" sz="2800" dirty="0" smtClean="0">
                <a:latin typeface="+mj-lt"/>
              </a:rPr>
              <a:t> </a:t>
            </a:r>
            <a:r>
              <a:rPr lang="tr-TR" altLang="tr-TR" sz="2800" dirty="0" err="1" smtClean="0">
                <a:latin typeface="+mj-lt"/>
              </a:rPr>
              <a:t>tree</a:t>
            </a:r>
            <a:endParaRPr lang="en-US" altLang="tr-TR" sz="2800" dirty="0">
              <a:latin typeface="+mj-lt"/>
            </a:endParaRPr>
          </a:p>
        </p:txBody>
      </p:sp>
      <p:sp>
        <p:nvSpPr>
          <p:cNvPr id="29700" name="Rectangle 2"/>
          <p:cNvSpPr>
            <a:spLocks noGrp="1" noChangeArrowheads="1"/>
          </p:cNvSpPr>
          <p:nvPr>
            <p:ph type="title"/>
          </p:nvPr>
        </p:nvSpPr>
        <p:spPr>
          <a:xfrm>
            <a:off x="457200" y="274638"/>
            <a:ext cx="3124200" cy="411162"/>
          </a:xfrm>
        </p:spPr>
        <p:txBody>
          <a:bodyPr>
            <a:normAutofit fontScale="90000"/>
          </a:bodyPr>
          <a:lstStyle/>
          <a:p>
            <a:pPr algn="l"/>
            <a:r>
              <a:rPr lang="tr-TR" altLang="tr-TR" sz="3200" dirty="0" err="1" smtClean="0">
                <a:solidFill>
                  <a:schemeClr val="tx1"/>
                </a:solidFill>
              </a:rPr>
              <a:t>State</a:t>
            </a:r>
            <a:r>
              <a:rPr lang="tr-TR" altLang="tr-TR" sz="3200" dirty="0" smtClean="0">
                <a:solidFill>
                  <a:schemeClr val="tx1"/>
                </a:solidFill>
              </a:rPr>
              <a:t> </a:t>
            </a:r>
            <a:r>
              <a:rPr lang="tr-TR" altLang="tr-TR" sz="3200" dirty="0" err="1" smtClean="0">
                <a:solidFill>
                  <a:schemeClr val="tx1"/>
                </a:solidFill>
              </a:rPr>
              <a:t>space</a:t>
            </a:r>
            <a:endParaRPr lang="tr-TR" altLang="tr-TR" sz="3200" dirty="0" smtClean="0">
              <a:solidFill>
                <a:schemeClr val="tx1"/>
              </a:solidFill>
            </a:endParaRPr>
          </a:p>
        </p:txBody>
      </p:sp>
      <p:pic>
        <p:nvPicPr>
          <p:cNvPr id="29701" name="Picture 10" descr="Picture2"/>
          <p:cNvPicPr>
            <a:picLocks noChangeAspect="1" noChangeArrowheads="1"/>
          </p:cNvPicPr>
          <p:nvPr/>
        </p:nvPicPr>
        <p:blipFill>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a:off x="1379041" y="762000"/>
            <a:ext cx="6937375" cy="175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34566857"/>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body" idx="1"/>
          </p:nvPr>
        </p:nvSpPr>
        <p:spPr>
          <a:xfrm>
            <a:off x="228600" y="914400"/>
            <a:ext cx="3429000" cy="5562600"/>
          </a:xfrm>
        </p:spPr>
        <p:txBody>
          <a:bodyPr/>
          <a:lstStyle/>
          <a:p>
            <a:pPr algn="just">
              <a:lnSpc>
                <a:spcPct val="80000"/>
              </a:lnSpc>
              <a:buFontTx/>
              <a:buNone/>
            </a:pPr>
            <a:r>
              <a:rPr lang="tr-TR" altLang="tr-TR" sz="1400" smtClean="0">
                <a:cs typeface="Times New Roman" pitchFamily="18" charset="0"/>
              </a:rPr>
              <a:t>[</a:t>
            </a:r>
            <a:r>
              <a:rPr lang="tr-TR" altLang="tr-TR" sz="1400" b="1" smtClean="0">
                <a:solidFill>
                  <a:srgbClr val="FF0000"/>
                </a:solidFill>
                <a:cs typeface="Times New Roman" pitchFamily="18" charset="0"/>
              </a:rPr>
              <a:t>S</a:t>
            </a:r>
            <a:r>
              <a:rPr lang="tr-TR" altLang="tr-TR" sz="1400" smtClean="0">
                <a:cs typeface="Times New Roman" pitchFamily="18" charset="0"/>
              </a:rPr>
              <a:t>]</a:t>
            </a:r>
          </a:p>
          <a:p>
            <a:pPr algn="just">
              <a:lnSpc>
                <a:spcPct val="80000"/>
              </a:lnSpc>
              <a:buFontTx/>
              <a:buNone/>
            </a:pPr>
            <a:r>
              <a:rPr lang="tr-TR" altLang="tr-TR" sz="1400" smtClean="0">
                <a:cs typeface="Times New Roman" pitchFamily="18" charset="0"/>
              </a:rPr>
              <a:t>[</a:t>
            </a:r>
            <a:r>
              <a:rPr lang="tr-TR" altLang="tr-TR" sz="1400" b="1" smtClean="0">
                <a:solidFill>
                  <a:srgbClr val="FF0000"/>
                </a:solidFill>
                <a:cs typeface="Times New Roman" pitchFamily="18" charset="0"/>
              </a:rPr>
              <a:t>A</a:t>
            </a:r>
            <a:r>
              <a:rPr lang="tr-TR" altLang="tr-TR" sz="1400" b="1" baseline="-30000" smtClean="0">
                <a:solidFill>
                  <a:srgbClr val="FF0000"/>
                </a:solidFill>
                <a:cs typeface="Times New Roman" pitchFamily="18" charset="0"/>
              </a:rPr>
              <a:t>1</a:t>
            </a:r>
            <a:r>
              <a:rPr lang="tr-TR" altLang="tr-TR" sz="1400" smtClean="0">
                <a:cs typeface="Times New Roman" pitchFamily="18" charset="0"/>
              </a:rPr>
              <a:t>,D</a:t>
            </a:r>
            <a:r>
              <a:rPr lang="tr-TR" altLang="tr-TR" sz="1400" baseline="-30000" smtClean="0">
                <a:cs typeface="Times New Roman" pitchFamily="18" charset="0"/>
              </a:rPr>
              <a:t>2</a:t>
            </a:r>
            <a:r>
              <a:rPr lang="tr-TR" altLang="tr-TR" sz="1400" smtClean="0">
                <a:cs typeface="Times New Roman" pitchFamily="18" charset="0"/>
              </a:rPr>
              <a:t>]</a:t>
            </a:r>
          </a:p>
          <a:p>
            <a:pPr algn="just">
              <a:lnSpc>
                <a:spcPct val="80000"/>
              </a:lnSpc>
              <a:buFontTx/>
              <a:buNone/>
            </a:pPr>
            <a:r>
              <a:rPr lang="tr-TR" altLang="tr-TR" sz="1400" smtClean="0">
                <a:cs typeface="Times New Roman" pitchFamily="18" charset="0"/>
              </a:rPr>
              <a:t>[</a:t>
            </a:r>
            <a:r>
              <a:rPr lang="tr-TR" altLang="tr-TR" sz="1400" b="1" smtClean="0">
                <a:solidFill>
                  <a:srgbClr val="FF0000"/>
                </a:solidFill>
                <a:cs typeface="Times New Roman" pitchFamily="18" charset="0"/>
              </a:rPr>
              <a:t>D</a:t>
            </a:r>
            <a:r>
              <a:rPr lang="tr-TR" altLang="tr-TR" sz="1400" b="1" baseline="-30000" smtClean="0">
                <a:solidFill>
                  <a:srgbClr val="FF0000"/>
                </a:solidFill>
                <a:cs typeface="Times New Roman" pitchFamily="18" charset="0"/>
              </a:rPr>
              <a:t>2</a:t>
            </a:r>
            <a:r>
              <a:rPr lang="tr-TR" altLang="tr-TR" sz="1400" smtClean="0">
                <a:cs typeface="Times New Roman" pitchFamily="18" charset="0"/>
              </a:rPr>
              <a:t>,B</a:t>
            </a:r>
            <a:r>
              <a:rPr lang="tr-TR" altLang="tr-TR" sz="1400" baseline="-30000" smtClean="0">
                <a:cs typeface="Times New Roman" pitchFamily="18" charset="0"/>
              </a:rPr>
              <a:t>3</a:t>
            </a:r>
            <a:r>
              <a:rPr lang="tr-TR" altLang="tr-TR" sz="1400" smtClean="0">
                <a:cs typeface="Times New Roman" pitchFamily="18" charset="0"/>
              </a:rPr>
              <a:t>,D</a:t>
            </a:r>
            <a:r>
              <a:rPr lang="tr-TR" altLang="tr-TR" sz="1400" baseline="-30000" smtClean="0">
                <a:cs typeface="Times New Roman" pitchFamily="18" charset="0"/>
              </a:rPr>
              <a:t>4</a:t>
            </a:r>
            <a:r>
              <a:rPr lang="tr-TR" altLang="tr-TR" sz="1400" smtClean="0">
                <a:cs typeface="Times New Roman" pitchFamily="18" charset="0"/>
              </a:rPr>
              <a:t>]</a:t>
            </a:r>
          </a:p>
          <a:p>
            <a:pPr algn="just">
              <a:lnSpc>
                <a:spcPct val="80000"/>
              </a:lnSpc>
              <a:buFontTx/>
              <a:buNone/>
            </a:pPr>
            <a:r>
              <a:rPr lang="tr-TR" altLang="tr-TR" sz="1400" smtClean="0">
                <a:cs typeface="Times New Roman" pitchFamily="18" charset="0"/>
              </a:rPr>
              <a:t>[</a:t>
            </a:r>
            <a:r>
              <a:rPr lang="tr-TR" altLang="tr-TR" sz="1400" b="1" smtClean="0">
                <a:solidFill>
                  <a:srgbClr val="FF0000"/>
                </a:solidFill>
                <a:cs typeface="Times New Roman" pitchFamily="18" charset="0"/>
              </a:rPr>
              <a:t>B</a:t>
            </a:r>
            <a:r>
              <a:rPr lang="tr-TR" altLang="tr-TR" sz="1400" b="1" baseline="-30000" smtClean="0">
                <a:solidFill>
                  <a:srgbClr val="FF0000"/>
                </a:solidFill>
                <a:cs typeface="Times New Roman" pitchFamily="18" charset="0"/>
              </a:rPr>
              <a:t>3</a:t>
            </a:r>
            <a:r>
              <a:rPr lang="tr-TR" altLang="tr-TR" sz="1400" smtClean="0">
                <a:cs typeface="Times New Roman" pitchFamily="18" charset="0"/>
              </a:rPr>
              <a:t>,D</a:t>
            </a:r>
            <a:r>
              <a:rPr lang="tr-TR" altLang="tr-TR" sz="1400" baseline="-30000" smtClean="0">
                <a:cs typeface="Times New Roman" pitchFamily="18" charset="0"/>
              </a:rPr>
              <a:t>4</a:t>
            </a:r>
            <a:r>
              <a:rPr lang="tr-TR" altLang="tr-TR" sz="1400" smtClean="0">
                <a:cs typeface="Times New Roman" pitchFamily="18" charset="0"/>
              </a:rPr>
              <a:t>,A</a:t>
            </a:r>
            <a:r>
              <a:rPr lang="tr-TR" altLang="tr-TR" sz="1400" baseline="-30000" smtClean="0">
                <a:cs typeface="Times New Roman" pitchFamily="18" charset="0"/>
              </a:rPr>
              <a:t>5</a:t>
            </a:r>
            <a:r>
              <a:rPr lang="tr-TR" altLang="tr-TR" sz="1400" smtClean="0">
                <a:cs typeface="Times New Roman" pitchFamily="18" charset="0"/>
              </a:rPr>
              <a:t>,E</a:t>
            </a:r>
            <a:r>
              <a:rPr lang="tr-TR" altLang="tr-TR" sz="1400" baseline="-30000" smtClean="0">
                <a:cs typeface="Times New Roman" pitchFamily="18" charset="0"/>
              </a:rPr>
              <a:t>6</a:t>
            </a:r>
            <a:r>
              <a:rPr lang="tr-TR" altLang="tr-TR" sz="1400" smtClean="0">
                <a:cs typeface="Times New Roman" pitchFamily="18" charset="0"/>
              </a:rPr>
              <a:t>]</a:t>
            </a:r>
          </a:p>
          <a:p>
            <a:pPr algn="just">
              <a:lnSpc>
                <a:spcPct val="80000"/>
              </a:lnSpc>
              <a:buFontTx/>
              <a:buNone/>
            </a:pPr>
            <a:r>
              <a:rPr lang="tr-TR" altLang="tr-TR" sz="1400" smtClean="0">
                <a:cs typeface="Times New Roman" pitchFamily="18" charset="0"/>
              </a:rPr>
              <a:t>[</a:t>
            </a:r>
            <a:r>
              <a:rPr lang="tr-TR" altLang="tr-TR" sz="1400" b="1" smtClean="0">
                <a:solidFill>
                  <a:srgbClr val="FF0000"/>
                </a:solidFill>
                <a:cs typeface="Times New Roman" pitchFamily="18" charset="0"/>
              </a:rPr>
              <a:t>D</a:t>
            </a:r>
            <a:r>
              <a:rPr lang="tr-TR" altLang="tr-TR" sz="1400" b="1" baseline="-30000" smtClean="0">
                <a:solidFill>
                  <a:srgbClr val="FF0000"/>
                </a:solidFill>
                <a:cs typeface="Times New Roman" pitchFamily="18" charset="0"/>
              </a:rPr>
              <a:t>4</a:t>
            </a:r>
            <a:r>
              <a:rPr lang="tr-TR" altLang="tr-TR" sz="1400" smtClean="0">
                <a:cs typeface="Times New Roman" pitchFamily="18" charset="0"/>
              </a:rPr>
              <a:t>,A</a:t>
            </a:r>
            <a:r>
              <a:rPr lang="tr-TR" altLang="tr-TR" sz="1400" baseline="-30000" smtClean="0">
                <a:cs typeface="Times New Roman" pitchFamily="18" charset="0"/>
              </a:rPr>
              <a:t>5</a:t>
            </a:r>
            <a:r>
              <a:rPr lang="tr-TR" altLang="tr-TR" sz="1400" smtClean="0">
                <a:cs typeface="Times New Roman" pitchFamily="18" charset="0"/>
              </a:rPr>
              <a:t>,E</a:t>
            </a:r>
            <a:r>
              <a:rPr lang="tr-TR" altLang="tr-TR" sz="1400" baseline="-30000" smtClean="0">
                <a:cs typeface="Times New Roman" pitchFamily="18" charset="0"/>
              </a:rPr>
              <a:t>6</a:t>
            </a:r>
            <a:r>
              <a:rPr lang="tr-TR" altLang="tr-TR" sz="1400" smtClean="0">
                <a:cs typeface="Times New Roman" pitchFamily="18" charset="0"/>
              </a:rPr>
              <a:t>,C</a:t>
            </a:r>
            <a:r>
              <a:rPr lang="tr-TR" altLang="tr-TR" sz="1400" baseline="-30000" smtClean="0">
                <a:cs typeface="Times New Roman" pitchFamily="18" charset="0"/>
              </a:rPr>
              <a:t>7</a:t>
            </a:r>
            <a:r>
              <a:rPr lang="tr-TR" altLang="tr-TR" sz="1400" smtClean="0">
                <a:cs typeface="Times New Roman" pitchFamily="18" charset="0"/>
              </a:rPr>
              <a:t>,E</a:t>
            </a:r>
            <a:r>
              <a:rPr lang="tr-TR" altLang="tr-TR" sz="1400" baseline="-30000" smtClean="0">
                <a:cs typeface="Times New Roman" pitchFamily="18" charset="0"/>
              </a:rPr>
              <a:t>8</a:t>
            </a:r>
            <a:r>
              <a:rPr lang="tr-TR" altLang="tr-TR" sz="1400" smtClean="0">
                <a:cs typeface="Times New Roman" pitchFamily="18" charset="0"/>
              </a:rPr>
              <a:t>]</a:t>
            </a:r>
          </a:p>
          <a:p>
            <a:pPr algn="just">
              <a:lnSpc>
                <a:spcPct val="80000"/>
              </a:lnSpc>
              <a:buFontTx/>
              <a:buNone/>
            </a:pPr>
            <a:r>
              <a:rPr lang="tr-TR" altLang="tr-TR" sz="1400" smtClean="0">
                <a:cs typeface="Times New Roman" pitchFamily="18" charset="0"/>
              </a:rPr>
              <a:t>[</a:t>
            </a:r>
            <a:r>
              <a:rPr lang="tr-TR" altLang="tr-TR" sz="1400" b="1" smtClean="0">
                <a:solidFill>
                  <a:srgbClr val="FF0000"/>
                </a:solidFill>
                <a:cs typeface="Times New Roman" pitchFamily="18" charset="0"/>
              </a:rPr>
              <a:t>A</a:t>
            </a:r>
            <a:r>
              <a:rPr lang="tr-TR" altLang="tr-TR" sz="1400" b="1" baseline="-30000" smtClean="0">
                <a:solidFill>
                  <a:srgbClr val="FF0000"/>
                </a:solidFill>
                <a:cs typeface="Times New Roman" pitchFamily="18" charset="0"/>
              </a:rPr>
              <a:t>5</a:t>
            </a:r>
            <a:r>
              <a:rPr lang="tr-TR" altLang="tr-TR" sz="1400" smtClean="0">
                <a:cs typeface="Times New Roman" pitchFamily="18" charset="0"/>
              </a:rPr>
              <a:t>,E</a:t>
            </a:r>
            <a:r>
              <a:rPr lang="tr-TR" altLang="tr-TR" sz="1400" baseline="-30000" smtClean="0">
                <a:cs typeface="Times New Roman" pitchFamily="18" charset="0"/>
              </a:rPr>
              <a:t>6</a:t>
            </a:r>
            <a:r>
              <a:rPr lang="tr-TR" altLang="tr-TR" sz="1400" smtClean="0">
                <a:cs typeface="Times New Roman" pitchFamily="18" charset="0"/>
              </a:rPr>
              <a:t>,C</a:t>
            </a:r>
            <a:r>
              <a:rPr lang="tr-TR" altLang="tr-TR" sz="1400" baseline="-30000" smtClean="0">
                <a:cs typeface="Times New Roman" pitchFamily="18" charset="0"/>
              </a:rPr>
              <a:t>7</a:t>
            </a:r>
            <a:r>
              <a:rPr lang="tr-TR" altLang="tr-TR" sz="1400" smtClean="0">
                <a:cs typeface="Times New Roman" pitchFamily="18" charset="0"/>
              </a:rPr>
              <a:t>,E</a:t>
            </a:r>
            <a:r>
              <a:rPr lang="tr-TR" altLang="tr-TR" sz="1400" baseline="-30000" smtClean="0">
                <a:cs typeface="Times New Roman" pitchFamily="18" charset="0"/>
              </a:rPr>
              <a:t>8</a:t>
            </a:r>
            <a:r>
              <a:rPr lang="tr-TR" altLang="tr-TR" sz="1400" smtClean="0">
                <a:cs typeface="Times New Roman" pitchFamily="18" charset="0"/>
              </a:rPr>
              <a:t>,E</a:t>
            </a:r>
            <a:r>
              <a:rPr lang="tr-TR" altLang="tr-TR" sz="1400" baseline="-30000" smtClean="0">
                <a:cs typeface="Times New Roman" pitchFamily="18" charset="0"/>
              </a:rPr>
              <a:t>9</a:t>
            </a:r>
            <a:r>
              <a:rPr lang="tr-TR" altLang="tr-TR" sz="1400" smtClean="0">
                <a:cs typeface="Times New Roman" pitchFamily="18" charset="0"/>
              </a:rPr>
              <a:t>]</a:t>
            </a:r>
          </a:p>
          <a:p>
            <a:pPr algn="just">
              <a:lnSpc>
                <a:spcPct val="80000"/>
              </a:lnSpc>
              <a:buFontTx/>
              <a:buNone/>
            </a:pPr>
            <a:r>
              <a:rPr lang="tr-TR" altLang="tr-TR" sz="1400" smtClean="0">
                <a:cs typeface="Times New Roman" pitchFamily="18" charset="0"/>
              </a:rPr>
              <a:t>[</a:t>
            </a:r>
            <a:r>
              <a:rPr lang="tr-TR" altLang="tr-TR" sz="1400" b="1" smtClean="0">
                <a:solidFill>
                  <a:srgbClr val="FF0000"/>
                </a:solidFill>
                <a:cs typeface="Times New Roman" pitchFamily="18" charset="0"/>
              </a:rPr>
              <a:t>E</a:t>
            </a:r>
            <a:r>
              <a:rPr lang="tr-TR" altLang="tr-TR" sz="1400" b="1" baseline="-30000" smtClean="0">
                <a:solidFill>
                  <a:srgbClr val="FF0000"/>
                </a:solidFill>
                <a:cs typeface="Times New Roman" pitchFamily="18" charset="0"/>
              </a:rPr>
              <a:t>6</a:t>
            </a:r>
            <a:r>
              <a:rPr lang="tr-TR" altLang="tr-TR" sz="1400" smtClean="0">
                <a:cs typeface="Times New Roman" pitchFamily="18" charset="0"/>
              </a:rPr>
              <a:t>,C</a:t>
            </a:r>
            <a:r>
              <a:rPr lang="tr-TR" altLang="tr-TR" sz="1400" baseline="-30000" smtClean="0">
                <a:cs typeface="Times New Roman" pitchFamily="18" charset="0"/>
              </a:rPr>
              <a:t>7</a:t>
            </a:r>
            <a:r>
              <a:rPr lang="tr-TR" altLang="tr-TR" sz="1400" smtClean="0">
                <a:cs typeface="Times New Roman" pitchFamily="18" charset="0"/>
              </a:rPr>
              <a:t>,E</a:t>
            </a:r>
            <a:r>
              <a:rPr lang="tr-TR" altLang="tr-TR" sz="1400" baseline="-30000" smtClean="0">
                <a:cs typeface="Times New Roman" pitchFamily="18" charset="0"/>
              </a:rPr>
              <a:t>8</a:t>
            </a:r>
            <a:r>
              <a:rPr lang="tr-TR" altLang="tr-TR" sz="1400" smtClean="0">
                <a:cs typeface="Times New Roman" pitchFamily="18" charset="0"/>
              </a:rPr>
              <a:t>,E</a:t>
            </a:r>
            <a:r>
              <a:rPr lang="tr-TR" altLang="tr-TR" sz="1400" baseline="-30000" smtClean="0">
                <a:cs typeface="Times New Roman" pitchFamily="18" charset="0"/>
              </a:rPr>
              <a:t>9</a:t>
            </a:r>
            <a:r>
              <a:rPr lang="tr-TR" altLang="tr-TR" sz="1400" smtClean="0">
                <a:cs typeface="Times New Roman" pitchFamily="18" charset="0"/>
              </a:rPr>
              <a:t>,B</a:t>
            </a:r>
            <a:r>
              <a:rPr lang="tr-TR" altLang="tr-TR" sz="1400" baseline="-30000" smtClean="0">
                <a:cs typeface="Times New Roman" pitchFamily="18" charset="0"/>
              </a:rPr>
              <a:t>10</a:t>
            </a:r>
            <a:r>
              <a:rPr lang="tr-TR" altLang="tr-TR" sz="1400" smtClean="0">
                <a:cs typeface="Times New Roman" pitchFamily="18" charset="0"/>
              </a:rPr>
              <a:t>]</a:t>
            </a:r>
          </a:p>
          <a:p>
            <a:pPr algn="just">
              <a:lnSpc>
                <a:spcPct val="80000"/>
              </a:lnSpc>
              <a:buFontTx/>
              <a:buNone/>
            </a:pPr>
            <a:r>
              <a:rPr lang="tr-TR" altLang="tr-TR" sz="1400" smtClean="0">
                <a:cs typeface="Times New Roman" pitchFamily="18" charset="0"/>
              </a:rPr>
              <a:t>[</a:t>
            </a:r>
            <a:r>
              <a:rPr lang="tr-TR" altLang="tr-TR" sz="1400" b="1" smtClean="0">
                <a:solidFill>
                  <a:srgbClr val="FF0000"/>
                </a:solidFill>
                <a:cs typeface="Times New Roman" pitchFamily="18" charset="0"/>
              </a:rPr>
              <a:t>C</a:t>
            </a:r>
            <a:r>
              <a:rPr lang="tr-TR" altLang="tr-TR" sz="1400" b="1" baseline="-30000" smtClean="0">
                <a:solidFill>
                  <a:srgbClr val="FF0000"/>
                </a:solidFill>
                <a:cs typeface="Times New Roman" pitchFamily="18" charset="0"/>
              </a:rPr>
              <a:t>7</a:t>
            </a:r>
            <a:r>
              <a:rPr lang="tr-TR" altLang="tr-TR" sz="1400" smtClean="0">
                <a:cs typeface="Times New Roman" pitchFamily="18" charset="0"/>
              </a:rPr>
              <a:t>,E</a:t>
            </a:r>
            <a:r>
              <a:rPr lang="tr-TR" altLang="tr-TR" sz="1400" baseline="-30000" smtClean="0">
                <a:cs typeface="Times New Roman" pitchFamily="18" charset="0"/>
              </a:rPr>
              <a:t>8</a:t>
            </a:r>
            <a:r>
              <a:rPr lang="tr-TR" altLang="tr-TR" sz="1400" smtClean="0">
                <a:cs typeface="Times New Roman" pitchFamily="18" charset="0"/>
              </a:rPr>
              <a:t>,E</a:t>
            </a:r>
            <a:r>
              <a:rPr lang="tr-TR" altLang="tr-TR" sz="1400" baseline="-30000" smtClean="0">
                <a:cs typeface="Times New Roman" pitchFamily="18" charset="0"/>
              </a:rPr>
              <a:t>9</a:t>
            </a:r>
            <a:r>
              <a:rPr lang="tr-TR" altLang="tr-TR" sz="1400" smtClean="0">
                <a:cs typeface="Times New Roman" pitchFamily="18" charset="0"/>
              </a:rPr>
              <a:t>,B</a:t>
            </a:r>
            <a:r>
              <a:rPr lang="tr-TR" altLang="tr-TR" sz="1400" baseline="-30000" smtClean="0">
                <a:cs typeface="Times New Roman" pitchFamily="18" charset="0"/>
              </a:rPr>
              <a:t>10</a:t>
            </a:r>
            <a:r>
              <a:rPr lang="tr-TR" altLang="tr-TR" sz="1400" smtClean="0">
                <a:cs typeface="Times New Roman" pitchFamily="18" charset="0"/>
              </a:rPr>
              <a:t>,B</a:t>
            </a:r>
            <a:r>
              <a:rPr lang="tr-TR" altLang="tr-TR" sz="1400" baseline="-30000" smtClean="0">
                <a:cs typeface="Times New Roman" pitchFamily="18" charset="0"/>
              </a:rPr>
              <a:t>11</a:t>
            </a:r>
            <a:r>
              <a:rPr lang="tr-TR" altLang="tr-TR" sz="1400" smtClean="0">
                <a:cs typeface="Times New Roman" pitchFamily="18" charset="0"/>
              </a:rPr>
              <a:t>,F</a:t>
            </a:r>
            <a:r>
              <a:rPr lang="tr-TR" altLang="tr-TR" sz="1400" baseline="-30000" smtClean="0">
                <a:cs typeface="Times New Roman" pitchFamily="18" charset="0"/>
              </a:rPr>
              <a:t>12</a:t>
            </a:r>
            <a:r>
              <a:rPr lang="tr-TR" altLang="tr-TR" sz="1400" smtClean="0">
                <a:cs typeface="Times New Roman" pitchFamily="18" charset="0"/>
              </a:rPr>
              <a:t>]</a:t>
            </a:r>
          </a:p>
          <a:p>
            <a:pPr algn="just">
              <a:lnSpc>
                <a:spcPct val="80000"/>
              </a:lnSpc>
              <a:buFontTx/>
              <a:buNone/>
            </a:pPr>
            <a:r>
              <a:rPr lang="tr-TR" altLang="tr-TR" sz="1400" smtClean="0">
                <a:cs typeface="Times New Roman" pitchFamily="18" charset="0"/>
              </a:rPr>
              <a:t>[</a:t>
            </a:r>
            <a:r>
              <a:rPr lang="tr-TR" altLang="tr-TR" sz="1400" b="1" smtClean="0">
                <a:solidFill>
                  <a:srgbClr val="FF0000"/>
                </a:solidFill>
                <a:cs typeface="Times New Roman" pitchFamily="18" charset="0"/>
              </a:rPr>
              <a:t>E</a:t>
            </a:r>
            <a:r>
              <a:rPr lang="tr-TR" altLang="tr-TR" sz="1400" b="1" baseline="-30000" smtClean="0">
                <a:solidFill>
                  <a:srgbClr val="FF0000"/>
                </a:solidFill>
                <a:cs typeface="Times New Roman" pitchFamily="18" charset="0"/>
              </a:rPr>
              <a:t>8</a:t>
            </a:r>
            <a:r>
              <a:rPr lang="tr-TR" altLang="tr-TR" sz="1400" smtClean="0">
                <a:cs typeface="Times New Roman" pitchFamily="18" charset="0"/>
              </a:rPr>
              <a:t>,E</a:t>
            </a:r>
            <a:r>
              <a:rPr lang="tr-TR" altLang="tr-TR" sz="1400" baseline="-30000" smtClean="0">
                <a:cs typeface="Times New Roman" pitchFamily="18" charset="0"/>
              </a:rPr>
              <a:t>9</a:t>
            </a:r>
            <a:r>
              <a:rPr lang="tr-TR" altLang="tr-TR" sz="1400" smtClean="0">
                <a:cs typeface="Times New Roman" pitchFamily="18" charset="0"/>
              </a:rPr>
              <a:t>,B</a:t>
            </a:r>
            <a:r>
              <a:rPr lang="tr-TR" altLang="tr-TR" sz="1400" baseline="-30000" smtClean="0">
                <a:cs typeface="Times New Roman" pitchFamily="18" charset="0"/>
              </a:rPr>
              <a:t>10</a:t>
            </a:r>
            <a:r>
              <a:rPr lang="tr-TR" altLang="tr-TR" sz="1400" smtClean="0">
                <a:cs typeface="Times New Roman" pitchFamily="18" charset="0"/>
              </a:rPr>
              <a:t>,B</a:t>
            </a:r>
            <a:r>
              <a:rPr lang="tr-TR" altLang="tr-TR" sz="1400" baseline="-30000" smtClean="0">
                <a:cs typeface="Times New Roman" pitchFamily="18" charset="0"/>
              </a:rPr>
              <a:t>11</a:t>
            </a:r>
            <a:r>
              <a:rPr lang="tr-TR" altLang="tr-TR" sz="1400" smtClean="0">
                <a:cs typeface="Times New Roman" pitchFamily="18" charset="0"/>
              </a:rPr>
              <a:t>,F</a:t>
            </a:r>
            <a:r>
              <a:rPr lang="tr-TR" altLang="tr-TR" sz="1400" baseline="-30000" smtClean="0">
                <a:cs typeface="Times New Roman" pitchFamily="18" charset="0"/>
              </a:rPr>
              <a:t>12</a:t>
            </a:r>
            <a:r>
              <a:rPr lang="tr-TR" altLang="tr-TR" sz="1400" smtClean="0">
                <a:cs typeface="Times New Roman" pitchFamily="18" charset="0"/>
              </a:rPr>
              <a:t>]</a:t>
            </a:r>
          </a:p>
          <a:p>
            <a:pPr algn="just">
              <a:lnSpc>
                <a:spcPct val="80000"/>
              </a:lnSpc>
              <a:buFontTx/>
              <a:buNone/>
            </a:pPr>
            <a:r>
              <a:rPr lang="tr-TR" altLang="tr-TR" sz="1400" smtClean="0">
                <a:cs typeface="Times New Roman" pitchFamily="18" charset="0"/>
              </a:rPr>
              <a:t>[</a:t>
            </a:r>
            <a:r>
              <a:rPr lang="tr-TR" altLang="tr-TR" sz="1400" b="1" smtClean="0">
                <a:solidFill>
                  <a:srgbClr val="FF0000"/>
                </a:solidFill>
                <a:cs typeface="Times New Roman" pitchFamily="18" charset="0"/>
              </a:rPr>
              <a:t>E</a:t>
            </a:r>
            <a:r>
              <a:rPr lang="tr-TR" altLang="tr-TR" sz="1400" b="1" baseline="-30000" smtClean="0">
                <a:solidFill>
                  <a:srgbClr val="FF0000"/>
                </a:solidFill>
                <a:cs typeface="Times New Roman" pitchFamily="18" charset="0"/>
              </a:rPr>
              <a:t>9</a:t>
            </a:r>
            <a:r>
              <a:rPr lang="tr-TR" altLang="tr-TR" sz="1400" smtClean="0">
                <a:cs typeface="Times New Roman" pitchFamily="18" charset="0"/>
              </a:rPr>
              <a:t>,B</a:t>
            </a:r>
            <a:r>
              <a:rPr lang="tr-TR" altLang="tr-TR" sz="1400" baseline="-30000" smtClean="0">
                <a:cs typeface="Times New Roman" pitchFamily="18" charset="0"/>
              </a:rPr>
              <a:t>10</a:t>
            </a:r>
            <a:r>
              <a:rPr lang="tr-TR" altLang="tr-TR" sz="1400" smtClean="0">
                <a:cs typeface="Times New Roman" pitchFamily="18" charset="0"/>
              </a:rPr>
              <a:t>,B</a:t>
            </a:r>
            <a:r>
              <a:rPr lang="tr-TR" altLang="tr-TR" sz="1400" baseline="-30000" smtClean="0">
                <a:cs typeface="Times New Roman" pitchFamily="18" charset="0"/>
              </a:rPr>
              <a:t>11</a:t>
            </a:r>
            <a:r>
              <a:rPr lang="tr-TR" altLang="tr-TR" sz="1400" smtClean="0">
                <a:cs typeface="Times New Roman" pitchFamily="18" charset="0"/>
              </a:rPr>
              <a:t>,F</a:t>
            </a:r>
            <a:r>
              <a:rPr lang="tr-TR" altLang="tr-TR" sz="1400" baseline="-30000" smtClean="0">
                <a:cs typeface="Times New Roman" pitchFamily="18" charset="0"/>
              </a:rPr>
              <a:t>12</a:t>
            </a:r>
            <a:r>
              <a:rPr lang="tr-TR" altLang="tr-TR" sz="1400" smtClean="0">
                <a:cs typeface="Times New Roman" pitchFamily="18" charset="0"/>
              </a:rPr>
              <a:t>,D</a:t>
            </a:r>
            <a:r>
              <a:rPr lang="tr-TR" altLang="tr-TR" sz="1400" baseline="-30000" smtClean="0">
                <a:cs typeface="Times New Roman" pitchFamily="18" charset="0"/>
              </a:rPr>
              <a:t>13</a:t>
            </a:r>
            <a:r>
              <a:rPr lang="tr-TR" altLang="tr-TR" sz="1400" smtClean="0">
                <a:cs typeface="Times New Roman" pitchFamily="18" charset="0"/>
              </a:rPr>
              <a:t>,F</a:t>
            </a:r>
            <a:r>
              <a:rPr lang="tr-TR" altLang="tr-TR" sz="1400" baseline="-30000" smtClean="0">
                <a:cs typeface="Times New Roman" pitchFamily="18" charset="0"/>
              </a:rPr>
              <a:t>14</a:t>
            </a:r>
            <a:r>
              <a:rPr lang="tr-TR" altLang="tr-TR" sz="1400" smtClean="0">
                <a:cs typeface="Times New Roman" pitchFamily="18" charset="0"/>
              </a:rPr>
              <a:t>]</a:t>
            </a:r>
          </a:p>
          <a:p>
            <a:pPr algn="just">
              <a:lnSpc>
                <a:spcPct val="80000"/>
              </a:lnSpc>
              <a:buFontTx/>
              <a:buNone/>
            </a:pPr>
            <a:r>
              <a:rPr lang="tr-TR" altLang="tr-TR" sz="1400" smtClean="0">
                <a:cs typeface="Times New Roman" pitchFamily="18" charset="0"/>
              </a:rPr>
              <a:t>[</a:t>
            </a:r>
            <a:r>
              <a:rPr lang="tr-TR" altLang="tr-TR" sz="1400" b="1" smtClean="0">
                <a:solidFill>
                  <a:srgbClr val="FF0000"/>
                </a:solidFill>
                <a:cs typeface="Times New Roman" pitchFamily="18" charset="0"/>
              </a:rPr>
              <a:t>B</a:t>
            </a:r>
            <a:r>
              <a:rPr lang="tr-TR" altLang="tr-TR" sz="1400" b="1" baseline="-30000" smtClean="0">
                <a:solidFill>
                  <a:srgbClr val="FF0000"/>
                </a:solidFill>
                <a:cs typeface="Times New Roman" pitchFamily="18" charset="0"/>
              </a:rPr>
              <a:t>10</a:t>
            </a:r>
            <a:r>
              <a:rPr lang="tr-TR" altLang="tr-TR" sz="1400" smtClean="0">
                <a:cs typeface="Times New Roman" pitchFamily="18" charset="0"/>
              </a:rPr>
              <a:t>,B</a:t>
            </a:r>
            <a:r>
              <a:rPr lang="tr-TR" altLang="tr-TR" sz="1400" baseline="-30000" smtClean="0">
                <a:cs typeface="Times New Roman" pitchFamily="18" charset="0"/>
              </a:rPr>
              <a:t>11</a:t>
            </a:r>
            <a:r>
              <a:rPr lang="tr-TR" altLang="tr-TR" sz="1400" smtClean="0">
                <a:cs typeface="Times New Roman" pitchFamily="18" charset="0"/>
              </a:rPr>
              <a:t>,F</a:t>
            </a:r>
            <a:r>
              <a:rPr lang="tr-TR" altLang="tr-TR" sz="1400" baseline="-30000" smtClean="0">
                <a:cs typeface="Times New Roman" pitchFamily="18" charset="0"/>
              </a:rPr>
              <a:t>12</a:t>
            </a:r>
            <a:r>
              <a:rPr lang="tr-TR" altLang="tr-TR" sz="1400" smtClean="0">
                <a:cs typeface="Times New Roman" pitchFamily="18" charset="0"/>
              </a:rPr>
              <a:t>,D</a:t>
            </a:r>
            <a:r>
              <a:rPr lang="tr-TR" altLang="tr-TR" sz="1400" baseline="-30000" smtClean="0">
                <a:cs typeface="Times New Roman" pitchFamily="18" charset="0"/>
              </a:rPr>
              <a:t>13</a:t>
            </a:r>
            <a:r>
              <a:rPr lang="tr-TR" altLang="tr-TR" sz="1400" smtClean="0">
                <a:cs typeface="Times New Roman" pitchFamily="18" charset="0"/>
              </a:rPr>
              <a:t>,F</a:t>
            </a:r>
            <a:r>
              <a:rPr lang="tr-TR" altLang="tr-TR" sz="1400" baseline="-30000" smtClean="0">
                <a:cs typeface="Times New Roman" pitchFamily="18" charset="0"/>
              </a:rPr>
              <a:t>14</a:t>
            </a:r>
            <a:r>
              <a:rPr lang="tr-TR" altLang="tr-TR" sz="1400" smtClean="0">
                <a:cs typeface="Times New Roman" pitchFamily="18" charset="0"/>
              </a:rPr>
              <a:t>,B</a:t>
            </a:r>
            <a:r>
              <a:rPr lang="tr-TR" altLang="tr-TR" sz="1400" baseline="-30000" smtClean="0">
                <a:cs typeface="Times New Roman" pitchFamily="18" charset="0"/>
              </a:rPr>
              <a:t>15,</a:t>
            </a:r>
            <a:r>
              <a:rPr lang="tr-TR" altLang="tr-TR" sz="1400" smtClean="0">
                <a:cs typeface="Times New Roman" pitchFamily="18" charset="0"/>
              </a:rPr>
              <a:t>F</a:t>
            </a:r>
            <a:r>
              <a:rPr lang="tr-TR" altLang="tr-TR" sz="1400" baseline="-30000" smtClean="0">
                <a:cs typeface="Times New Roman" pitchFamily="18" charset="0"/>
              </a:rPr>
              <a:t>16</a:t>
            </a:r>
            <a:r>
              <a:rPr lang="tr-TR" altLang="tr-TR" sz="1400" smtClean="0">
                <a:cs typeface="Times New Roman" pitchFamily="18" charset="0"/>
              </a:rPr>
              <a:t>]</a:t>
            </a:r>
          </a:p>
          <a:p>
            <a:pPr algn="just">
              <a:lnSpc>
                <a:spcPct val="80000"/>
              </a:lnSpc>
              <a:buFontTx/>
              <a:buNone/>
            </a:pPr>
            <a:r>
              <a:rPr lang="tr-TR" altLang="tr-TR" sz="1400" smtClean="0">
                <a:cs typeface="Times New Roman" pitchFamily="18" charset="0"/>
              </a:rPr>
              <a:t>[</a:t>
            </a:r>
            <a:r>
              <a:rPr lang="tr-TR" altLang="tr-TR" sz="1400" b="1" smtClean="0">
                <a:solidFill>
                  <a:srgbClr val="FF0000"/>
                </a:solidFill>
                <a:cs typeface="Times New Roman" pitchFamily="18" charset="0"/>
              </a:rPr>
              <a:t>B</a:t>
            </a:r>
            <a:r>
              <a:rPr lang="tr-TR" altLang="tr-TR" sz="1400" b="1" baseline="-30000" smtClean="0">
                <a:solidFill>
                  <a:srgbClr val="FF0000"/>
                </a:solidFill>
                <a:cs typeface="Times New Roman" pitchFamily="18" charset="0"/>
              </a:rPr>
              <a:t>11</a:t>
            </a:r>
            <a:r>
              <a:rPr lang="tr-TR" altLang="tr-TR" sz="1400" smtClean="0">
                <a:cs typeface="Times New Roman" pitchFamily="18" charset="0"/>
              </a:rPr>
              <a:t>,F</a:t>
            </a:r>
            <a:r>
              <a:rPr lang="tr-TR" altLang="tr-TR" sz="1400" baseline="-30000" smtClean="0">
                <a:cs typeface="Times New Roman" pitchFamily="18" charset="0"/>
              </a:rPr>
              <a:t>12</a:t>
            </a:r>
            <a:r>
              <a:rPr lang="tr-TR" altLang="tr-TR" sz="1400" smtClean="0">
                <a:cs typeface="Times New Roman" pitchFamily="18" charset="0"/>
              </a:rPr>
              <a:t>,D</a:t>
            </a:r>
            <a:r>
              <a:rPr lang="tr-TR" altLang="tr-TR" sz="1400" baseline="-30000" smtClean="0">
                <a:cs typeface="Times New Roman" pitchFamily="18" charset="0"/>
              </a:rPr>
              <a:t>13</a:t>
            </a:r>
            <a:r>
              <a:rPr lang="tr-TR" altLang="tr-TR" sz="1400" smtClean="0">
                <a:cs typeface="Times New Roman" pitchFamily="18" charset="0"/>
              </a:rPr>
              <a:t>,F</a:t>
            </a:r>
            <a:r>
              <a:rPr lang="tr-TR" altLang="tr-TR" sz="1400" baseline="-30000" smtClean="0">
                <a:cs typeface="Times New Roman" pitchFamily="18" charset="0"/>
              </a:rPr>
              <a:t>14</a:t>
            </a:r>
            <a:r>
              <a:rPr lang="tr-TR" altLang="tr-TR" sz="1400" smtClean="0">
                <a:cs typeface="Times New Roman" pitchFamily="18" charset="0"/>
              </a:rPr>
              <a:t>,B</a:t>
            </a:r>
            <a:r>
              <a:rPr lang="tr-TR" altLang="tr-TR" sz="1400" baseline="-30000" smtClean="0">
                <a:cs typeface="Times New Roman" pitchFamily="18" charset="0"/>
              </a:rPr>
              <a:t>15,</a:t>
            </a:r>
            <a:r>
              <a:rPr lang="tr-TR" altLang="tr-TR" sz="1400" smtClean="0">
                <a:cs typeface="Times New Roman" pitchFamily="18" charset="0"/>
              </a:rPr>
              <a:t>F</a:t>
            </a:r>
            <a:r>
              <a:rPr lang="tr-TR" altLang="tr-TR" sz="1400" baseline="-30000" smtClean="0">
                <a:cs typeface="Times New Roman" pitchFamily="18" charset="0"/>
              </a:rPr>
              <a:t>16</a:t>
            </a:r>
            <a:r>
              <a:rPr lang="tr-TR" altLang="tr-TR" sz="1400" smtClean="0">
                <a:cs typeface="Times New Roman" pitchFamily="18" charset="0"/>
              </a:rPr>
              <a:t>,C</a:t>
            </a:r>
            <a:r>
              <a:rPr lang="tr-TR" altLang="tr-TR" sz="1400" baseline="-30000" smtClean="0">
                <a:cs typeface="Times New Roman" pitchFamily="18" charset="0"/>
              </a:rPr>
              <a:t>17</a:t>
            </a:r>
            <a:r>
              <a:rPr lang="tr-TR" altLang="tr-TR" sz="1400" smtClean="0">
                <a:cs typeface="Times New Roman" pitchFamily="18" charset="0"/>
              </a:rPr>
              <a:t>,E</a:t>
            </a:r>
            <a:r>
              <a:rPr lang="tr-TR" altLang="tr-TR" sz="1400" baseline="-30000" smtClean="0">
                <a:cs typeface="Times New Roman" pitchFamily="18" charset="0"/>
              </a:rPr>
              <a:t>18</a:t>
            </a:r>
            <a:r>
              <a:rPr lang="tr-TR" altLang="tr-TR" sz="1400" smtClean="0">
                <a:cs typeface="Times New Roman" pitchFamily="18" charset="0"/>
              </a:rPr>
              <a:t>]</a:t>
            </a:r>
          </a:p>
          <a:p>
            <a:pPr algn="just">
              <a:lnSpc>
                <a:spcPct val="80000"/>
              </a:lnSpc>
              <a:buFontTx/>
              <a:buNone/>
            </a:pPr>
            <a:r>
              <a:rPr lang="tr-TR" altLang="tr-TR" sz="1400" smtClean="0">
                <a:cs typeface="Times New Roman" pitchFamily="18" charset="0"/>
              </a:rPr>
              <a:t>[</a:t>
            </a:r>
            <a:r>
              <a:rPr lang="tr-TR" altLang="tr-TR" sz="1400" b="1" smtClean="0">
                <a:solidFill>
                  <a:srgbClr val="FF0000"/>
                </a:solidFill>
                <a:cs typeface="Times New Roman" pitchFamily="18" charset="0"/>
              </a:rPr>
              <a:t>F</a:t>
            </a:r>
            <a:r>
              <a:rPr lang="tr-TR" altLang="tr-TR" sz="1400" b="1" baseline="-30000" smtClean="0">
                <a:solidFill>
                  <a:srgbClr val="FF0000"/>
                </a:solidFill>
                <a:cs typeface="Times New Roman" pitchFamily="18" charset="0"/>
              </a:rPr>
              <a:t>12</a:t>
            </a:r>
            <a:r>
              <a:rPr lang="tr-TR" altLang="tr-TR" sz="1400" smtClean="0">
                <a:cs typeface="Times New Roman" pitchFamily="18" charset="0"/>
              </a:rPr>
              <a:t>,D</a:t>
            </a:r>
            <a:r>
              <a:rPr lang="tr-TR" altLang="tr-TR" sz="1400" baseline="-30000" smtClean="0">
                <a:cs typeface="Times New Roman" pitchFamily="18" charset="0"/>
              </a:rPr>
              <a:t>13</a:t>
            </a:r>
            <a:r>
              <a:rPr lang="tr-TR" altLang="tr-TR" sz="1400" smtClean="0">
                <a:cs typeface="Times New Roman" pitchFamily="18" charset="0"/>
              </a:rPr>
              <a:t>,F</a:t>
            </a:r>
            <a:r>
              <a:rPr lang="tr-TR" altLang="tr-TR" sz="1400" baseline="-30000" smtClean="0">
                <a:cs typeface="Times New Roman" pitchFamily="18" charset="0"/>
              </a:rPr>
              <a:t>14</a:t>
            </a:r>
            <a:r>
              <a:rPr lang="tr-TR" altLang="tr-TR" sz="1400" smtClean="0">
                <a:cs typeface="Times New Roman" pitchFamily="18" charset="0"/>
              </a:rPr>
              <a:t>, B</a:t>
            </a:r>
            <a:r>
              <a:rPr lang="tr-TR" altLang="tr-TR" sz="1400" baseline="-30000" smtClean="0">
                <a:cs typeface="Times New Roman" pitchFamily="18" charset="0"/>
              </a:rPr>
              <a:t>15,</a:t>
            </a:r>
            <a:r>
              <a:rPr lang="tr-TR" altLang="tr-TR" sz="1400" smtClean="0">
                <a:cs typeface="Times New Roman" pitchFamily="18" charset="0"/>
              </a:rPr>
              <a:t>F</a:t>
            </a:r>
            <a:r>
              <a:rPr lang="tr-TR" altLang="tr-TR" sz="1400" baseline="-30000" smtClean="0">
                <a:cs typeface="Times New Roman" pitchFamily="18" charset="0"/>
              </a:rPr>
              <a:t>16</a:t>
            </a:r>
            <a:r>
              <a:rPr lang="tr-TR" altLang="tr-TR" sz="1400" smtClean="0">
                <a:cs typeface="Times New Roman" pitchFamily="18" charset="0"/>
              </a:rPr>
              <a:t>,C</a:t>
            </a:r>
            <a:r>
              <a:rPr lang="tr-TR" altLang="tr-TR" sz="1400" baseline="-30000" smtClean="0">
                <a:cs typeface="Times New Roman" pitchFamily="18" charset="0"/>
              </a:rPr>
              <a:t>17</a:t>
            </a:r>
            <a:r>
              <a:rPr lang="tr-TR" altLang="tr-TR" sz="1400" smtClean="0">
                <a:cs typeface="Times New Roman" pitchFamily="18" charset="0"/>
              </a:rPr>
              <a:t>,E</a:t>
            </a:r>
            <a:r>
              <a:rPr lang="tr-TR" altLang="tr-TR" sz="1400" baseline="-30000" smtClean="0">
                <a:cs typeface="Times New Roman" pitchFamily="18" charset="0"/>
              </a:rPr>
              <a:t>18</a:t>
            </a:r>
            <a:r>
              <a:rPr lang="tr-TR" altLang="tr-TR" sz="1400" smtClean="0">
                <a:cs typeface="Times New Roman" pitchFamily="18" charset="0"/>
              </a:rPr>
              <a:t>,A</a:t>
            </a:r>
            <a:r>
              <a:rPr lang="tr-TR" altLang="tr-TR" sz="1400" baseline="-30000" smtClean="0">
                <a:cs typeface="Times New Roman" pitchFamily="18" charset="0"/>
              </a:rPr>
              <a:t>19</a:t>
            </a:r>
            <a:r>
              <a:rPr lang="tr-TR" altLang="tr-TR" sz="1400" smtClean="0">
                <a:cs typeface="Times New Roman" pitchFamily="18" charset="0"/>
              </a:rPr>
              <a:t>,C</a:t>
            </a:r>
            <a:r>
              <a:rPr lang="tr-TR" altLang="tr-TR" sz="1400" baseline="-30000" smtClean="0">
                <a:cs typeface="Times New Roman" pitchFamily="18" charset="0"/>
              </a:rPr>
              <a:t>20</a:t>
            </a:r>
            <a:r>
              <a:rPr lang="tr-TR" altLang="tr-TR" sz="1400" smtClean="0">
                <a:cs typeface="Times New Roman" pitchFamily="18" charset="0"/>
              </a:rPr>
              <a:t>]</a:t>
            </a:r>
          </a:p>
          <a:p>
            <a:pPr algn="just">
              <a:lnSpc>
                <a:spcPct val="80000"/>
              </a:lnSpc>
              <a:buFontTx/>
              <a:buNone/>
            </a:pPr>
            <a:r>
              <a:rPr lang="tr-TR" altLang="tr-TR" sz="1400" smtClean="0">
                <a:cs typeface="Times New Roman" pitchFamily="18" charset="0"/>
              </a:rPr>
              <a:t>[</a:t>
            </a:r>
            <a:r>
              <a:rPr lang="tr-TR" altLang="tr-TR" sz="1400" b="1" smtClean="0">
                <a:solidFill>
                  <a:srgbClr val="FF0000"/>
                </a:solidFill>
                <a:cs typeface="Times New Roman" pitchFamily="18" charset="0"/>
              </a:rPr>
              <a:t>D</a:t>
            </a:r>
            <a:r>
              <a:rPr lang="tr-TR" altLang="tr-TR" sz="1400" b="1" baseline="-30000" smtClean="0">
                <a:solidFill>
                  <a:srgbClr val="FF0000"/>
                </a:solidFill>
                <a:cs typeface="Times New Roman" pitchFamily="18" charset="0"/>
              </a:rPr>
              <a:t>13</a:t>
            </a:r>
            <a:r>
              <a:rPr lang="tr-TR" altLang="tr-TR" sz="1400" smtClean="0">
                <a:cs typeface="Times New Roman" pitchFamily="18" charset="0"/>
              </a:rPr>
              <a:t>,F</a:t>
            </a:r>
            <a:r>
              <a:rPr lang="tr-TR" altLang="tr-TR" sz="1400" baseline="-30000" smtClean="0">
                <a:cs typeface="Times New Roman" pitchFamily="18" charset="0"/>
              </a:rPr>
              <a:t>14</a:t>
            </a:r>
            <a:r>
              <a:rPr lang="tr-TR" altLang="tr-TR" sz="1400" smtClean="0">
                <a:cs typeface="Times New Roman" pitchFamily="18" charset="0"/>
              </a:rPr>
              <a:t>, B</a:t>
            </a:r>
            <a:r>
              <a:rPr lang="tr-TR" altLang="tr-TR" sz="1400" baseline="-30000" smtClean="0">
                <a:cs typeface="Times New Roman" pitchFamily="18" charset="0"/>
              </a:rPr>
              <a:t>15,</a:t>
            </a:r>
            <a:r>
              <a:rPr lang="tr-TR" altLang="tr-TR" sz="1400" smtClean="0">
                <a:cs typeface="Times New Roman" pitchFamily="18" charset="0"/>
              </a:rPr>
              <a:t>F</a:t>
            </a:r>
            <a:r>
              <a:rPr lang="tr-TR" altLang="tr-TR" sz="1400" baseline="-30000" smtClean="0">
                <a:cs typeface="Times New Roman" pitchFamily="18" charset="0"/>
              </a:rPr>
              <a:t>16</a:t>
            </a:r>
            <a:r>
              <a:rPr lang="tr-TR" altLang="tr-TR" sz="1400" smtClean="0">
                <a:cs typeface="Times New Roman" pitchFamily="18" charset="0"/>
              </a:rPr>
              <a:t>,C</a:t>
            </a:r>
            <a:r>
              <a:rPr lang="tr-TR" altLang="tr-TR" sz="1400" baseline="-30000" smtClean="0">
                <a:cs typeface="Times New Roman" pitchFamily="18" charset="0"/>
              </a:rPr>
              <a:t>17</a:t>
            </a:r>
            <a:r>
              <a:rPr lang="tr-TR" altLang="tr-TR" sz="1400" smtClean="0">
                <a:cs typeface="Times New Roman" pitchFamily="18" charset="0"/>
              </a:rPr>
              <a:t>,E</a:t>
            </a:r>
            <a:r>
              <a:rPr lang="tr-TR" altLang="tr-TR" sz="1400" baseline="-30000" smtClean="0">
                <a:cs typeface="Times New Roman" pitchFamily="18" charset="0"/>
              </a:rPr>
              <a:t>18</a:t>
            </a:r>
            <a:r>
              <a:rPr lang="tr-TR" altLang="tr-TR" sz="1400" smtClean="0">
                <a:cs typeface="Times New Roman" pitchFamily="18" charset="0"/>
              </a:rPr>
              <a:t>,A</a:t>
            </a:r>
            <a:r>
              <a:rPr lang="tr-TR" altLang="tr-TR" sz="1400" baseline="-30000" smtClean="0">
                <a:cs typeface="Times New Roman" pitchFamily="18" charset="0"/>
              </a:rPr>
              <a:t>19</a:t>
            </a:r>
            <a:r>
              <a:rPr lang="tr-TR" altLang="tr-TR" sz="1400" smtClean="0">
                <a:cs typeface="Times New Roman" pitchFamily="18" charset="0"/>
              </a:rPr>
              <a:t>,C</a:t>
            </a:r>
            <a:r>
              <a:rPr lang="tr-TR" altLang="tr-TR" sz="1400" baseline="-30000" smtClean="0">
                <a:cs typeface="Times New Roman" pitchFamily="18" charset="0"/>
              </a:rPr>
              <a:t>20</a:t>
            </a:r>
            <a:r>
              <a:rPr lang="tr-TR" altLang="tr-TR" sz="1400" smtClean="0">
                <a:cs typeface="Times New Roman" pitchFamily="18" charset="0"/>
              </a:rPr>
              <a:t>,G</a:t>
            </a:r>
            <a:r>
              <a:rPr lang="tr-TR" altLang="tr-TR" sz="1400" baseline="-30000" smtClean="0">
                <a:cs typeface="Times New Roman" pitchFamily="18" charset="0"/>
              </a:rPr>
              <a:t>21</a:t>
            </a:r>
            <a:r>
              <a:rPr lang="tr-TR" altLang="tr-TR" sz="1400" smtClean="0">
                <a:cs typeface="Times New Roman" pitchFamily="18" charset="0"/>
              </a:rPr>
              <a:t>]</a:t>
            </a:r>
          </a:p>
          <a:p>
            <a:pPr algn="just">
              <a:lnSpc>
                <a:spcPct val="80000"/>
              </a:lnSpc>
              <a:buFontTx/>
              <a:buNone/>
            </a:pPr>
            <a:r>
              <a:rPr lang="tr-TR" altLang="tr-TR" sz="1400" smtClean="0">
                <a:cs typeface="Times New Roman" pitchFamily="18" charset="0"/>
              </a:rPr>
              <a:t>[</a:t>
            </a:r>
            <a:r>
              <a:rPr lang="tr-TR" altLang="tr-TR" sz="1400" b="1" smtClean="0">
                <a:solidFill>
                  <a:srgbClr val="FF0000"/>
                </a:solidFill>
                <a:cs typeface="Times New Roman" pitchFamily="18" charset="0"/>
              </a:rPr>
              <a:t>F</a:t>
            </a:r>
            <a:r>
              <a:rPr lang="tr-TR" altLang="tr-TR" sz="1400" b="1" baseline="-30000" smtClean="0">
                <a:solidFill>
                  <a:srgbClr val="FF0000"/>
                </a:solidFill>
                <a:cs typeface="Times New Roman" pitchFamily="18" charset="0"/>
              </a:rPr>
              <a:t>14</a:t>
            </a:r>
            <a:r>
              <a:rPr lang="tr-TR" altLang="tr-TR" sz="1400" smtClean="0">
                <a:cs typeface="Times New Roman" pitchFamily="18" charset="0"/>
              </a:rPr>
              <a:t>,B</a:t>
            </a:r>
            <a:r>
              <a:rPr lang="tr-TR" altLang="tr-TR" sz="1400" baseline="-30000" smtClean="0">
                <a:cs typeface="Times New Roman" pitchFamily="18" charset="0"/>
              </a:rPr>
              <a:t>15,</a:t>
            </a:r>
            <a:r>
              <a:rPr lang="tr-TR" altLang="tr-TR" sz="1400" smtClean="0">
                <a:cs typeface="Times New Roman" pitchFamily="18" charset="0"/>
              </a:rPr>
              <a:t>F</a:t>
            </a:r>
            <a:r>
              <a:rPr lang="tr-TR" altLang="tr-TR" sz="1400" baseline="-30000" smtClean="0">
                <a:cs typeface="Times New Roman" pitchFamily="18" charset="0"/>
              </a:rPr>
              <a:t>16</a:t>
            </a:r>
            <a:r>
              <a:rPr lang="tr-TR" altLang="tr-TR" sz="1400" smtClean="0">
                <a:cs typeface="Times New Roman" pitchFamily="18" charset="0"/>
              </a:rPr>
              <a:t>,C</a:t>
            </a:r>
            <a:r>
              <a:rPr lang="tr-TR" altLang="tr-TR" sz="1400" baseline="-30000" smtClean="0">
                <a:cs typeface="Times New Roman" pitchFamily="18" charset="0"/>
              </a:rPr>
              <a:t>17</a:t>
            </a:r>
            <a:r>
              <a:rPr lang="tr-TR" altLang="tr-TR" sz="1400" smtClean="0">
                <a:cs typeface="Times New Roman" pitchFamily="18" charset="0"/>
              </a:rPr>
              <a:t>,E</a:t>
            </a:r>
            <a:r>
              <a:rPr lang="tr-TR" altLang="tr-TR" sz="1400" baseline="-30000" smtClean="0">
                <a:cs typeface="Times New Roman" pitchFamily="18" charset="0"/>
              </a:rPr>
              <a:t>18</a:t>
            </a:r>
            <a:r>
              <a:rPr lang="tr-TR" altLang="tr-TR" sz="1400" smtClean="0">
                <a:cs typeface="Times New Roman" pitchFamily="18" charset="0"/>
              </a:rPr>
              <a:t>,A</a:t>
            </a:r>
            <a:r>
              <a:rPr lang="tr-TR" altLang="tr-TR" sz="1400" baseline="-30000" smtClean="0">
                <a:cs typeface="Times New Roman" pitchFamily="18" charset="0"/>
              </a:rPr>
              <a:t>19</a:t>
            </a:r>
            <a:r>
              <a:rPr lang="tr-TR" altLang="tr-TR" sz="1400" smtClean="0">
                <a:cs typeface="Times New Roman" pitchFamily="18" charset="0"/>
              </a:rPr>
              <a:t>,C</a:t>
            </a:r>
            <a:r>
              <a:rPr lang="tr-TR" altLang="tr-TR" sz="1400" baseline="-30000" smtClean="0">
                <a:cs typeface="Times New Roman" pitchFamily="18" charset="0"/>
              </a:rPr>
              <a:t>20</a:t>
            </a:r>
            <a:r>
              <a:rPr lang="tr-TR" altLang="tr-TR" sz="1400" smtClean="0">
                <a:cs typeface="Times New Roman" pitchFamily="18" charset="0"/>
              </a:rPr>
              <a:t>,G</a:t>
            </a:r>
            <a:r>
              <a:rPr lang="tr-TR" altLang="tr-TR" sz="1400" baseline="-30000" smtClean="0">
                <a:cs typeface="Times New Roman" pitchFamily="18" charset="0"/>
              </a:rPr>
              <a:t>21</a:t>
            </a:r>
            <a:r>
              <a:rPr lang="tr-TR" altLang="tr-TR" sz="1400" smtClean="0">
                <a:cs typeface="Times New Roman" pitchFamily="18" charset="0"/>
              </a:rPr>
              <a:t>]</a:t>
            </a:r>
          </a:p>
          <a:p>
            <a:pPr algn="just">
              <a:lnSpc>
                <a:spcPct val="80000"/>
              </a:lnSpc>
              <a:buFontTx/>
              <a:buNone/>
            </a:pPr>
            <a:r>
              <a:rPr lang="tr-TR" altLang="tr-TR" sz="1400" smtClean="0">
                <a:cs typeface="Times New Roman" pitchFamily="18" charset="0"/>
              </a:rPr>
              <a:t>[</a:t>
            </a:r>
            <a:r>
              <a:rPr lang="tr-TR" altLang="tr-TR" sz="1400" b="1" smtClean="0">
                <a:solidFill>
                  <a:srgbClr val="FF0000"/>
                </a:solidFill>
                <a:cs typeface="Times New Roman" pitchFamily="18" charset="0"/>
              </a:rPr>
              <a:t>B</a:t>
            </a:r>
            <a:r>
              <a:rPr lang="tr-TR" altLang="tr-TR" sz="1400" b="1" baseline="-30000" smtClean="0">
                <a:solidFill>
                  <a:srgbClr val="FF0000"/>
                </a:solidFill>
                <a:cs typeface="Times New Roman" pitchFamily="18" charset="0"/>
              </a:rPr>
              <a:t>15</a:t>
            </a:r>
            <a:r>
              <a:rPr lang="tr-TR" altLang="tr-TR" sz="1400" baseline="-30000" smtClean="0">
                <a:cs typeface="Times New Roman" pitchFamily="18" charset="0"/>
              </a:rPr>
              <a:t>,</a:t>
            </a:r>
            <a:r>
              <a:rPr lang="tr-TR" altLang="tr-TR" sz="1400" smtClean="0">
                <a:cs typeface="Times New Roman" pitchFamily="18" charset="0"/>
              </a:rPr>
              <a:t>F</a:t>
            </a:r>
            <a:r>
              <a:rPr lang="tr-TR" altLang="tr-TR" sz="1400" baseline="-30000" smtClean="0">
                <a:cs typeface="Times New Roman" pitchFamily="18" charset="0"/>
              </a:rPr>
              <a:t>16</a:t>
            </a:r>
            <a:r>
              <a:rPr lang="tr-TR" altLang="tr-TR" sz="1400" smtClean="0">
                <a:cs typeface="Times New Roman" pitchFamily="18" charset="0"/>
              </a:rPr>
              <a:t>,C</a:t>
            </a:r>
            <a:r>
              <a:rPr lang="tr-TR" altLang="tr-TR" sz="1400" baseline="-30000" smtClean="0">
                <a:cs typeface="Times New Roman" pitchFamily="18" charset="0"/>
              </a:rPr>
              <a:t>17</a:t>
            </a:r>
            <a:r>
              <a:rPr lang="tr-TR" altLang="tr-TR" sz="1400" smtClean="0">
                <a:cs typeface="Times New Roman" pitchFamily="18" charset="0"/>
              </a:rPr>
              <a:t>,E</a:t>
            </a:r>
            <a:r>
              <a:rPr lang="tr-TR" altLang="tr-TR" sz="1400" baseline="-30000" smtClean="0">
                <a:cs typeface="Times New Roman" pitchFamily="18" charset="0"/>
              </a:rPr>
              <a:t>18</a:t>
            </a:r>
            <a:r>
              <a:rPr lang="tr-TR" altLang="tr-TR" sz="1400" smtClean="0">
                <a:cs typeface="Times New Roman" pitchFamily="18" charset="0"/>
              </a:rPr>
              <a:t>,A</a:t>
            </a:r>
            <a:r>
              <a:rPr lang="tr-TR" altLang="tr-TR" sz="1400" baseline="-30000" smtClean="0">
                <a:cs typeface="Times New Roman" pitchFamily="18" charset="0"/>
              </a:rPr>
              <a:t>19</a:t>
            </a:r>
            <a:r>
              <a:rPr lang="tr-TR" altLang="tr-TR" sz="1400" smtClean="0">
                <a:cs typeface="Times New Roman" pitchFamily="18" charset="0"/>
              </a:rPr>
              <a:t>,C</a:t>
            </a:r>
            <a:r>
              <a:rPr lang="tr-TR" altLang="tr-TR" sz="1400" baseline="-30000" smtClean="0">
                <a:cs typeface="Times New Roman" pitchFamily="18" charset="0"/>
              </a:rPr>
              <a:t>20</a:t>
            </a:r>
            <a:r>
              <a:rPr lang="tr-TR" altLang="tr-TR" sz="1400" smtClean="0">
                <a:cs typeface="Times New Roman" pitchFamily="18" charset="0"/>
              </a:rPr>
              <a:t>,G</a:t>
            </a:r>
            <a:r>
              <a:rPr lang="tr-TR" altLang="tr-TR" sz="1400" baseline="-30000" smtClean="0">
                <a:cs typeface="Times New Roman" pitchFamily="18" charset="0"/>
              </a:rPr>
              <a:t>21</a:t>
            </a:r>
            <a:r>
              <a:rPr lang="tr-TR" altLang="tr-TR" sz="1400" smtClean="0">
                <a:cs typeface="Times New Roman" pitchFamily="18" charset="0"/>
              </a:rPr>
              <a:t>,G</a:t>
            </a:r>
            <a:r>
              <a:rPr lang="tr-TR" altLang="tr-TR" sz="1400" baseline="-30000" smtClean="0">
                <a:cs typeface="Times New Roman" pitchFamily="18" charset="0"/>
              </a:rPr>
              <a:t>22</a:t>
            </a:r>
            <a:r>
              <a:rPr lang="tr-TR" altLang="tr-TR" sz="1400" smtClean="0">
                <a:cs typeface="Times New Roman" pitchFamily="18" charset="0"/>
              </a:rPr>
              <a:t>]</a:t>
            </a:r>
          </a:p>
          <a:p>
            <a:pPr algn="just">
              <a:lnSpc>
                <a:spcPct val="80000"/>
              </a:lnSpc>
              <a:buFontTx/>
              <a:buNone/>
            </a:pPr>
            <a:r>
              <a:rPr lang="tr-TR" altLang="tr-TR" sz="1400" smtClean="0">
                <a:cs typeface="Times New Roman" pitchFamily="18" charset="0"/>
              </a:rPr>
              <a:t>[</a:t>
            </a:r>
            <a:r>
              <a:rPr lang="tr-TR" altLang="tr-TR" sz="1400" b="1" smtClean="0">
                <a:solidFill>
                  <a:srgbClr val="FF0000"/>
                </a:solidFill>
                <a:cs typeface="Times New Roman" pitchFamily="18" charset="0"/>
              </a:rPr>
              <a:t>F</a:t>
            </a:r>
            <a:r>
              <a:rPr lang="tr-TR" altLang="tr-TR" sz="1400" b="1" baseline="-30000" smtClean="0">
                <a:solidFill>
                  <a:srgbClr val="FF0000"/>
                </a:solidFill>
                <a:cs typeface="Times New Roman" pitchFamily="18" charset="0"/>
              </a:rPr>
              <a:t>16</a:t>
            </a:r>
            <a:r>
              <a:rPr lang="tr-TR" altLang="tr-TR" sz="1400" smtClean="0">
                <a:cs typeface="Times New Roman" pitchFamily="18" charset="0"/>
              </a:rPr>
              <a:t>,C</a:t>
            </a:r>
            <a:r>
              <a:rPr lang="tr-TR" altLang="tr-TR" sz="1400" baseline="-30000" smtClean="0">
                <a:cs typeface="Times New Roman" pitchFamily="18" charset="0"/>
              </a:rPr>
              <a:t>17</a:t>
            </a:r>
            <a:r>
              <a:rPr lang="tr-TR" altLang="tr-TR" sz="1400" smtClean="0">
                <a:cs typeface="Times New Roman" pitchFamily="18" charset="0"/>
              </a:rPr>
              <a:t>,E</a:t>
            </a:r>
            <a:r>
              <a:rPr lang="tr-TR" altLang="tr-TR" sz="1400" baseline="-30000" smtClean="0">
                <a:cs typeface="Times New Roman" pitchFamily="18" charset="0"/>
              </a:rPr>
              <a:t>18</a:t>
            </a:r>
            <a:r>
              <a:rPr lang="tr-TR" altLang="tr-TR" sz="1400" smtClean="0">
                <a:cs typeface="Times New Roman" pitchFamily="18" charset="0"/>
              </a:rPr>
              <a:t>,A</a:t>
            </a:r>
            <a:r>
              <a:rPr lang="tr-TR" altLang="tr-TR" sz="1400" baseline="-30000" smtClean="0">
                <a:cs typeface="Times New Roman" pitchFamily="18" charset="0"/>
              </a:rPr>
              <a:t>19</a:t>
            </a:r>
            <a:r>
              <a:rPr lang="tr-TR" altLang="tr-TR" sz="1400" smtClean="0">
                <a:cs typeface="Times New Roman" pitchFamily="18" charset="0"/>
              </a:rPr>
              <a:t>,C</a:t>
            </a:r>
            <a:r>
              <a:rPr lang="tr-TR" altLang="tr-TR" sz="1400" baseline="-30000" smtClean="0">
                <a:cs typeface="Times New Roman" pitchFamily="18" charset="0"/>
              </a:rPr>
              <a:t>20</a:t>
            </a:r>
            <a:r>
              <a:rPr lang="tr-TR" altLang="tr-TR" sz="1400" smtClean="0">
                <a:cs typeface="Times New Roman" pitchFamily="18" charset="0"/>
              </a:rPr>
              <a:t>,G</a:t>
            </a:r>
            <a:r>
              <a:rPr lang="tr-TR" altLang="tr-TR" sz="1400" baseline="-30000" smtClean="0">
                <a:cs typeface="Times New Roman" pitchFamily="18" charset="0"/>
              </a:rPr>
              <a:t>21</a:t>
            </a:r>
            <a:r>
              <a:rPr lang="tr-TR" altLang="tr-TR" sz="1400" smtClean="0">
                <a:cs typeface="Times New Roman" pitchFamily="18" charset="0"/>
              </a:rPr>
              <a:t>,G</a:t>
            </a:r>
            <a:r>
              <a:rPr lang="tr-TR" altLang="tr-TR" sz="1400" baseline="-30000" smtClean="0">
                <a:cs typeface="Times New Roman" pitchFamily="18" charset="0"/>
              </a:rPr>
              <a:t>22</a:t>
            </a:r>
            <a:r>
              <a:rPr lang="tr-TR" altLang="tr-TR" sz="1400" smtClean="0">
                <a:cs typeface="Times New Roman" pitchFamily="18" charset="0"/>
              </a:rPr>
              <a:t>,C</a:t>
            </a:r>
            <a:r>
              <a:rPr lang="tr-TR" altLang="tr-TR" sz="1400" baseline="-30000" smtClean="0">
                <a:cs typeface="Times New Roman" pitchFamily="18" charset="0"/>
              </a:rPr>
              <a:t>23</a:t>
            </a:r>
            <a:r>
              <a:rPr lang="tr-TR" altLang="tr-TR" sz="1400" smtClean="0">
                <a:cs typeface="Times New Roman" pitchFamily="18" charset="0"/>
              </a:rPr>
              <a:t>]</a:t>
            </a:r>
          </a:p>
          <a:p>
            <a:pPr algn="just">
              <a:lnSpc>
                <a:spcPct val="80000"/>
              </a:lnSpc>
              <a:buFontTx/>
              <a:buNone/>
            </a:pPr>
            <a:r>
              <a:rPr lang="tr-TR" altLang="tr-TR" sz="1400" smtClean="0">
                <a:cs typeface="Times New Roman" pitchFamily="18" charset="0"/>
              </a:rPr>
              <a:t>[</a:t>
            </a:r>
            <a:r>
              <a:rPr lang="tr-TR" altLang="tr-TR" sz="1400" b="1" smtClean="0">
                <a:solidFill>
                  <a:srgbClr val="FF0000"/>
                </a:solidFill>
                <a:cs typeface="Times New Roman" pitchFamily="18" charset="0"/>
              </a:rPr>
              <a:t>C</a:t>
            </a:r>
            <a:r>
              <a:rPr lang="tr-TR" altLang="tr-TR" sz="1400" b="1" baseline="-30000" smtClean="0">
                <a:solidFill>
                  <a:srgbClr val="FF0000"/>
                </a:solidFill>
                <a:cs typeface="Times New Roman" pitchFamily="18" charset="0"/>
              </a:rPr>
              <a:t>17</a:t>
            </a:r>
            <a:r>
              <a:rPr lang="tr-TR" altLang="tr-TR" sz="1400" smtClean="0">
                <a:cs typeface="Times New Roman" pitchFamily="18" charset="0"/>
              </a:rPr>
              <a:t>,E</a:t>
            </a:r>
            <a:r>
              <a:rPr lang="tr-TR" altLang="tr-TR" sz="1400" baseline="-30000" smtClean="0">
                <a:cs typeface="Times New Roman" pitchFamily="18" charset="0"/>
              </a:rPr>
              <a:t>18</a:t>
            </a:r>
            <a:r>
              <a:rPr lang="tr-TR" altLang="tr-TR" sz="1400" smtClean="0">
                <a:cs typeface="Times New Roman" pitchFamily="18" charset="0"/>
              </a:rPr>
              <a:t>,A</a:t>
            </a:r>
            <a:r>
              <a:rPr lang="tr-TR" altLang="tr-TR" sz="1400" baseline="-30000" smtClean="0">
                <a:cs typeface="Times New Roman" pitchFamily="18" charset="0"/>
              </a:rPr>
              <a:t>19</a:t>
            </a:r>
            <a:r>
              <a:rPr lang="tr-TR" altLang="tr-TR" sz="1400" smtClean="0">
                <a:cs typeface="Times New Roman" pitchFamily="18" charset="0"/>
              </a:rPr>
              <a:t>,C</a:t>
            </a:r>
            <a:r>
              <a:rPr lang="tr-TR" altLang="tr-TR" sz="1400" baseline="-30000" smtClean="0">
                <a:cs typeface="Times New Roman" pitchFamily="18" charset="0"/>
              </a:rPr>
              <a:t>20</a:t>
            </a:r>
            <a:r>
              <a:rPr lang="tr-TR" altLang="tr-TR" sz="1400" smtClean="0">
                <a:cs typeface="Times New Roman" pitchFamily="18" charset="0"/>
              </a:rPr>
              <a:t>,G</a:t>
            </a:r>
            <a:r>
              <a:rPr lang="tr-TR" altLang="tr-TR" sz="1400" baseline="-30000" smtClean="0">
                <a:cs typeface="Times New Roman" pitchFamily="18" charset="0"/>
              </a:rPr>
              <a:t>21</a:t>
            </a:r>
            <a:r>
              <a:rPr lang="tr-TR" altLang="tr-TR" sz="1400" smtClean="0">
                <a:cs typeface="Times New Roman" pitchFamily="18" charset="0"/>
              </a:rPr>
              <a:t>,G</a:t>
            </a:r>
            <a:r>
              <a:rPr lang="tr-TR" altLang="tr-TR" sz="1400" baseline="-30000" smtClean="0">
                <a:cs typeface="Times New Roman" pitchFamily="18" charset="0"/>
              </a:rPr>
              <a:t>22</a:t>
            </a:r>
            <a:r>
              <a:rPr lang="tr-TR" altLang="tr-TR" sz="1400" smtClean="0">
                <a:cs typeface="Times New Roman" pitchFamily="18" charset="0"/>
              </a:rPr>
              <a:t>,C</a:t>
            </a:r>
            <a:r>
              <a:rPr lang="tr-TR" altLang="tr-TR" sz="1400" baseline="-30000" smtClean="0">
                <a:cs typeface="Times New Roman" pitchFamily="18" charset="0"/>
              </a:rPr>
              <a:t>23</a:t>
            </a:r>
            <a:r>
              <a:rPr lang="tr-TR" altLang="tr-TR" sz="1400" smtClean="0">
                <a:cs typeface="Times New Roman" pitchFamily="18" charset="0"/>
              </a:rPr>
              <a:t>,G</a:t>
            </a:r>
            <a:r>
              <a:rPr lang="tr-TR" altLang="tr-TR" sz="1400" baseline="-30000" smtClean="0">
                <a:cs typeface="Times New Roman" pitchFamily="18" charset="0"/>
              </a:rPr>
              <a:t>24</a:t>
            </a:r>
            <a:r>
              <a:rPr lang="tr-TR" altLang="tr-TR" sz="1400" smtClean="0">
                <a:cs typeface="Times New Roman" pitchFamily="18" charset="0"/>
              </a:rPr>
              <a:t>]</a:t>
            </a:r>
          </a:p>
          <a:p>
            <a:pPr algn="just">
              <a:lnSpc>
                <a:spcPct val="80000"/>
              </a:lnSpc>
              <a:buFontTx/>
              <a:buNone/>
            </a:pPr>
            <a:r>
              <a:rPr lang="tr-TR" altLang="tr-TR" sz="1400" smtClean="0">
                <a:cs typeface="Times New Roman" pitchFamily="18" charset="0"/>
              </a:rPr>
              <a:t>[</a:t>
            </a:r>
            <a:r>
              <a:rPr lang="tr-TR" altLang="tr-TR" sz="1400" b="1" smtClean="0">
                <a:solidFill>
                  <a:srgbClr val="FF0000"/>
                </a:solidFill>
                <a:cs typeface="Times New Roman" pitchFamily="18" charset="0"/>
              </a:rPr>
              <a:t>E</a:t>
            </a:r>
            <a:r>
              <a:rPr lang="tr-TR" altLang="tr-TR" sz="1400" b="1" baseline="-30000" smtClean="0">
                <a:solidFill>
                  <a:srgbClr val="FF0000"/>
                </a:solidFill>
                <a:cs typeface="Times New Roman" pitchFamily="18" charset="0"/>
              </a:rPr>
              <a:t>18</a:t>
            </a:r>
            <a:r>
              <a:rPr lang="tr-TR" altLang="tr-TR" sz="1400" smtClean="0">
                <a:cs typeface="Times New Roman" pitchFamily="18" charset="0"/>
              </a:rPr>
              <a:t>,A</a:t>
            </a:r>
            <a:r>
              <a:rPr lang="tr-TR" altLang="tr-TR" sz="1400" baseline="-30000" smtClean="0">
                <a:cs typeface="Times New Roman" pitchFamily="18" charset="0"/>
              </a:rPr>
              <a:t>19</a:t>
            </a:r>
            <a:r>
              <a:rPr lang="tr-TR" altLang="tr-TR" sz="1400" smtClean="0">
                <a:cs typeface="Times New Roman" pitchFamily="18" charset="0"/>
              </a:rPr>
              <a:t>,C</a:t>
            </a:r>
            <a:r>
              <a:rPr lang="tr-TR" altLang="tr-TR" sz="1400" baseline="-30000" smtClean="0">
                <a:cs typeface="Times New Roman" pitchFamily="18" charset="0"/>
              </a:rPr>
              <a:t>20</a:t>
            </a:r>
            <a:r>
              <a:rPr lang="tr-TR" altLang="tr-TR" sz="1400" smtClean="0">
                <a:cs typeface="Times New Roman" pitchFamily="18" charset="0"/>
              </a:rPr>
              <a:t>,G</a:t>
            </a:r>
            <a:r>
              <a:rPr lang="tr-TR" altLang="tr-TR" sz="1400" baseline="-30000" smtClean="0">
                <a:cs typeface="Times New Roman" pitchFamily="18" charset="0"/>
              </a:rPr>
              <a:t>21</a:t>
            </a:r>
            <a:r>
              <a:rPr lang="tr-TR" altLang="tr-TR" sz="1400" smtClean="0">
                <a:cs typeface="Times New Roman" pitchFamily="18" charset="0"/>
              </a:rPr>
              <a:t>,G</a:t>
            </a:r>
            <a:r>
              <a:rPr lang="tr-TR" altLang="tr-TR" sz="1400" baseline="-30000" smtClean="0">
                <a:cs typeface="Times New Roman" pitchFamily="18" charset="0"/>
              </a:rPr>
              <a:t>22</a:t>
            </a:r>
            <a:r>
              <a:rPr lang="tr-TR" altLang="tr-TR" sz="1400" smtClean="0">
                <a:cs typeface="Times New Roman" pitchFamily="18" charset="0"/>
              </a:rPr>
              <a:t>,C</a:t>
            </a:r>
            <a:r>
              <a:rPr lang="tr-TR" altLang="tr-TR" sz="1400" baseline="-30000" smtClean="0">
                <a:cs typeface="Times New Roman" pitchFamily="18" charset="0"/>
              </a:rPr>
              <a:t>23</a:t>
            </a:r>
            <a:r>
              <a:rPr lang="tr-TR" altLang="tr-TR" sz="1400" smtClean="0">
                <a:cs typeface="Times New Roman" pitchFamily="18" charset="0"/>
              </a:rPr>
              <a:t>,G</a:t>
            </a:r>
            <a:r>
              <a:rPr lang="tr-TR" altLang="tr-TR" sz="1400" baseline="-30000" smtClean="0">
                <a:cs typeface="Times New Roman" pitchFamily="18" charset="0"/>
              </a:rPr>
              <a:t>24</a:t>
            </a:r>
            <a:r>
              <a:rPr lang="tr-TR" altLang="tr-TR" sz="1400" smtClean="0">
                <a:cs typeface="Times New Roman" pitchFamily="18" charset="0"/>
              </a:rPr>
              <a:t>]</a:t>
            </a:r>
          </a:p>
          <a:p>
            <a:pPr algn="just">
              <a:lnSpc>
                <a:spcPct val="80000"/>
              </a:lnSpc>
              <a:buFontTx/>
              <a:buNone/>
            </a:pPr>
            <a:r>
              <a:rPr lang="tr-TR" altLang="tr-TR" sz="1400" smtClean="0">
                <a:cs typeface="Times New Roman" pitchFamily="18" charset="0"/>
              </a:rPr>
              <a:t>[</a:t>
            </a:r>
            <a:r>
              <a:rPr lang="tr-TR" altLang="tr-TR" sz="1400" b="1" smtClean="0">
                <a:solidFill>
                  <a:srgbClr val="FF0000"/>
                </a:solidFill>
                <a:cs typeface="Times New Roman" pitchFamily="18" charset="0"/>
              </a:rPr>
              <a:t>A</a:t>
            </a:r>
            <a:r>
              <a:rPr lang="tr-TR" altLang="tr-TR" sz="1400" b="1" baseline="-30000" smtClean="0">
                <a:solidFill>
                  <a:srgbClr val="FF0000"/>
                </a:solidFill>
                <a:cs typeface="Times New Roman" pitchFamily="18" charset="0"/>
              </a:rPr>
              <a:t>19</a:t>
            </a:r>
            <a:r>
              <a:rPr lang="tr-TR" altLang="tr-TR" sz="1400" smtClean="0">
                <a:cs typeface="Times New Roman" pitchFamily="18" charset="0"/>
              </a:rPr>
              <a:t>,C</a:t>
            </a:r>
            <a:r>
              <a:rPr lang="tr-TR" altLang="tr-TR" sz="1400" baseline="-30000" smtClean="0">
                <a:cs typeface="Times New Roman" pitchFamily="18" charset="0"/>
              </a:rPr>
              <a:t>20</a:t>
            </a:r>
            <a:r>
              <a:rPr lang="tr-TR" altLang="tr-TR" sz="1400" smtClean="0">
                <a:cs typeface="Times New Roman" pitchFamily="18" charset="0"/>
              </a:rPr>
              <a:t>,G</a:t>
            </a:r>
            <a:r>
              <a:rPr lang="tr-TR" altLang="tr-TR" sz="1400" baseline="-30000" smtClean="0">
                <a:cs typeface="Times New Roman" pitchFamily="18" charset="0"/>
              </a:rPr>
              <a:t>21</a:t>
            </a:r>
            <a:r>
              <a:rPr lang="tr-TR" altLang="tr-TR" sz="1400" smtClean="0">
                <a:cs typeface="Times New Roman" pitchFamily="18" charset="0"/>
              </a:rPr>
              <a:t>,G</a:t>
            </a:r>
            <a:r>
              <a:rPr lang="tr-TR" altLang="tr-TR" sz="1400" baseline="-30000" smtClean="0">
                <a:cs typeface="Times New Roman" pitchFamily="18" charset="0"/>
              </a:rPr>
              <a:t>22</a:t>
            </a:r>
            <a:r>
              <a:rPr lang="tr-TR" altLang="tr-TR" sz="1400" smtClean="0">
                <a:cs typeface="Times New Roman" pitchFamily="18" charset="0"/>
              </a:rPr>
              <a:t>,C</a:t>
            </a:r>
            <a:r>
              <a:rPr lang="tr-TR" altLang="tr-TR" sz="1400" baseline="-30000" smtClean="0">
                <a:cs typeface="Times New Roman" pitchFamily="18" charset="0"/>
              </a:rPr>
              <a:t>23</a:t>
            </a:r>
            <a:r>
              <a:rPr lang="tr-TR" altLang="tr-TR" sz="1400" smtClean="0">
                <a:cs typeface="Times New Roman" pitchFamily="18" charset="0"/>
              </a:rPr>
              <a:t>,G</a:t>
            </a:r>
            <a:r>
              <a:rPr lang="tr-TR" altLang="tr-TR" sz="1400" baseline="-30000" smtClean="0">
                <a:cs typeface="Times New Roman" pitchFamily="18" charset="0"/>
              </a:rPr>
              <a:t>24</a:t>
            </a:r>
            <a:r>
              <a:rPr lang="tr-TR" altLang="tr-TR" sz="1400" smtClean="0">
                <a:cs typeface="Times New Roman" pitchFamily="18" charset="0"/>
              </a:rPr>
              <a:t>]</a:t>
            </a:r>
          </a:p>
          <a:p>
            <a:pPr algn="just">
              <a:lnSpc>
                <a:spcPct val="80000"/>
              </a:lnSpc>
              <a:buFontTx/>
              <a:buNone/>
            </a:pPr>
            <a:r>
              <a:rPr lang="tr-TR" altLang="tr-TR" sz="1400" smtClean="0">
                <a:cs typeface="Times New Roman" pitchFamily="18" charset="0"/>
              </a:rPr>
              <a:t>[</a:t>
            </a:r>
            <a:r>
              <a:rPr lang="tr-TR" altLang="tr-TR" sz="1400" b="1" smtClean="0">
                <a:solidFill>
                  <a:srgbClr val="FF0000"/>
                </a:solidFill>
                <a:cs typeface="Times New Roman" pitchFamily="18" charset="0"/>
              </a:rPr>
              <a:t>C</a:t>
            </a:r>
            <a:r>
              <a:rPr lang="tr-TR" altLang="tr-TR" sz="1400" b="1" baseline="-30000" smtClean="0">
                <a:solidFill>
                  <a:srgbClr val="FF0000"/>
                </a:solidFill>
                <a:cs typeface="Times New Roman" pitchFamily="18" charset="0"/>
              </a:rPr>
              <a:t>20</a:t>
            </a:r>
            <a:r>
              <a:rPr lang="tr-TR" altLang="tr-TR" sz="1400" smtClean="0">
                <a:cs typeface="Times New Roman" pitchFamily="18" charset="0"/>
              </a:rPr>
              <a:t>,G</a:t>
            </a:r>
            <a:r>
              <a:rPr lang="tr-TR" altLang="tr-TR" sz="1400" baseline="-30000" smtClean="0">
                <a:cs typeface="Times New Roman" pitchFamily="18" charset="0"/>
              </a:rPr>
              <a:t>21</a:t>
            </a:r>
            <a:r>
              <a:rPr lang="tr-TR" altLang="tr-TR" sz="1400" smtClean="0">
                <a:cs typeface="Times New Roman" pitchFamily="18" charset="0"/>
              </a:rPr>
              <a:t>,G</a:t>
            </a:r>
            <a:r>
              <a:rPr lang="tr-TR" altLang="tr-TR" sz="1400" baseline="-30000" smtClean="0">
                <a:cs typeface="Times New Roman" pitchFamily="18" charset="0"/>
              </a:rPr>
              <a:t>22</a:t>
            </a:r>
            <a:r>
              <a:rPr lang="tr-TR" altLang="tr-TR" sz="1400" smtClean="0">
                <a:cs typeface="Times New Roman" pitchFamily="18" charset="0"/>
              </a:rPr>
              <a:t>,C</a:t>
            </a:r>
            <a:r>
              <a:rPr lang="tr-TR" altLang="tr-TR" sz="1400" baseline="-30000" smtClean="0">
                <a:cs typeface="Times New Roman" pitchFamily="18" charset="0"/>
              </a:rPr>
              <a:t>23</a:t>
            </a:r>
            <a:r>
              <a:rPr lang="tr-TR" altLang="tr-TR" sz="1400" smtClean="0">
                <a:cs typeface="Times New Roman" pitchFamily="18" charset="0"/>
              </a:rPr>
              <a:t>,G</a:t>
            </a:r>
            <a:r>
              <a:rPr lang="tr-TR" altLang="tr-TR" sz="1400" baseline="-30000" smtClean="0">
                <a:cs typeface="Times New Roman" pitchFamily="18" charset="0"/>
              </a:rPr>
              <a:t>24,</a:t>
            </a:r>
            <a:r>
              <a:rPr lang="tr-TR" altLang="tr-TR" sz="1400" smtClean="0">
                <a:cs typeface="Times New Roman" pitchFamily="18" charset="0"/>
              </a:rPr>
              <a:t>F</a:t>
            </a:r>
            <a:r>
              <a:rPr lang="tr-TR" altLang="tr-TR" sz="1400" baseline="-30000" smtClean="0">
                <a:cs typeface="Times New Roman" pitchFamily="18" charset="0"/>
              </a:rPr>
              <a:t>25</a:t>
            </a:r>
            <a:r>
              <a:rPr lang="tr-TR" altLang="tr-TR" sz="1400" smtClean="0">
                <a:cs typeface="Times New Roman" pitchFamily="18" charset="0"/>
              </a:rPr>
              <a:t>]</a:t>
            </a:r>
          </a:p>
          <a:p>
            <a:pPr>
              <a:lnSpc>
                <a:spcPct val="80000"/>
              </a:lnSpc>
              <a:buFontTx/>
              <a:buNone/>
            </a:pPr>
            <a:r>
              <a:rPr lang="tr-TR" altLang="tr-TR" sz="1400" smtClean="0">
                <a:cs typeface="Times New Roman" pitchFamily="18" charset="0"/>
              </a:rPr>
              <a:t>[</a:t>
            </a:r>
            <a:r>
              <a:rPr lang="tr-TR" altLang="tr-TR" sz="1400" b="1" smtClean="0">
                <a:solidFill>
                  <a:srgbClr val="FF0000"/>
                </a:solidFill>
                <a:cs typeface="Times New Roman" pitchFamily="18" charset="0"/>
              </a:rPr>
              <a:t>G</a:t>
            </a:r>
            <a:r>
              <a:rPr lang="tr-TR" altLang="tr-TR" sz="1400" b="1" baseline="-30000" smtClean="0">
                <a:solidFill>
                  <a:srgbClr val="FF0000"/>
                </a:solidFill>
                <a:cs typeface="Times New Roman" pitchFamily="18" charset="0"/>
              </a:rPr>
              <a:t>21</a:t>
            </a:r>
            <a:r>
              <a:rPr lang="tr-TR" altLang="tr-TR" sz="1400" smtClean="0">
                <a:cs typeface="Times New Roman" pitchFamily="18" charset="0"/>
              </a:rPr>
              <a:t>,G</a:t>
            </a:r>
            <a:r>
              <a:rPr lang="tr-TR" altLang="tr-TR" sz="1400" baseline="-30000" smtClean="0">
                <a:cs typeface="Times New Roman" pitchFamily="18" charset="0"/>
              </a:rPr>
              <a:t>22</a:t>
            </a:r>
            <a:r>
              <a:rPr lang="tr-TR" altLang="tr-TR" sz="1400" smtClean="0">
                <a:cs typeface="Times New Roman" pitchFamily="18" charset="0"/>
              </a:rPr>
              <a:t>,C</a:t>
            </a:r>
            <a:r>
              <a:rPr lang="tr-TR" altLang="tr-TR" sz="1400" baseline="-30000" smtClean="0">
                <a:cs typeface="Times New Roman" pitchFamily="18" charset="0"/>
              </a:rPr>
              <a:t>23</a:t>
            </a:r>
            <a:r>
              <a:rPr lang="tr-TR" altLang="tr-TR" sz="1400" smtClean="0">
                <a:cs typeface="Times New Roman" pitchFamily="18" charset="0"/>
              </a:rPr>
              <a:t>,G</a:t>
            </a:r>
            <a:r>
              <a:rPr lang="tr-TR" altLang="tr-TR" sz="1400" baseline="-30000" smtClean="0">
                <a:cs typeface="Times New Roman" pitchFamily="18" charset="0"/>
              </a:rPr>
              <a:t>24,</a:t>
            </a:r>
            <a:r>
              <a:rPr lang="tr-TR" altLang="tr-TR" sz="1400" smtClean="0">
                <a:cs typeface="Times New Roman" pitchFamily="18" charset="0"/>
              </a:rPr>
              <a:t>F</a:t>
            </a:r>
            <a:r>
              <a:rPr lang="tr-TR" altLang="tr-TR" sz="1400" baseline="-30000" smtClean="0">
                <a:cs typeface="Times New Roman" pitchFamily="18" charset="0"/>
              </a:rPr>
              <a:t>25</a:t>
            </a:r>
            <a:r>
              <a:rPr lang="tr-TR" altLang="tr-TR" sz="1400" smtClean="0">
                <a:cs typeface="Times New Roman" pitchFamily="18" charset="0"/>
              </a:rPr>
              <a:t>]</a:t>
            </a:r>
            <a:r>
              <a:rPr lang="tr-TR" altLang="tr-TR" sz="1400" smtClean="0"/>
              <a:t> </a:t>
            </a:r>
          </a:p>
          <a:p>
            <a:pPr algn="just">
              <a:lnSpc>
                <a:spcPct val="80000"/>
              </a:lnSpc>
              <a:buFontTx/>
              <a:buNone/>
            </a:pPr>
            <a:r>
              <a:rPr lang="tr-TR" altLang="tr-TR" sz="1400" b="1" smtClean="0">
                <a:latin typeface="Times New Roman" pitchFamily="18" charset="0"/>
                <a:cs typeface="Times New Roman" pitchFamily="18" charset="0"/>
              </a:rPr>
              <a:t>BFS={S,D,E,F,G}</a:t>
            </a:r>
          </a:p>
        </p:txBody>
      </p:sp>
      <p:sp>
        <p:nvSpPr>
          <p:cNvPr id="30723" name="Rectangle 3"/>
          <p:cNvSpPr>
            <a:spLocks noGrp="1" noChangeArrowheads="1"/>
          </p:cNvSpPr>
          <p:nvPr>
            <p:ph type="title"/>
          </p:nvPr>
        </p:nvSpPr>
        <p:spPr>
          <a:xfrm>
            <a:off x="228600" y="228600"/>
            <a:ext cx="5029200" cy="411163"/>
          </a:xfrm>
          <a:noFill/>
        </p:spPr>
        <p:txBody>
          <a:bodyPr>
            <a:normAutofit/>
          </a:bodyPr>
          <a:lstStyle/>
          <a:p>
            <a:pPr algn="l"/>
            <a:r>
              <a:rPr lang="en-US" altLang="tr-TR" sz="2000" dirty="0" smtClean="0"/>
              <a:t>Breadth-first search</a:t>
            </a:r>
            <a:endParaRPr lang="tr-TR" altLang="tr-TR" sz="2000" dirty="0" smtClean="0"/>
          </a:p>
        </p:txBody>
      </p:sp>
      <p:pic>
        <p:nvPicPr>
          <p:cNvPr id="30724" name="Picture 4" descr="bfs-tee"/>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a:off x="3810000" y="3657600"/>
            <a:ext cx="5105400" cy="281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25" name="Picture 5" descr="CitiesDirectTree"/>
          <p:cNvPicPr>
            <a:picLocks noChangeAspect="1" noChangeArrowheads="1"/>
          </p:cNvPicPr>
          <p:nvPr/>
        </p:nvPicPr>
        <p:blipFill>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a:off x="2971800" y="228600"/>
            <a:ext cx="6096000" cy="3457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 Box 10"/>
          <p:cNvSpPr txBox="1">
            <a:spLocks noChangeArrowheads="1"/>
          </p:cNvSpPr>
          <p:nvPr/>
        </p:nvSpPr>
        <p:spPr bwMode="auto">
          <a:xfrm>
            <a:off x="310262" y="6237312"/>
            <a:ext cx="462177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tr-TR" altLang="tr-TR" dirty="0" err="1" smtClean="0"/>
              <a:t>Numbers</a:t>
            </a:r>
            <a:r>
              <a:rPr lang="tr-TR" altLang="tr-TR" dirty="0" smtClean="0"/>
              <a:t> </a:t>
            </a:r>
            <a:r>
              <a:rPr lang="tr-TR" altLang="tr-TR" dirty="0" err="1" smtClean="0"/>
              <a:t>under</a:t>
            </a:r>
            <a:r>
              <a:rPr lang="tr-TR" altLang="tr-TR" dirty="0" smtClean="0"/>
              <a:t> </a:t>
            </a:r>
            <a:r>
              <a:rPr lang="tr-TR" altLang="tr-TR" dirty="0" err="1" smtClean="0"/>
              <a:t>characters</a:t>
            </a:r>
            <a:r>
              <a:rPr lang="tr-TR" altLang="tr-TR" dirty="0" smtClean="0"/>
              <a:t> </a:t>
            </a:r>
            <a:r>
              <a:rPr lang="tr-TR" altLang="tr-TR" dirty="0" err="1" smtClean="0"/>
              <a:t>indicate</a:t>
            </a:r>
            <a:r>
              <a:rPr lang="tr-TR" altLang="tr-TR" dirty="0" smtClean="0"/>
              <a:t> </a:t>
            </a:r>
            <a:r>
              <a:rPr lang="tr-TR" altLang="tr-TR" dirty="0" err="1" smtClean="0"/>
              <a:t>indices</a:t>
            </a:r>
            <a:r>
              <a:rPr lang="tr-TR" altLang="tr-TR" dirty="0" smtClean="0"/>
              <a:t>.</a:t>
            </a:r>
            <a:endParaRPr lang="en-US" altLang="tr-TR" dirty="0"/>
          </a:p>
        </p:txBody>
      </p:sp>
    </p:spTree>
    <p:extLst>
      <p:ext uri="{BB962C8B-B14F-4D97-AF65-F5344CB8AC3E}">
        <p14:creationId xmlns:p14="http://schemas.microsoft.com/office/powerpoint/2010/main" val="2824803835"/>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9" name="Picture 5" descr="dfs-tree"/>
          <p:cNvPicPr>
            <a:picLocks noChangeAspect="1" noChangeArrowheads="1"/>
          </p:cNvPicPr>
          <p:nvPr/>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r="22788" b="6722"/>
          <a:stretch/>
        </p:blipFill>
        <p:spPr bwMode="auto">
          <a:xfrm>
            <a:off x="4572000" y="3573016"/>
            <a:ext cx="4464496" cy="3168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46" name="Rectangle 2"/>
          <p:cNvSpPr>
            <a:spLocks noGrp="1" noChangeArrowheads="1"/>
          </p:cNvSpPr>
          <p:nvPr>
            <p:ph type="body" idx="1"/>
          </p:nvPr>
        </p:nvSpPr>
        <p:spPr>
          <a:xfrm>
            <a:off x="457200" y="914400"/>
            <a:ext cx="2667000" cy="3581400"/>
          </a:xfrm>
        </p:spPr>
        <p:txBody>
          <a:bodyPr/>
          <a:lstStyle/>
          <a:p>
            <a:pPr algn="just">
              <a:buFontTx/>
              <a:buNone/>
            </a:pPr>
            <a:r>
              <a:rPr lang="tr-TR" altLang="tr-TR" sz="1800" smtClean="0">
                <a:cs typeface="Times New Roman" pitchFamily="18" charset="0"/>
              </a:rPr>
              <a:t>[</a:t>
            </a:r>
            <a:r>
              <a:rPr lang="tr-TR" altLang="tr-TR" sz="1800" b="1" smtClean="0">
                <a:solidFill>
                  <a:srgbClr val="FF0000"/>
                </a:solidFill>
                <a:cs typeface="Times New Roman" pitchFamily="18" charset="0"/>
              </a:rPr>
              <a:t>S</a:t>
            </a:r>
            <a:r>
              <a:rPr lang="tr-TR" altLang="tr-TR" sz="1800" smtClean="0">
                <a:cs typeface="Times New Roman" pitchFamily="18" charset="0"/>
              </a:rPr>
              <a:t>]</a:t>
            </a:r>
          </a:p>
          <a:p>
            <a:pPr algn="just">
              <a:buFontTx/>
              <a:buNone/>
            </a:pPr>
            <a:r>
              <a:rPr lang="tr-TR" altLang="tr-TR" sz="1800" smtClean="0">
                <a:cs typeface="Times New Roman" pitchFamily="18" charset="0"/>
              </a:rPr>
              <a:t>[</a:t>
            </a:r>
            <a:r>
              <a:rPr lang="tr-TR" altLang="tr-TR" sz="1800" b="1" smtClean="0">
                <a:solidFill>
                  <a:srgbClr val="FF0000"/>
                </a:solidFill>
                <a:cs typeface="Times New Roman" pitchFamily="18" charset="0"/>
              </a:rPr>
              <a:t>A</a:t>
            </a:r>
            <a:r>
              <a:rPr lang="tr-TR" altLang="tr-TR" sz="1800" b="1" baseline="-30000" smtClean="0">
                <a:solidFill>
                  <a:srgbClr val="FF0000"/>
                </a:solidFill>
                <a:cs typeface="Times New Roman" pitchFamily="18" charset="0"/>
              </a:rPr>
              <a:t>1</a:t>
            </a:r>
            <a:r>
              <a:rPr lang="tr-TR" altLang="tr-TR" sz="1800" smtClean="0">
                <a:cs typeface="Times New Roman" pitchFamily="18" charset="0"/>
              </a:rPr>
              <a:t>,D</a:t>
            </a:r>
            <a:r>
              <a:rPr lang="tr-TR" altLang="tr-TR" sz="1800" baseline="-30000" smtClean="0">
                <a:cs typeface="Times New Roman" pitchFamily="18" charset="0"/>
              </a:rPr>
              <a:t>2</a:t>
            </a:r>
            <a:r>
              <a:rPr lang="tr-TR" altLang="tr-TR" sz="1800" smtClean="0">
                <a:cs typeface="Times New Roman" pitchFamily="18" charset="0"/>
              </a:rPr>
              <a:t>]</a:t>
            </a:r>
          </a:p>
          <a:p>
            <a:pPr algn="just">
              <a:buFontTx/>
              <a:buNone/>
            </a:pPr>
            <a:r>
              <a:rPr lang="tr-TR" altLang="tr-TR" sz="1800" smtClean="0">
                <a:cs typeface="Times New Roman" pitchFamily="18" charset="0"/>
              </a:rPr>
              <a:t>[</a:t>
            </a:r>
            <a:r>
              <a:rPr lang="tr-TR" altLang="tr-TR" sz="1800" b="1" smtClean="0">
                <a:solidFill>
                  <a:srgbClr val="FF0000"/>
                </a:solidFill>
                <a:cs typeface="Times New Roman" pitchFamily="18" charset="0"/>
              </a:rPr>
              <a:t>B</a:t>
            </a:r>
            <a:r>
              <a:rPr lang="tr-TR" altLang="tr-TR" sz="1800" b="1" baseline="-30000" smtClean="0">
                <a:solidFill>
                  <a:srgbClr val="FF0000"/>
                </a:solidFill>
                <a:cs typeface="Times New Roman" pitchFamily="18" charset="0"/>
              </a:rPr>
              <a:t>3</a:t>
            </a:r>
            <a:r>
              <a:rPr lang="tr-TR" altLang="tr-TR" sz="1800" smtClean="0">
                <a:cs typeface="Times New Roman" pitchFamily="18" charset="0"/>
              </a:rPr>
              <a:t>,D</a:t>
            </a:r>
            <a:r>
              <a:rPr lang="tr-TR" altLang="tr-TR" sz="1800" baseline="-30000" smtClean="0">
                <a:cs typeface="Times New Roman" pitchFamily="18" charset="0"/>
              </a:rPr>
              <a:t>4</a:t>
            </a:r>
            <a:r>
              <a:rPr lang="tr-TR" altLang="tr-TR" sz="1800" smtClean="0">
                <a:cs typeface="Times New Roman" pitchFamily="18" charset="0"/>
              </a:rPr>
              <a:t>,D</a:t>
            </a:r>
            <a:r>
              <a:rPr lang="tr-TR" altLang="tr-TR" sz="1800" baseline="-30000" smtClean="0">
                <a:cs typeface="Times New Roman" pitchFamily="18" charset="0"/>
              </a:rPr>
              <a:t>2</a:t>
            </a:r>
            <a:r>
              <a:rPr lang="tr-TR" altLang="tr-TR" sz="1800" smtClean="0">
                <a:cs typeface="Times New Roman" pitchFamily="18" charset="0"/>
              </a:rPr>
              <a:t>,]</a:t>
            </a:r>
          </a:p>
          <a:p>
            <a:pPr algn="just">
              <a:buFontTx/>
              <a:buNone/>
            </a:pPr>
            <a:r>
              <a:rPr lang="tr-TR" altLang="tr-TR" sz="1800" smtClean="0">
                <a:cs typeface="Times New Roman" pitchFamily="18" charset="0"/>
              </a:rPr>
              <a:t>[</a:t>
            </a:r>
            <a:r>
              <a:rPr lang="tr-TR" altLang="tr-TR" sz="1800" b="1" smtClean="0">
                <a:solidFill>
                  <a:srgbClr val="FF0000"/>
                </a:solidFill>
                <a:cs typeface="Times New Roman" pitchFamily="18" charset="0"/>
              </a:rPr>
              <a:t>C</a:t>
            </a:r>
            <a:r>
              <a:rPr lang="tr-TR" altLang="tr-TR" sz="1800" b="1" baseline="-30000" smtClean="0">
                <a:solidFill>
                  <a:srgbClr val="FF0000"/>
                </a:solidFill>
                <a:cs typeface="Times New Roman" pitchFamily="18" charset="0"/>
              </a:rPr>
              <a:t>7</a:t>
            </a:r>
            <a:r>
              <a:rPr lang="tr-TR" altLang="tr-TR" sz="1800" smtClean="0">
                <a:cs typeface="Times New Roman" pitchFamily="18" charset="0"/>
              </a:rPr>
              <a:t>,E</a:t>
            </a:r>
            <a:r>
              <a:rPr lang="tr-TR" altLang="tr-TR" sz="1800" baseline="-30000" smtClean="0">
                <a:cs typeface="Times New Roman" pitchFamily="18" charset="0"/>
              </a:rPr>
              <a:t>8</a:t>
            </a:r>
            <a:r>
              <a:rPr lang="tr-TR" altLang="tr-TR" sz="1800" smtClean="0">
                <a:cs typeface="Times New Roman" pitchFamily="18" charset="0"/>
              </a:rPr>
              <a:t>,D</a:t>
            </a:r>
            <a:r>
              <a:rPr lang="tr-TR" altLang="tr-TR" sz="1800" baseline="-30000" smtClean="0">
                <a:cs typeface="Times New Roman" pitchFamily="18" charset="0"/>
              </a:rPr>
              <a:t>4</a:t>
            </a:r>
            <a:r>
              <a:rPr lang="tr-TR" altLang="tr-TR" sz="1800" smtClean="0">
                <a:cs typeface="Times New Roman" pitchFamily="18" charset="0"/>
              </a:rPr>
              <a:t>,D</a:t>
            </a:r>
            <a:r>
              <a:rPr lang="tr-TR" altLang="tr-TR" sz="1800" baseline="-30000" smtClean="0">
                <a:cs typeface="Times New Roman" pitchFamily="18" charset="0"/>
              </a:rPr>
              <a:t>2</a:t>
            </a:r>
            <a:r>
              <a:rPr lang="tr-TR" altLang="tr-TR" sz="1800" smtClean="0">
                <a:cs typeface="Times New Roman" pitchFamily="18" charset="0"/>
              </a:rPr>
              <a:t>]</a:t>
            </a:r>
          </a:p>
          <a:p>
            <a:pPr algn="just">
              <a:buFontTx/>
              <a:buNone/>
            </a:pPr>
            <a:r>
              <a:rPr lang="tr-TR" altLang="tr-TR" sz="1800" smtClean="0">
                <a:cs typeface="Times New Roman" pitchFamily="18" charset="0"/>
              </a:rPr>
              <a:t>[</a:t>
            </a:r>
            <a:r>
              <a:rPr lang="tr-TR" altLang="tr-TR" sz="1800" b="1" smtClean="0">
                <a:solidFill>
                  <a:srgbClr val="FF0000"/>
                </a:solidFill>
                <a:cs typeface="Times New Roman" pitchFamily="18" charset="0"/>
              </a:rPr>
              <a:t>E</a:t>
            </a:r>
            <a:r>
              <a:rPr lang="tr-TR" altLang="tr-TR" sz="1800" b="1" baseline="-30000" smtClean="0">
                <a:solidFill>
                  <a:srgbClr val="FF0000"/>
                </a:solidFill>
                <a:cs typeface="Times New Roman" pitchFamily="18" charset="0"/>
              </a:rPr>
              <a:t>8</a:t>
            </a:r>
            <a:r>
              <a:rPr lang="tr-TR" altLang="tr-TR" sz="1800" smtClean="0">
                <a:cs typeface="Times New Roman" pitchFamily="18" charset="0"/>
              </a:rPr>
              <a:t>,D</a:t>
            </a:r>
            <a:r>
              <a:rPr lang="tr-TR" altLang="tr-TR" sz="1800" baseline="-30000" smtClean="0">
                <a:cs typeface="Times New Roman" pitchFamily="18" charset="0"/>
              </a:rPr>
              <a:t>4</a:t>
            </a:r>
            <a:r>
              <a:rPr lang="tr-TR" altLang="tr-TR" sz="1800" smtClean="0">
                <a:cs typeface="Times New Roman" pitchFamily="18" charset="0"/>
              </a:rPr>
              <a:t>,D</a:t>
            </a:r>
            <a:r>
              <a:rPr lang="tr-TR" altLang="tr-TR" sz="1800" baseline="-30000" smtClean="0">
                <a:cs typeface="Times New Roman" pitchFamily="18" charset="0"/>
              </a:rPr>
              <a:t>2</a:t>
            </a:r>
            <a:r>
              <a:rPr lang="tr-TR" altLang="tr-TR" sz="1800" smtClean="0">
                <a:cs typeface="Times New Roman" pitchFamily="18" charset="0"/>
              </a:rPr>
              <a:t>]</a:t>
            </a:r>
          </a:p>
          <a:p>
            <a:pPr algn="just">
              <a:buFontTx/>
              <a:buNone/>
            </a:pPr>
            <a:r>
              <a:rPr lang="tr-TR" altLang="tr-TR" sz="1800" smtClean="0">
                <a:cs typeface="Times New Roman" pitchFamily="18" charset="0"/>
              </a:rPr>
              <a:t>[</a:t>
            </a:r>
            <a:r>
              <a:rPr lang="tr-TR" altLang="tr-TR" sz="1800" b="1" smtClean="0">
                <a:solidFill>
                  <a:srgbClr val="FF0000"/>
                </a:solidFill>
                <a:cs typeface="Times New Roman" pitchFamily="18" charset="0"/>
              </a:rPr>
              <a:t>D</a:t>
            </a:r>
            <a:r>
              <a:rPr lang="tr-TR" altLang="tr-TR" sz="1800" b="1" baseline="-30000" smtClean="0">
                <a:solidFill>
                  <a:srgbClr val="FF0000"/>
                </a:solidFill>
                <a:cs typeface="Times New Roman" pitchFamily="18" charset="0"/>
              </a:rPr>
              <a:t>13</a:t>
            </a:r>
            <a:r>
              <a:rPr lang="tr-TR" altLang="tr-TR" sz="1800" b="1" smtClean="0">
                <a:solidFill>
                  <a:srgbClr val="FF0000"/>
                </a:solidFill>
                <a:cs typeface="Times New Roman" pitchFamily="18" charset="0"/>
              </a:rPr>
              <a:t>,</a:t>
            </a:r>
            <a:r>
              <a:rPr lang="tr-TR" altLang="tr-TR" sz="1800" smtClean="0">
                <a:cs typeface="Times New Roman" pitchFamily="18" charset="0"/>
              </a:rPr>
              <a:t>F</a:t>
            </a:r>
            <a:r>
              <a:rPr lang="tr-TR" altLang="tr-TR" sz="1800" baseline="-30000" smtClean="0">
                <a:cs typeface="Times New Roman" pitchFamily="18" charset="0"/>
              </a:rPr>
              <a:t>14</a:t>
            </a:r>
            <a:r>
              <a:rPr lang="tr-TR" altLang="tr-TR" sz="1800" smtClean="0">
                <a:cs typeface="Times New Roman" pitchFamily="18" charset="0"/>
              </a:rPr>
              <a:t>,D</a:t>
            </a:r>
            <a:r>
              <a:rPr lang="tr-TR" altLang="tr-TR" sz="1800" baseline="-30000" smtClean="0">
                <a:cs typeface="Times New Roman" pitchFamily="18" charset="0"/>
              </a:rPr>
              <a:t>4</a:t>
            </a:r>
            <a:r>
              <a:rPr lang="tr-TR" altLang="tr-TR" sz="1800" smtClean="0">
                <a:cs typeface="Times New Roman" pitchFamily="18" charset="0"/>
              </a:rPr>
              <a:t>,D</a:t>
            </a:r>
            <a:r>
              <a:rPr lang="tr-TR" altLang="tr-TR" sz="1800" baseline="-30000" smtClean="0">
                <a:cs typeface="Times New Roman" pitchFamily="18" charset="0"/>
              </a:rPr>
              <a:t>2</a:t>
            </a:r>
            <a:r>
              <a:rPr lang="tr-TR" altLang="tr-TR" sz="1800" smtClean="0">
                <a:cs typeface="Times New Roman" pitchFamily="18" charset="0"/>
              </a:rPr>
              <a:t>]</a:t>
            </a:r>
          </a:p>
          <a:p>
            <a:pPr algn="just">
              <a:buFontTx/>
              <a:buNone/>
            </a:pPr>
            <a:r>
              <a:rPr lang="tr-TR" altLang="tr-TR" sz="1800" smtClean="0">
                <a:cs typeface="Times New Roman" pitchFamily="18" charset="0"/>
              </a:rPr>
              <a:t>[</a:t>
            </a:r>
            <a:r>
              <a:rPr lang="tr-TR" altLang="tr-TR" sz="1800" b="1" smtClean="0">
                <a:solidFill>
                  <a:srgbClr val="FF0000"/>
                </a:solidFill>
                <a:cs typeface="Times New Roman" pitchFamily="18" charset="0"/>
              </a:rPr>
              <a:t>F</a:t>
            </a:r>
            <a:r>
              <a:rPr lang="tr-TR" altLang="tr-TR" sz="1800" b="1" baseline="-30000" smtClean="0">
                <a:solidFill>
                  <a:srgbClr val="FF0000"/>
                </a:solidFill>
                <a:cs typeface="Times New Roman" pitchFamily="18" charset="0"/>
              </a:rPr>
              <a:t>14</a:t>
            </a:r>
            <a:r>
              <a:rPr lang="tr-TR" altLang="tr-TR" sz="1800" smtClean="0">
                <a:cs typeface="Times New Roman" pitchFamily="18" charset="0"/>
              </a:rPr>
              <a:t>,D</a:t>
            </a:r>
            <a:r>
              <a:rPr lang="tr-TR" altLang="tr-TR" sz="1800" baseline="-30000" smtClean="0">
                <a:cs typeface="Times New Roman" pitchFamily="18" charset="0"/>
              </a:rPr>
              <a:t>4</a:t>
            </a:r>
            <a:r>
              <a:rPr lang="tr-TR" altLang="tr-TR" sz="1800" smtClean="0">
                <a:cs typeface="Times New Roman" pitchFamily="18" charset="0"/>
              </a:rPr>
              <a:t>,D</a:t>
            </a:r>
            <a:r>
              <a:rPr lang="tr-TR" altLang="tr-TR" sz="1800" baseline="-30000" smtClean="0">
                <a:cs typeface="Times New Roman" pitchFamily="18" charset="0"/>
              </a:rPr>
              <a:t>2</a:t>
            </a:r>
            <a:r>
              <a:rPr lang="tr-TR" altLang="tr-TR" sz="1800" smtClean="0">
                <a:cs typeface="Times New Roman" pitchFamily="18" charset="0"/>
              </a:rPr>
              <a:t>]</a:t>
            </a:r>
          </a:p>
          <a:p>
            <a:pPr algn="just">
              <a:buFontTx/>
              <a:buNone/>
            </a:pPr>
            <a:r>
              <a:rPr lang="tr-TR" altLang="tr-TR" sz="1800" smtClean="0">
                <a:cs typeface="Times New Roman" pitchFamily="18" charset="0"/>
              </a:rPr>
              <a:t>[</a:t>
            </a:r>
            <a:r>
              <a:rPr lang="tr-TR" altLang="tr-TR" sz="1800" b="1" smtClean="0">
                <a:solidFill>
                  <a:srgbClr val="FF0000"/>
                </a:solidFill>
                <a:cs typeface="Times New Roman" pitchFamily="18" charset="0"/>
              </a:rPr>
              <a:t>G</a:t>
            </a:r>
            <a:r>
              <a:rPr lang="tr-TR" altLang="tr-TR" sz="1800" b="1" baseline="-30000" smtClean="0">
                <a:solidFill>
                  <a:srgbClr val="FF0000"/>
                </a:solidFill>
                <a:cs typeface="Times New Roman" pitchFamily="18" charset="0"/>
              </a:rPr>
              <a:t>22</a:t>
            </a:r>
            <a:r>
              <a:rPr lang="tr-TR" altLang="tr-TR" sz="1800" smtClean="0">
                <a:cs typeface="Times New Roman" pitchFamily="18" charset="0"/>
              </a:rPr>
              <a:t>,D</a:t>
            </a:r>
            <a:r>
              <a:rPr lang="tr-TR" altLang="tr-TR" sz="1800" baseline="-30000" smtClean="0">
                <a:cs typeface="Times New Roman" pitchFamily="18" charset="0"/>
              </a:rPr>
              <a:t>4</a:t>
            </a:r>
            <a:r>
              <a:rPr lang="tr-TR" altLang="tr-TR" sz="1800" smtClean="0">
                <a:cs typeface="Times New Roman" pitchFamily="18" charset="0"/>
              </a:rPr>
              <a:t>,D</a:t>
            </a:r>
            <a:r>
              <a:rPr lang="tr-TR" altLang="tr-TR" sz="1800" baseline="-30000" smtClean="0">
                <a:cs typeface="Times New Roman" pitchFamily="18" charset="0"/>
              </a:rPr>
              <a:t>2</a:t>
            </a:r>
            <a:r>
              <a:rPr lang="tr-TR" altLang="tr-TR" sz="1800" smtClean="0">
                <a:cs typeface="Times New Roman" pitchFamily="18" charset="0"/>
              </a:rPr>
              <a:t>]	</a:t>
            </a:r>
            <a:endParaRPr lang="tr-TR" altLang="tr-TR" sz="1800" smtClean="0"/>
          </a:p>
          <a:p>
            <a:pPr algn="just"/>
            <a:endParaRPr lang="tr-TR" altLang="tr-TR" sz="1800" smtClean="0"/>
          </a:p>
          <a:p>
            <a:pPr algn="just">
              <a:buFontTx/>
              <a:buNone/>
            </a:pPr>
            <a:r>
              <a:rPr lang="tr-TR" altLang="tr-TR" sz="1800" b="1" smtClean="0">
                <a:cs typeface="Times New Roman" pitchFamily="18" charset="0"/>
              </a:rPr>
              <a:t>DFS={S,A,B,E,F,G}</a:t>
            </a:r>
            <a:endParaRPr lang="tr-TR" altLang="tr-TR" sz="1800" smtClean="0">
              <a:cs typeface="Times New Roman" pitchFamily="18" charset="0"/>
            </a:endParaRPr>
          </a:p>
          <a:p>
            <a:pPr algn="just"/>
            <a:endParaRPr lang="tr-TR" altLang="tr-TR" sz="1800" smtClean="0"/>
          </a:p>
        </p:txBody>
      </p:sp>
      <p:sp>
        <p:nvSpPr>
          <p:cNvPr id="31747" name="Rectangle 3"/>
          <p:cNvSpPr>
            <a:spLocks noGrp="1" noChangeArrowheads="1"/>
          </p:cNvSpPr>
          <p:nvPr>
            <p:ph type="title"/>
          </p:nvPr>
        </p:nvSpPr>
        <p:spPr>
          <a:xfrm>
            <a:off x="457200" y="274638"/>
            <a:ext cx="3200400" cy="411162"/>
          </a:xfrm>
          <a:noFill/>
        </p:spPr>
        <p:txBody>
          <a:bodyPr>
            <a:normAutofit/>
          </a:bodyPr>
          <a:lstStyle/>
          <a:p>
            <a:pPr algn="l"/>
            <a:r>
              <a:rPr lang="en-US" altLang="tr-TR" sz="2000" dirty="0" smtClean="0"/>
              <a:t>Depth-first search</a:t>
            </a:r>
            <a:endParaRPr lang="tr-TR" altLang="tr-TR" sz="2000" dirty="0" smtClean="0"/>
          </a:p>
        </p:txBody>
      </p:sp>
      <p:pic>
        <p:nvPicPr>
          <p:cNvPr id="31748" name="Picture 4" descr="CitiesDirectTree"/>
          <p:cNvPicPr>
            <a:picLocks noChangeAspect="1" noChangeArrowheads="1"/>
          </p:cNvPicPr>
          <p:nvPr/>
        </p:nvPicPr>
        <p:blipFill>
          <a:blip r:embed="rId5">
            <a:extLst>
              <a:ext uri="{BEBA8EAE-BF5A-486C-A8C5-ECC9F3942E4B}">
                <a14:imgProps xmlns:a14="http://schemas.microsoft.com/office/drawing/2010/main">
                  <a14:imgLayer r:embed="rId6">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a:off x="2771800" y="0"/>
            <a:ext cx="6128260" cy="35283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 Box 10"/>
          <p:cNvSpPr txBox="1">
            <a:spLocks noChangeArrowheads="1"/>
          </p:cNvSpPr>
          <p:nvPr/>
        </p:nvSpPr>
        <p:spPr bwMode="auto">
          <a:xfrm>
            <a:off x="304800" y="6415088"/>
            <a:ext cx="462177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tr-TR" altLang="tr-TR" dirty="0" err="1" smtClean="0"/>
              <a:t>Numbers</a:t>
            </a:r>
            <a:r>
              <a:rPr lang="tr-TR" altLang="tr-TR" dirty="0" smtClean="0"/>
              <a:t> </a:t>
            </a:r>
            <a:r>
              <a:rPr lang="tr-TR" altLang="tr-TR" dirty="0" err="1" smtClean="0"/>
              <a:t>under</a:t>
            </a:r>
            <a:r>
              <a:rPr lang="tr-TR" altLang="tr-TR" dirty="0" smtClean="0"/>
              <a:t> </a:t>
            </a:r>
            <a:r>
              <a:rPr lang="tr-TR" altLang="tr-TR" dirty="0" err="1" smtClean="0"/>
              <a:t>characters</a:t>
            </a:r>
            <a:r>
              <a:rPr lang="tr-TR" altLang="tr-TR" dirty="0" smtClean="0"/>
              <a:t> </a:t>
            </a:r>
            <a:r>
              <a:rPr lang="tr-TR" altLang="tr-TR" dirty="0" err="1" smtClean="0"/>
              <a:t>indicate</a:t>
            </a:r>
            <a:r>
              <a:rPr lang="tr-TR" altLang="tr-TR" dirty="0" smtClean="0"/>
              <a:t> </a:t>
            </a:r>
            <a:r>
              <a:rPr lang="tr-TR" altLang="tr-TR" dirty="0" err="1" smtClean="0"/>
              <a:t>indices</a:t>
            </a:r>
            <a:r>
              <a:rPr lang="tr-TR" altLang="tr-TR" dirty="0" smtClean="0"/>
              <a:t>.</a:t>
            </a:r>
            <a:endParaRPr lang="en-US" altLang="tr-TR" dirty="0"/>
          </a:p>
        </p:txBody>
      </p:sp>
    </p:spTree>
    <p:extLst>
      <p:ext uri="{BB962C8B-B14F-4D97-AF65-F5344CB8AC3E}">
        <p14:creationId xmlns:p14="http://schemas.microsoft.com/office/powerpoint/2010/main" val="909615285"/>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a:xfrm>
            <a:off x="323528" y="274638"/>
            <a:ext cx="2895600" cy="639762"/>
          </a:xfrm>
          <a:noFill/>
        </p:spPr>
        <p:txBody>
          <a:bodyPr>
            <a:normAutofit/>
          </a:bodyPr>
          <a:lstStyle/>
          <a:p>
            <a:pPr algn="l"/>
            <a:r>
              <a:rPr lang="tr-TR" altLang="tr-TR" sz="2000" dirty="0" err="1" smtClean="0"/>
              <a:t>Uniform</a:t>
            </a:r>
            <a:r>
              <a:rPr lang="tr-TR" altLang="tr-TR" sz="2000" dirty="0" smtClean="0"/>
              <a:t> </a:t>
            </a:r>
            <a:r>
              <a:rPr lang="tr-TR" altLang="tr-TR" sz="2000" dirty="0" err="1" smtClean="0"/>
              <a:t>cost</a:t>
            </a:r>
            <a:r>
              <a:rPr lang="tr-TR" altLang="tr-TR" sz="2000" dirty="0" smtClean="0"/>
              <a:t> </a:t>
            </a:r>
            <a:r>
              <a:rPr lang="tr-TR" altLang="tr-TR" sz="2000" dirty="0" err="1" smtClean="0"/>
              <a:t>search</a:t>
            </a:r>
            <a:endParaRPr lang="tr-TR" altLang="tr-TR" sz="2000" dirty="0" smtClean="0"/>
          </a:p>
        </p:txBody>
      </p:sp>
      <p:pic>
        <p:nvPicPr>
          <p:cNvPr id="32771" name="Picture 4" descr="ucost14"/>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a:off x="3200400" y="3124200"/>
            <a:ext cx="5851525" cy="350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72" name="Rectangle 3"/>
          <p:cNvSpPr>
            <a:spLocks noGrp="1" noChangeArrowheads="1"/>
          </p:cNvSpPr>
          <p:nvPr>
            <p:ph type="body" sz="half" idx="1"/>
          </p:nvPr>
        </p:nvSpPr>
        <p:spPr>
          <a:xfrm>
            <a:off x="76200" y="1196975"/>
            <a:ext cx="4324350" cy="4525963"/>
          </a:xfrm>
        </p:spPr>
        <p:txBody>
          <a:bodyPr>
            <a:normAutofit fontScale="92500" lnSpcReduction="20000"/>
          </a:bodyPr>
          <a:lstStyle/>
          <a:p>
            <a:pPr algn="just">
              <a:buFontTx/>
              <a:buNone/>
            </a:pPr>
            <a:r>
              <a:rPr lang="tr-TR" altLang="tr-TR" sz="1800" smtClean="0">
                <a:cs typeface="Times New Roman" pitchFamily="18" charset="0"/>
              </a:rPr>
              <a:t>[</a:t>
            </a:r>
            <a:r>
              <a:rPr lang="tr-TR" altLang="tr-TR" sz="1800" b="1" smtClean="0">
                <a:solidFill>
                  <a:srgbClr val="FF0000"/>
                </a:solidFill>
                <a:cs typeface="Times New Roman" pitchFamily="18" charset="0"/>
              </a:rPr>
              <a:t>S</a:t>
            </a:r>
            <a:r>
              <a:rPr lang="tr-TR" altLang="tr-TR" sz="1800" b="1" baseline="-30000" smtClean="0">
                <a:solidFill>
                  <a:srgbClr val="FF0000"/>
                </a:solidFill>
                <a:cs typeface="Times New Roman" pitchFamily="18" charset="0"/>
              </a:rPr>
              <a:t>0</a:t>
            </a:r>
            <a:r>
              <a:rPr lang="tr-TR" altLang="tr-TR" sz="1800" smtClean="0">
                <a:cs typeface="Times New Roman" pitchFamily="18" charset="0"/>
              </a:rPr>
              <a:t>]</a:t>
            </a:r>
          </a:p>
          <a:p>
            <a:pPr algn="just">
              <a:buFontTx/>
              <a:buNone/>
            </a:pPr>
            <a:r>
              <a:rPr lang="tr-TR" altLang="tr-TR" sz="1800" smtClean="0">
                <a:cs typeface="Times New Roman" pitchFamily="18" charset="0"/>
              </a:rPr>
              <a:t>[</a:t>
            </a:r>
            <a:r>
              <a:rPr lang="tr-TR" altLang="tr-TR" sz="1800" b="1" smtClean="0">
                <a:solidFill>
                  <a:srgbClr val="FF0000"/>
                </a:solidFill>
                <a:cs typeface="Times New Roman" pitchFamily="18" charset="0"/>
              </a:rPr>
              <a:t>A</a:t>
            </a:r>
            <a:r>
              <a:rPr lang="tr-TR" altLang="tr-TR" sz="1800" b="1" baseline="-30000" smtClean="0">
                <a:solidFill>
                  <a:srgbClr val="FF0000"/>
                </a:solidFill>
                <a:cs typeface="Times New Roman" pitchFamily="18" charset="0"/>
              </a:rPr>
              <a:t>3</a:t>
            </a:r>
            <a:r>
              <a:rPr lang="tr-TR" altLang="tr-TR" sz="1800" smtClean="0">
                <a:cs typeface="Times New Roman" pitchFamily="18" charset="0"/>
              </a:rPr>
              <a:t>,D</a:t>
            </a:r>
            <a:r>
              <a:rPr lang="tr-TR" altLang="tr-TR" sz="1800" baseline="-30000" smtClean="0">
                <a:cs typeface="Times New Roman" pitchFamily="18" charset="0"/>
              </a:rPr>
              <a:t>4</a:t>
            </a:r>
            <a:r>
              <a:rPr lang="tr-TR" altLang="tr-TR" sz="1800" smtClean="0">
                <a:cs typeface="Times New Roman" pitchFamily="18" charset="0"/>
              </a:rPr>
              <a:t>]</a:t>
            </a:r>
          </a:p>
          <a:p>
            <a:pPr algn="just">
              <a:buFontTx/>
              <a:buNone/>
            </a:pPr>
            <a:r>
              <a:rPr lang="tr-TR" altLang="tr-TR" sz="1800" smtClean="0">
                <a:cs typeface="Times New Roman" pitchFamily="18" charset="0"/>
              </a:rPr>
              <a:t>[</a:t>
            </a:r>
            <a:r>
              <a:rPr lang="tr-TR" altLang="tr-TR" sz="1800" b="1" smtClean="0">
                <a:solidFill>
                  <a:srgbClr val="FF0000"/>
                </a:solidFill>
                <a:cs typeface="Times New Roman" pitchFamily="18" charset="0"/>
              </a:rPr>
              <a:t>D</a:t>
            </a:r>
            <a:r>
              <a:rPr lang="tr-TR" altLang="tr-TR" sz="1800" b="1" baseline="-30000" smtClean="0">
                <a:solidFill>
                  <a:srgbClr val="FF0000"/>
                </a:solidFill>
                <a:cs typeface="Times New Roman" pitchFamily="18" charset="0"/>
              </a:rPr>
              <a:t>4</a:t>
            </a:r>
            <a:r>
              <a:rPr lang="tr-TR" altLang="tr-TR" sz="1800" smtClean="0">
                <a:cs typeface="Times New Roman" pitchFamily="18" charset="0"/>
              </a:rPr>
              <a:t>,B</a:t>
            </a:r>
            <a:r>
              <a:rPr lang="tr-TR" altLang="tr-TR" sz="1800" baseline="-30000" smtClean="0">
                <a:cs typeface="Times New Roman" pitchFamily="18" charset="0"/>
              </a:rPr>
              <a:t>7</a:t>
            </a:r>
            <a:r>
              <a:rPr lang="tr-TR" altLang="tr-TR" sz="1800" smtClean="0">
                <a:cs typeface="Times New Roman" pitchFamily="18" charset="0"/>
              </a:rPr>
              <a:t>,D</a:t>
            </a:r>
            <a:r>
              <a:rPr lang="tr-TR" altLang="tr-TR" sz="1800" baseline="-30000" smtClean="0">
                <a:cs typeface="Times New Roman" pitchFamily="18" charset="0"/>
              </a:rPr>
              <a:t>8</a:t>
            </a:r>
            <a:r>
              <a:rPr lang="tr-TR" altLang="tr-TR" sz="1800" smtClean="0">
                <a:cs typeface="Times New Roman" pitchFamily="18" charset="0"/>
              </a:rPr>
              <a:t>]</a:t>
            </a:r>
          </a:p>
          <a:p>
            <a:pPr algn="just">
              <a:buFontTx/>
              <a:buNone/>
            </a:pPr>
            <a:r>
              <a:rPr lang="tr-TR" altLang="tr-TR" sz="1800" smtClean="0">
                <a:cs typeface="Times New Roman" pitchFamily="18" charset="0"/>
              </a:rPr>
              <a:t>[</a:t>
            </a:r>
            <a:r>
              <a:rPr lang="tr-TR" altLang="tr-TR" sz="1800" b="1" smtClean="0">
                <a:solidFill>
                  <a:srgbClr val="FF0000"/>
                </a:solidFill>
                <a:cs typeface="Times New Roman" pitchFamily="18" charset="0"/>
              </a:rPr>
              <a:t>E</a:t>
            </a:r>
            <a:r>
              <a:rPr lang="tr-TR" altLang="tr-TR" sz="1800" b="1" baseline="-30000" smtClean="0">
                <a:solidFill>
                  <a:srgbClr val="FF0000"/>
                </a:solidFill>
                <a:cs typeface="Times New Roman" pitchFamily="18" charset="0"/>
              </a:rPr>
              <a:t>6</a:t>
            </a:r>
            <a:r>
              <a:rPr lang="tr-TR" altLang="tr-TR" sz="1800" smtClean="0">
                <a:cs typeface="Times New Roman" pitchFamily="18" charset="0"/>
              </a:rPr>
              <a:t>,B</a:t>
            </a:r>
            <a:r>
              <a:rPr lang="tr-TR" altLang="tr-TR" sz="1800" baseline="-30000" smtClean="0">
                <a:cs typeface="Times New Roman" pitchFamily="18" charset="0"/>
              </a:rPr>
              <a:t>7</a:t>
            </a:r>
            <a:r>
              <a:rPr lang="tr-TR" altLang="tr-TR" sz="1800" smtClean="0">
                <a:cs typeface="Times New Roman" pitchFamily="18" charset="0"/>
              </a:rPr>
              <a:t>,D</a:t>
            </a:r>
            <a:r>
              <a:rPr lang="tr-TR" altLang="tr-TR" sz="1800" baseline="-30000" smtClean="0">
                <a:cs typeface="Times New Roman" pitchFamily="18" charset="0"/>
              </a:rPr>
              <a:t>8,</a:t>
            </a:r>
            <a:r>
              <a:rPr lang="tr-TR" altLang="tr-TR" sz="1800" smtClean="0">
                <a:cs typeface="Times New Roman" pitchFamily="18" charset="0"/>
              </a:rPr>
              <a:t>A</a:t>
            </a:r>
            <a:r>
              <a:rPr lang="tr-TR" altLang="tr-TR" sz="1800" baseline="-30000" smtClean="0">
                <a:cs typeface="Times New Roman" pitchFamily="18" charset="0"/>
              </a:rPr>
              <a:t>9</a:t>
            </a:r>
            <a:r>
              <a:rPr lang="tr-TR" altLang="tr-TR" sz="1800" smtClean="0">
                <a:cs typeface="Times New Roman" pitchFamily="18" charset="0"/>
              </a:rPr>
              <a:t>]</a:t>
            </a:r>
          </a:p>
          <a:p>
            <a:pPr algn="just">
              <a:buFontTx/>
              <a:buNone/>
            </a:pPr>
            <a:r>
              <a:rPr lang="tr-TR" altLang="tr-TR" sz="1800" smtClean="0">
                <a:cs typeface="Times New Roman" pitchFamily="18" charset="0"/>
              </a:rPr>
              <a:t>[</a:t>
            </a:r>
            <a:r>
              <a:rPr lang="tr-TR" altLang="tr-TR" sz="1800" b="1" smtClean="0">
                <a:solidFill>
                  <a:srgbClr val="FF0000"/>
                </a:solidFill>
                <a:cs typeface="Times New Roman" pitchFamily="18" charset="0"/>
              </a:rPr>
              <a:t>B</a:t>
            </a:r>
            <a:r>
              <a:rPr lang="tr-TR" altLang="tr-TR" sz="1800" b="1" baseline="-30000" smtClean="0">
                <a:solidFill>
                  <a:srgbClr val="FF0000"/>
                </a:solidFill>
                <a:cs typeface="Times New Roman" pitchFamily="18" charset="0"/>
              </a:rPr>
              <a:t>7</a:t>
            </a:r>
            <a:r>
              <a:rPr lang="tr-TR" altLang="tr-TR" sz="1800" smtClean="0">
                <a:cs typeface="Times New Roman" pitchFamily="18" charset="0"/>
              </a:rPr>
              <a:t>, D</a:t>
            </a:r>
            <a:r>
              <a:rPr lang="tr-TR" altLang="tr-TR" sz="1800" baseline="-30000" smtClean="0">
                <a:cs typeface="Times New Roman" pitchFamily="18" charset="0"/>
              </a:rPr>
              <a:t>8,</a:t>
            </a:r>
            <a:r>
              <a:rPr lang="tr-TR" altLang="tr-TR" sz="1800" smtClean="0">
                <a:cs typeface="Times New Roman" pitchFamily="18" charset="0"/>
              </a:rPr>
              <a:t>A</a:t>
            </a:r>
            <a:r>
              <a:rPr lang="tr-TR" altLang="tr-TR" sz="1800" baseline="-30000" smtClean="0">
                <a:cs typeface="Times New Roman" pitchFamily="18" charset="0"/>
              </a:rPr>
              <a:t>9</a:t>
            </a:r>
            <a:r>
              <a:rPr lang="tr-TR" altLang="tr-TR" sz="1800" smtClean="0">
                <a:cs typeface="Times New Roman" pitchFamily="18" charset="0"/>
              </a:rPr>
              <a:t>,F</a:t>
            </a:r>
            <a:r>
              <a:rPr lang="tr-TR" altLang="tr-TR" sz="1800" baseline="-30000" smtClean="0">
                <a:cs typeface="Times New Roman" pitchFamily="18" charset="0"/>
              </a:rPr>
              <a:t>10</a:t>
            </a:r>
            <a:r>
              <a:rPr lang="tr-TR" altLang="tr-TR" sz="1800" smtClean="0">
                <a:cs typeface="Times New Roman" pitchFamily="18" charset="0"/>
              </a:rPr>
              <a:t>,B</a:t>
            </a:r>
            <a:r>
              <a:rPr lang="tr-TR" altLang="tr-TR" sz="1800" baseline="-30000" smtClean="0">
                <a:cs typeface="Times New Roman" pitchFamily="18" charset="0"/>
              </a:rPr>
              <a:t>11</a:t>
            </a:r>
            <a:r>
              <a:rPr lang="tr-TR" altLang="tr-TR" sz="1800" smtClean="0">
                <a:cs typeface="Times New Roman" pitchFamily="18" charset="0"/>
              </a:rPr>
              <a:t>]</a:t>
            </a:r>
          </a:p>
          <a:p>
            <a:pPr algn="just">
              <a:buFontTx/>
              <a:buNone/>
            </a:pPr>
            <a:r>
              <a:rPr lang="tr-TR" altLang="tr-TR" sz="1800" smtClean="0">
                <a:cs typeface="Times New Roman" pitchFamily="18" charset="0"/>
              </a:rPr>
              <a:t>[</a:t>
            </a:r>
            <a:r>
              <a:rPr lang="tr-TR" altLang="tr-TR" sz="1800" b="1" smtClean="0">
                <a:solidFill>
                  <a:srgbClr val="FF0000"/>
                </a:solidFill>
                <a:cs typeface="Times New Roman" pitchFamily="18" charset="0"/>
              </a:rPr>
              <a:t>D</a:t>
            </a:r>
            <a:r>
              <a:rPr lang="tr-TR" altLang="tr-TR" sz="1800" b="1" baseline="-30000" smtClean="0">
                <a:solidFill>
                  <a:srgbClr val="FF0000"/>
                </a:solidFill>
                <a:cs typeface="Times New Roman" pitchFamily="18" charset="0"/>
              </a:rPr>
              <a:t>8</a:t>
            </a:r>
            <a:r>
              <a:rPr lang="tr-TR" altLang="tr-TR" sz="1800" baseline="-30000" smtClean="0">
                <a:cs typeface="Times New Roman" pitchFamily="18" charset="0"/>
              </a:rPr>
              <a:t>,</a:t>
            </a:r>
            <a:r>
              <a:rPr lang="tr-TR" altLang="tr-TR" sz="1800" smtClean="0">
                <a:cs typeface="Times New Roman" pitchFamily="18" charset="0"/>
              </a:rPr>
              <a:t>A</a:t>
            </a:r>
            <a:r>
              <a:rPr lang="tr-TR" altLang="tr-TR" sz="1800" baseline="-30000" smtClean="0">
                <a:cs typeface="Times New Roman" pitchFamily="18" charset="0"/>
              </a:rPr>
              <a:t>9</a:t>
            </a:r>
            <a:r>
              <a:rPr lang="tr-TR" altLang="tr-TR" sz="1800" smtClean="0">
                <a:cs typeface="Times New Roman" pitchFamily="18" charset="0"/>
              </a:rPr>
              <a:t>,F</a:t>
            </a:r>
            <a:r>
              <a:rPr lang="tr-TR" altLang="tr-TR" sz="1800" baseline="-30000" smtClean="0">
                <a:cs typeface="Times New Roman" pitchFamily="18" charset="0"/>
              </a:rPr>
              <a:t>10</a:t>
            </a:r>
            <a:r>
              <a:rPr lang="tr-TR" altLang="tr-TR" sz="1800" smtClean="0">
                <a:cs typeface="Times New Roman" pitchFamily="18" charset="0"/>
              </a:rPr>
              <a:t>,B</a:t>
            </a:r>
            <a:r>
              <a:rPr lang="tr-TR" altLang="tr-TR" sz="1800" baseline="-30000" smtClean="0">
                <a:cs typeface="Times New Roman" pitchFamily="18" charset="0"/>
              </a:rPr>
              <a:t>11</a:t>
            </a:r>
            <a:r>
              <a:rPr lang="tr-TR" altLang="tr-TR" sz="1800" smtClean="0">
                <a:cs typeface="Times New Roman" pitchFamily="18" charset="0"/>
              </a:rPr>
              <a:t>,C</a:t>
            </a:r>
            <a:r>
              <a:rPr lang="tr-TR" altLang="tr-TR" sz="1800" baseline="-30000" smtClean="0">
                <a:cs typeface="Times New Roman" pitchFamily="18" charset="0"/>
              </a:rPr>
              <a:t>11</a:t>
            </a:r>
            <a:r>
              <a:rPr lang="tr-TR" altLang="tr-TR" sz="1800" smtClean="0">
                <a:cs typeface="Times New Roman" pitchFamily="18" charset="0"/>
              </a:rPr>
              <a:t>,E</a:t>
            </a:r>
            <a:r>
              <a:rPr lang="tr-TR" altLang="tr-TR" sz="1800" baseline="-30000" smtClean="0">
                <a:cs typeface="Times New Roman" pitchFamily="18" charset="0"/>
              </a:rPr>
              <a:t>12</a:t>
            </a:r>
            <a:r>
              <a:rPr lang="tr-TR" altLang="tr-TR" sz="1800" smtClean="0">
                <a:cs typeface="Times New Roman" pitchFamily="18" charset="0"/>
              </a:rPr>
              <a:t>]</a:t>
            </a:r>
          </a:p>
          <a:p>
            <a:pPr algn="just">
              <a:buFontTx/>
              <a:buNone/>
            </a:pPr>
            <a:r>
              <a:rPr lang="tr-TR" altLang="tr-TR" sz="1800" smtClean="0">
                <a:cs typeface="Times New Roman" pitchFamily="18" charset="0"/>
              </a:rPr>
              <a:t>[</a:t>
            </a:r>
            <a:r>
              <a:rPr lang="tr-TR" altLang="tr-TR" sz="1800" b="1" smtClean="0">
                <a:solidFill>
                  <a:srgbClr val="FF0000"/>
                </a:solidFill>
                <a:cs typeface="Times New Roman" pitchFamily="18" charset="0"/>
              </a:rPr>
              <a:t>A</a:t>
            </a:r>
            <a:r>
              <a:rPr lang="tr-TR" altLang="tr-TR" sz="1800" b="1" baseline="-30000" smtClean="0">
                <a:solidFill>
                  <a:srgbClr val="FF0000"/>
                </a:solidFill>
                <a:cs typeface="Times New Roman" pitchFamily="18" charset="0"/>
              </a:rPr>
              <a:t>9</a:t>
            </a:r>
            <a:r>
              <a:rPr lang="tr-TR" altLang="tr-TR" sz="1800" smtClean="0">
                <a:cs typeface="Times New Roman" pitchFamily="18" charset="0"/>
              </a:rPr>
              <a:t>,F</a:t>
            </a:r>
            <a:r>
              <a:rPr lang="tr-TR" altLang="tr-TR" sz="1800" baseline="-30000" smtClean="0">
                <a:cs typeface="Times New Roman" pitchFamily="18" charset="0"/>
              </a:rPr>
              <a:t>10</a:t>
            </a:r>
            <a:r>
              <a:rPr lang="tr-TR" altLang="tr-TR" sz="1800" smtClean="0">
                <a:cs typeface="Times New Roman" pitchFamily="18" charset="0"/>
              </a:rPr>
              <a:t>,E</a:t>
            </a:r>
            <a:r>
              <a:rPr lang="tr-TR" altLang="tr-TR" sz="1800" baseline="-30000" smtClean="0">
                <a:cs typeface="Times New Roman" pitchFamily="18" charset="0"/>
              </a:rPr>
              <a:t>10</a:t>
            </a:r>
            <a:r>
              <a:rPr lang="tr-TR" altLang="tr-TR" sz="1800" smtClean="0">
                <a:cs typeface="Times New Roman" pitchFamily="18" charset="0"/>
              </a:rPr>
              <a:t>,B</a:t>
            </a:r>
            <a:r>
              <a:rPr lang="tr-TR" altLang="tr-TR" sz="1800" baseline="-30000" smtClean="0">
                <a:cs typeface="Times New Roman" pitchFamily="18" charset="0"/>
              </a:rPr>
              <a:t>11</a:t>
            </a:r>
            <a:r>
              <a:rPr lang="tr-TR" altLang="tr-TR" sz="1800" smtClean="0">
                <a:cs typeface="Times New Roman" pitchFamily="18" charset="0"/>
              </a:rPr>
              <a:t>,C</a:t>
            </a:r>
            <a:r>
              <a:rPr lang="tr-TR" altLang="tr-TR" sz="1800" baseline="-30000" smtClean="0">
                <a:cs typeface="Times New Roman" pitchFamily="18" charset="0"/>
              </a:rPr>
              <a:t>11</a:t>
            </a:r>
            <a:r>
              <a:rPr lang="tr-TR" altLang="tr-TR" sz="1800" smtClean="0">
                <a:cs typeface="Times New Roman" pitchFamily="18" charset="0"/>
              </a:rPr>
              <a:t>,E</a:t>
            </a:r>
            <a:r>
              <a:rPr lang="tr-TR" altLang="tr-TR" sz="1800" baseline="-30000" smtClean="0">
                <a:cs typeface="Times New Roman" pitchFamily="18" charset="0"/>
              </a:rPr>
              <a:t>12</a:t>
            </a:r>
            <a:r>
              <a:rPr lang="tr-TR" altLang="tr-TR" sz="1800" smtClean="0">
                <a:cs typeface="Times New Roman" pitchFamily="18" charset="0"/>
              </a:rPr>
              <a:t>]</a:t>
            </a:r>
          </a:p>
          <a:p>
            <a:pPr algn="just">
              <a:buFontTx/>
              <a:buNone/>
            </a:pPr>
            <a:r>
              <a:rPr lang="tr-TR" altLang="tr-TR" sz="1800" smtClean="0">
                <a:cs typeface="Times New Roman" pitchFamily="18" charset="0"/>
              </a:rPr>
              <a:t>[</a:t>
            </a:r>
            <a:r>
              <a:rPr lang="tr-TR" altLang="tr-TR" sz="1800" b="1" smtClean="0">
                <a:solidFill>
                  <a:srgbClr val="FF0000"/>
                </a:solidFill>
                <a:cs typeface="Times New Roman" pitchFamily="18" charset="0"/>
              </a:rPr>
              <a:t>F</a:t>
            </a:r>
            <a:r>
              <a:rPr lang="tr-TR" altLang="tr-TR" sz="1800" b="1" baseline="-30000" smtClean="0">
                <a:solidFill>
                  <a:srgbClr val="FF0000"/>
                </a:solidFill>
                <a:cs typeface="Times New Roman" pitchFamily="18" charset="0"/>
              </a:rPr>
              <a:t>10</a:t>
            </a:r>
            <a:r>
              <a:rPr lang="tr-TR" altLang="tr-TR" sz="1800" smtClean="0">
                <a:cs typeface="Times New Roman" pitchFamily="18" charset="0"/>
              </a:rPr>
              <a:t>, E</a:t>
            </a:r>
            <a:r>
              <a:rPr lang="tr-TR" altLang="tr-TR" sz="1800" baseline="-30000" smtClean="0">
                <a:cs typeface="Times New Roman" pitchFamily="18" charset="0"/>
              </a:rPr>
              <a:t>10,</a:t>
            </a:r>
            <a:r>
              <a:rPr lang="tr-TR" altLang="tr-TR" sz="1800" smtClean="0">
                <a:cs typeface="Times New Roman" pitchFamily="18" charset="0"/>
              </a:rPr>
              <a:t>B</a:t>
            </a:r>
            <a:r>
              <a:rPr lang="tr-TR" altLang="tr-TR" sz="1800" baseline="-30000" smtClean="0">
                <a:cs typeface="Times New Roman" pitchFamily="18" charset="0"/>
              </a:rPr>
              <a:t>11</a:t>
            </a:r>
            <a:r>
              <a:rPr lang="tr-TR" altLang="tr-TR" sz="1800" smtClean="0">
                <a:cs typeface="Times New Roman" pitchFamily="18" charset="0"/>
              </a:rPr>
              <a:t>,C</a:t>
            </a:r>
            <a:r>
              <a:rPr lang="tr-TR" altLang="tr-TR" sz="1800" baseline="-30000" smtClean="0">
                <a:cs typeface="Times New Roman" pitchFamily="18" charset="0"/>
              </a:rPr>
              <a:t>11</a:t>
            </a:r>
            <a:r>
              <a:rPr lang="tr-TR" altLang="tr-TR" sz="1800" smtClean="0">
                <a:cs typeface="Times New Roman" pitchFamily="18" charset="0"/>
              </a:rPr>
              <a:t>,E</a:t>
            </a:r>
            <a:r>
              <a:rPr lang="tr-TR" altLang="tr-TR" sz="1800" baseline="-30000" smtClean="0">
                <a:cs typeface="Times New Roman" pitchFamily="18" charset="0"/>
              </a:rPr>
              <a:t>12</a:t>
            </a:r>
            <a:r>
              <a:rPr lang="tr-TR" altLang="tr-TR" sz="1800" smtClean="0">
                <a:cs typeface="Times New Roman" pitchFamily="18" charset="0"/>
              </a:rPr>
              <a:t>,B</a:t>
            </a:r>
            <a:r>
              <a:rPr lang="tr-TR" altLang="tr-TR" sz="1800" baseline="-30000" smtClean="0">
                <a:cs typeface="Times New Roman" pitchFamily="18" charset="0"/>
              </a:rPr>
              <a:t>13</a:t>
            </a:r>
            <a:r>
              <a:rPr lang="tr-TR" altLang="tr-TR" sz="1800" smtClean="0">
                <a:cs typeface="Times New Roman" pitchFamily="18" charset="0"/>
              </a:rPr>
              <a:t>]</a:t>
            </a:r>
          </a:p>
          <a:p>
            <a:pPr algn="just">
              <a:buFontTx/>
              <a:buNone/>
            </a:pPr>
            <a:r>
              <a:rPr lang="tr-TR" altLang="tr-TR" sz="1800" smtClean="0">
                <a:cs typeface="Times New Roman" pitchFamily="18" charset="0"/>
              </a:rPr>
              <a:t>[</a:t>
            </a:r>
            <a:r>
              <a:rPr lang="tr-TR" altLang="tr-TR" sz="1800" b="1" smtClean="0">
                <a:solidFill>
                  <a:srgbClr val="FF0000"/>
                </a:solidFill>
                <a:cs typeface="Times New Roman" pitchFamily="18" charset="0"/>
              </a:rPr>
              <a:t>E</a:t>
            </a:r>
            <a:r>
              <a:rPr lang="tr-TR" altLang="tr-TR" sz="1800" b="1" baseline="-30000" smtClean="0">
                <a:solidFill>
                  <a:srgbClr val="FF0000"/>
                </a:solidFill>
                <a:cs typeface="Times New Roman" pitchFamily="18" charset="0"/>
              </a:rPr>
              <a:t>10</a:t>
            </a:r>
            <a:r>
              <a:rPr lang="tr-TR" altLang="tr-TR" sz="1800" baseline="-30000" smtClean="0">
                <a:cs typeface="Times New Roman" pitchFamily="18" charset="0"/>
              </a:rPr>
              <a:t>,</a:t>
            </a:r>
            <a:r>
              <a:rPr lang="tr-TR" altLang="tr-TR" sz="1800" smtClean="0">
                <a:cs typeface="Times New Roman" pitchFamily="18" charset="0"/>
              </a:rPr>
              <a:t>B</a:t>
            </a:r>
            <a:r>
              <a:rPr lang="tr-TR" altLang="tr-TR" sz="1800" baseline="-30000" smtClean="0">
                <a:cs typeface="Times New Roman" pitchFamily="18" charset="0"/>
              </a:rPr>
              <a:t>11</a:t>
            </a:r>
            <a:r>
              <a:rPr lang="tr-TR" altLang="tr-TR" sz="1800" smtClean="0">
                <a:cs typeface="Times New Roman" pitchFamily="18" charset="0"/>
              </a:rPr>
              <a:t>,C</a:t>
            </a:r>
            <a:r>
              <a:rPr lang="tr-TR" altLang="tr-TR" sz="1800" baseline="-30000" smtClean="0">
                <a:cs typeface="Times New Roman" pitchFamily="18" charset="0"/>
              </a:rPr>
              <a:t>11</a:t>
            </a:r>
            <a:r>
              <a:rPr lang="tr-TR" altLang="tr-TR" sz="1800" smtClean="0">
                <a:cs typeface="Times New Roman" pitchFamily="18" charset="0"/>
              </a:rPr>
              <a:t>,E</a:t>
            </a:r>
            <a:r>
              <a:rPr lang="tr-TR" altLang="tr-TR" sz="1800" baseline="-30000" smtClean="0">
                <a:cs typeface="Times New Roman" pitchFamily="18" charset="0"/>
              </a:rPr>
              <a:t>12</a:t>
            </a:r>
            <a:r>
              <a:rPr lang="tr-TR" altLang="tr-TR" sz="1800" smtClean="0">
                <a:cs typeface="Times New Roman" pitchFamily="18" charset="0"/>
              </a:rPr>
              <a:t>,B</a:t>
            </a:r>
            <a:r>
              <a:rPr lang="tr-TR" altLang="tr-TR" sz="1800" baseline="-30000" smtClean="0">
                <a:cs typeface="Times New Roman" pitchFamily="18" charset="0"/>
              </a:rPr>
              <a:t>13</a:t>
            </a:r>
            <a:r>
              <a:rPr lang="tr-TR" altLang="tr-TR" sz="1800" smtClean="0">
                <a:cs typeface="Times New Roman" pitchFamily="18" charset="0"/>
              </a:rPr>
              <a:t>,G</a:t>
            </a:r>
            <a:r>
              <a:rPr lang="tr-TR" altLang="tr-TR" sz="1800" baseline="-30000" smtClean="0">
                <a:cs typeface="Times New Roman" pitchFamily="18" charset="0"/>
              </a:rPr>
              <a:t>13</a:t>
            </a:r>
            <a:r>
              <a:rPr lang="tr-TR" altLang="tr-TR" sz="1800" smtClean="0">
                <a:cs typeface="Times New Roman" pitchFamily="18" charset="0"/>
              </a:rPr>
              <a:t>]</a:t>
            </a:r>
          </a:p>
          <a:p>
            <a:pPr algn="just">
              <a:buFontTx/>
              <a:buNone/>
            </a:pPr>
            <a:r>
              <a:rPr lang="tr-TR" altLang="tr-TR" sz="1800" smtClean="0">
                <a:cs typeface="Times New Roman" pitchFamily="18" charset="0"/>
              </a:rPr>
              <a:t>[</a:t>
            </a:r>
            <a:r>
              <a:rPr lang="tr-TR" altLang="tr-TR" sz="1800" b="1" smtClean="0">
                <a:solidFill>
                  <a:srgbClr val="FF0000"/>
                </a:solidFill>
                <a:cs typeface="Times New Roman" pitchFamily="18" charset="0"/>
              </a:rPr>
              <a:t>B</a:t>
            </a:r>
            <a:r>
              <a:rPr lang="tr-TR" altLang="tr-TR" sz="1800" b="1" baseline="-30000" smtClean="0">
                <a:solidFill>
                  <a:srgbClr val="FF0000"/>
                </a:solidFill>
                <a:cs typeface="Times New Roman" pitchFamily="18" charset="0"/>
              </a:rPr>
              <a:t>11</a:t>
            </a:r>
            <a:r>
              <a:rPr lang="tr-TR" altLang="tr-TR" sz="1800" smtClean="0">
                <a:cs typeface="Times New Roman" pitchFamily="18" charset="0"/>
              </a:rPr>
              <a:t>,C</a:t>
            </a:r>
            <a:r>
              <a:rPr lang="tr-TR" altLang="tr-TR" sz="1800" baseline="-30000" smtClean="0">
                <a:cs typeface="Times New Roman" pitchFamily="18" charset="0"/>
              </a:rPr>
              <a:t>11</a:t>
            </a:r>
            <a:r>
              <a:rPr lang="tr-TR" altLang="tr-TR" sz="1800" smtClean="0">
                <a:cs typeface="Times New Roman" pitchFamily="18" charset="0"/>
              </a:rPr>
              <a:t>,E</a:t>
            </a:r>
            <a:r>
              <a:rPr lang="tr-TR" altLang="tr-TR" sz="1800" baseline="-30000" smtClean="0">
                <a:cs typeface="Times New Roman" pitchFamily="18" charset="0"/>
              </a:rPr>
              <a:t>12</a:t>
            </a:r>
            <a:r>
              <a:rPr lang="tr-TR" altLang="tr-TR" sz="1800" smtClean="0">
                <a:cs typeface="Times New Roman" pitchFamily="18" charset="0"/>
              </a:rPr>
              <a:t>,B</a:t>
            </a:r>
            <a:r>
              <a:rPr lang="tr-TR" altLang="tr-TR" sz="1800" baseline="-30000" smtClean="0">
                <a:cs typeface="Times New Roman" pitchFamily="18" charset="0"/>
              </a:rPr>
              <a:t>13</a:t>
            </a:r>
            <a:r>
              <a:rPr lang="tr-TR" altLang="tr-TR" sz="1800" smtClean="0">
                <a:cs typeface="Times New Roman" pitchFamily="18" charset="0"/>
              </a:rPr>
              <a:t>,G</a:t>
            </a:r>
            <a:r>
              <a:rPr lang="tr-TR" altLang="tr-TR" sz="1800" baseline="-30000" smtClean="0">
                <a:cs typeface="Times New Roman" pitchFamily="18" charset="0"/>
              </a:rPr>
              <a:t>13</a:t>
            </a:r>
            <a:r>
              <a:rPr lang="tr-TR" altLang="tr-TR" sz="1800" smtClean="0">
                <a:cs typeface="Times New Roman" pitchFamily="18" charset="0"/>
              </a:rPr>
              <a:t>,F</a:t>
            </a:r>
            <a:r>
              <a:rPr lang="tr-TR" altLang="tr-TR" sz="1800" baseline="-30000" smtClean="0">
                <a:cs typeface="Times New Roman" pitchFamily="18" charset="0"/>
              </a:rPr>
              <a:t>14</a:t>
            </a:r>
            <a:r>
              <a:rPr lang="tr-TR" altLang="tr-TR" sz="1800" smtClean="0">
                <a:cs typeface="Times New Roman" pitchFamily="18" charset="0"/>
              </a:rPr>
              <a:t>,B</a:t>
            </a:r>
            <a:r>
              <a:rPr lang="tr-TR" altLang="tr-TR" sz="1800" baseline="-30000" smtClean="0">
                <a:cs typeface="Times New Roman" pitchFamily="18" charset="0"/>
              </a:rPr>
              <a:t>15</a:t>
            </a:r>
            <a:r>
              <a:rPr lang="tr-TR" altLang="tr-TR" sz="1800" smtClean="0">
                <a:cs typeface="Times New Roman" pitchFamily="18" charset="0"/>
              </a:rPr>
              <a:t>]</a:t>
            </a:r>
          </a:p>
          <a:p>
            <a:pPr algn="just">
              <a:buFontTx/>
              <a:buNone/>
            </a:pPr>
            <a:r>
              <a:rPr lang="tr-TR" altLang="tr-TR" sz="1800" smtClean="0">
                <a:cs typeface="Times New Roman" pitchFamily="18" charset="0"/>
              </a:rPr>
              <a:t>[</a:t>
            </a:r>
            <a:r>
              <a:rPr lang="tr-TR" altLang="tr-TR" sz="1800" b="1" smtClean="0">
                <a:solidFill>
                  <a:srgbClr val="FF0000"/>
                </a:solidFill>
                <a:cs typeface="Times New Roman" pitchFamily="18" charset="0"/>
              </a:rPr>
              <a:t>C</a:t>
            </a:r>
            <a:r>
              <a:rPr lang="tr-TR" altLang="tr-TR" sz="1800" b="1" baseline="-30000" smtClean="0">
                <a:solidFill>
                  <a:srgbClr val="FF0000"/>
                </a:solidFill>
                <a:cs typeface="Times New Roman" pitchFamily="18" charset="0"/>
              </a:rPr>
              <a:t>11</a:t>
            </a:r>
            <a:r>
              <a:rPr lang="tr-TR" altLang="tr-TR" sz="1800" smtClean="0">
                <a:cs typeface="Times New Roman" pitchFamily="18" charset="0"/>
              </a:rPr>
              <a:t>,E</a:t>
            </a:r>
            <a:r>
              <a:rPr lang="tr-TR" altLang="tr-TR" sz="1800" baseline="-30000" smtClean="0">
                <a:cs typeface="Times New Roman" pitchFamily="18" charset="0"/>
              </a:rPr>
              <a:t>12</a:t>
            </a:r>
            <a:r>
              <a:rPr lang="tr-TR" altLang="tr-TR" sz="1800" smtClean="0">
                <a:cs typeface="Times New Roman" pitchFamily="18" charset="0"/>
              </a:rPr>
              <a:t>,B</a:t>
            </a:r>
            <a:r>
              <a:rPr lang="tr-TR" altLang="tr-TR" sz="1800" baseline="-30000" smtClean="0">
                <a:cs typeface="Times New Roman" pitchFamily="18" charset="0"/>
              </a:rPr>
              <a:t>13</a:t>
            </a:r>
            <a:r>
              <a:rPr lang="tr-TR" altLang="tr-TR" sz="1800" smtClean="0">
                <a:cs typeface="Times New Roman" pitchFamily="18" charset="0"/>
              </a:rPr>
              <a:t>,G</a:t>
            </a:r>
            <a:r>
              <a:rPr lang="tr-TR" altLang="tr-TR" sz="1800" baseline="-30000" smtClean="0">
                <a:cs typeface="Times New Roman" pitchFamily="18" charset="0"/>
              </a:rPr>
              <a:t>13</a:t>
            </a:r>
            <a:r>
              <a:rPr lang="tr-TR" altLang="tr-TR" sz="1800" smtClean="0">
                <a:cs typeface="Times New Roman" pitchFamily="18" charset="0"/>
              </a:rPr>
              <a:t>,F</a:t>
            </a:r>
            <a:r>
              <a:rPr lang="tr-TR" altLang="tr-TR" sz="1800" baseline="-30000" smtClean="0">
                <a:cs typeface="Times New Roman" pitchFamily="18" charset="0"/>
              </a:rPr>
              <a:t>14</a:t>
            </a:r>
            <a:r>
              <a:rPr lang="tr-TR" altLang="tr-TR" sz="1800" smtClean="0">
                <a:cs typeface="Times New Roman" pitchFamily="18" charset="0"/>
              </a:rPr>
              <a:t>,B</a:t>
            </a:r>
            <a:r>
              <a:rPr lang="tr-TR" altLang="tr-TR" sz="1800" baseline="-30000" smtClean="0">
                <a:cs typeface="Times New Roman" pitchFamily="18" charset="0"/>
              </a:rPr>
              <a:t>15</a:t>
            </a:r>
            <a:r>
              <a:rPr lang="tr-TR" altLang="tr-TR" sz="1800" smtClean="0">
                <a:cs typeface="Times New Roman" pitchFamily="18" charset="0"/>
              </a:rPr>
              <a:t>,A</a:t>
            </a:r>
            <a:r>
              <a:rPr lang="tr-TR" altLang="tr-TR" sz="1800" baseline="-30000" smtClean="0">
                <a:cs typeface="Times New Roman" pitchFamily="18" charset="0"/>
              </a:rPr>
              <a:t>15</a:t>
            </a:r>
            <a:r>
              <a:rPr lang="tr-TR" altLang="tr-TR" sz="1800" smtClean="0">
                <a:cs typeface="Times New Roman" pitchFamily="18" charset="0"/>
              </a:rPr>
              <a:t>,C</a:t>
            </a:r>
            <a:r>
              <a:rPr lang="tr-TR" altLang="tr-TR" sz="1800" baseline="-30000" smtClean="0">
                <a:cs typeface="Times New Roman" pitchFamily="18" charset="0"/>
              </a:rPr>
              <a:t>15</a:t>
            </a:r>
            <a:r>
              <a:rPr lang="tr-TR" altLang="tr-TR" sz="1800" smtClean="0">
                <a:cs typeface="Times New Roman" pitchFamily="18" charset="0"/>
              </a:rPr>
              <a:t>]</a:t>
            </a:r>
          </a:p>
          <a:p>
            <a:pPr algn="just">
              <a:buFontTx/>
              <a:buNone/>
            </a:pPr>
            <a:r>
              <a:rPr lang="tr-TR" altLang="tr-TR" sz="1800" smtClean="0">
                <a:cs typeface="Times New Roman" pitchFamily="18" charset="0"/>
              </a:rPr>
              <a:t>[</a:t>
            </a:r>
            <a:r>
              <a:rPr lang="tr-TR" altLang="tr-TR" sz="1800" b="1" smtClean="0">
                <a:solidFill>
                  <a:srgbClr val="FF0000"/>
                </a:solidFill>
                <a:cs typeface="Times New Roman" pitchFamily="18" charset="0"/>
              </a:rPr>
              <a:t>E</a:t>
            </a:r>
            <a:r>
              <a:rPr lang="tr-TR" altLang="tr-TR" sz="1800" b="1" baseline="-30000" smtClean="0">
                <a:solidFill>
                  <a:srgbClr val="FF0000"/>
                </a:solidFill>
                <a:cs typeface="Times New Roman" pitchFamily="18" charset="0"/>
              </a:rPr>
              <a:t>12</a:t>
            </a:r>
            <a:r>
              <a:rPr lang="tr-TR" altLang="tr-TR" sz="1800" smtClean="0">
                <a:cs typeface="Times New Roman" pitchFamily="18" charset="0"/>
              </a:rPr>
              <a:t>,B</a:t>
            </a:r>
            <a:r>
              <a:rPr lang="tr-TR" altLang="tr-TR" sz="1800" baseline="-30000" smtClean="0">
                <a:cs typeface="Times New Roman" pitchFamily="18" charset="0"/>
              </a:rPr>
              <a:t>13</a:t>
            </a:r>
            <a:r>
              <a:rPr lang="tr-TR" altLang="tr-TR" sz="1800" smtClean="0">
                <a:cs typeface="Times New Roman" pitchFamily="18" charset="0"/>
              </a:rPr>
              <a:t>,G</a:t>
            </a:r>
            <a:r>
              <a:rPr lang="tr-TR" altLang="tr-TR" sz="1800" baseline="-30000" smtClean="0">
                <a:cs typeface="Times New Roman" pitchFamily="18" charset="0"/>
              </a:rPr>
              <a:t>13</a:t>
            </a:r>
            <a:r>
              <a:rPr lang="tr-TR" altLang="tr-TR" sz="1800" smtClean="0">
                <a:cs typeface="Times New Roman" pitchFamily="18" charset="0"/>
              </a:rPr>
              <a:t>,F</a:t>
            </a:r>
            <a:r>
              <a:rPr lang="tr-TR" altLang="tr-TR" sz="1800" baseline="-30000" smtClean="0">
                <a:cs typeface="Times New Roman" pitchFamily="18" charset="0"/>
              </a:rPr>
              <a:t>14</a:t>
            </a:r>
            <a:r>
              <a:rPr lang="tr-TR" altLang="tr-TR" sz="1800" smtClean="0">
                <a:cs typeface="Times New Roman" pitchFamily="18" charset="0"/>
              </a:rPr>
              <a:t>,B</a:t>
            </a:r>
            <a:r>
              <a:rPr lang="tr-TR" altLang="tr-TR" sz="1800" baseline="-30000" smtClean="0">
                <a:cs typeface="Times New Roman" pitchFamily="18" charset="0"/>
              </a:rPr>
              <a:t>15</a:t>
            </a:r>
            <a:r>
              <a:rPr lang="tr-TR" altLang="tr-TR" sz="1800" smtClean="0">
                <a:cs typeface="Times New Roman" pitchFamily="18" charset="0"/>
              </a:rPr>
              <a:t>,A</a:t>
            </a:r>
            <a:r>
              <a:rPr lang="tr-TR" altLang="tr-TR" sz="1800" baseline="-30000" smtClean="0">
                <a:cs typeface="Times New Roman" pitchFamily="18" charset="0"/>
              </a:rPr>
              <a:t>15</a:t>
            </a:r>
            <a:r>
              <a:rPr lang="tr-TR" altLang="tr-TR" sz="1800" smtClean="0">
                <a:cs typeface="Times New Roman" pitchFamily="18" charset="0"/>
              </a:rPr>
              <a:t>,C</a:t>
            </a:r>
            <a:r>
              <a:rPr lang="tr-TR" altLang="tr-TR" sz="1800" baseline="-30000" smtClean="0">
                <a:cs typeface="Times New Roman" pitchFamily="18" charset="0"/>
              </a:rPr>
              <a:t>15</a:t>
            </a:r>
            <a:r>
              <a:rPr lang="tr-TR" altLang="tr-TR" sz="1800" smtClean="0">
                <a:cs typeface="Times New Roman" pitchFamily="18" charset="0"/>
              </a:rPr>
              <a:t>] </a:t>
            </a:r>
          </a:p>
          <a:p>
            <a:pPr algn="just">
              <a:buFontTx/>
              <a:buNone/>
            </a:pPr>
            <a:r>
              <a:rPr lang="tr-TR" altLang="tr-TR" sz="1800" smtClean="0">
                <a:cs typeface="Times New Roman" pitchFamily="18" charset="0"/>
              </a:rPr>
              <a:t>[</a:t>
            </a:r>
            <a:r>
              <a:rPr lang="tr-TR" altLang="tr-TR" sz="1800" b="1" smtClean="0">
                <a:solidFill>
                  <a:srgbClr val="FF0000"/>
                </a:solidFill>
                <a:cs typeface="Times New Roman" pitchFamily="18" charset="0"/>
              </a:rPr>
              <a:t>B</a:t>
            </a:r>
            <a:r>
              <a:rPr lang="tr-TR" altLang="tr-TR" sz="1800" b="1" baseline="-30000" smtClean="0">
                <a:solidFill>
                  <a:srgbClr val="FF0000"/>
                </a:solidFill>
                <a:cs typeface="Times New Roman" pitchFamily="18" charset="0"/>
              </a:rPr>
              <a:t>13</a:t>
            </a:r>
            <a:r>
              <a:rPr lang="tr-TR" altLang="tr-TR" sz="1800" smtClean="0">
                <a:cs typeface="Times New Roman" pitchFamily="18" charset="0"/>
              </a:rPr>
              <a:t>,G</a:t>
            </a:r>
            <a:r>
              <a:rPr lang="tr-TR" altLang="tr-TR" sz="1800" baseline="-30000" smtClean="0">
                <a:cs typeface="Times New Roman" pitchFamily="18" charset="0"/>
              </a:rPr>
              <a:t>13</a:t>
            </a:r>
            <a:r>
              <a:rPr lang="tr-TR" altLang="tr-TR" sz="1800" smtClean="0">
                <a:cs typeface="Times New Roman" pitchFamily="18" charset="0"/>
              </a:rPr>
              <a:t>,F</a:t>
            </a:r>
            <a:r>
              <a:rPr lang="tr-TR" altLang="tr-TR" sz="1800" baseline="-30000" smtClean="0">
                <a:cs typeface="Times New Roman" pitchFamily="18" charset="0"/>
              </a:rPr>
              <a:t>14</a:t>
            </a:r>
            <a:r>
              <a:rPr lang="tr-TR" altLang="tr-TR" sz="1800" smtClean="0">
                <a:cs typeface="Times New Roman" pitchFamily="18" charset="0"/>
              </a:rPr>
              <a:t>,D</a:t>
            </a:r>
            <a:r>
              <a:rPr lang="tr-TR" altLang="tr-TR" sz="1800" baseline="-30000" smtClean="0">
                <a:cs typeface="Times New Roman" pitchFamily="18" charset="0"/>
              </a:rPr>
              <a:t>14</a:t>
            </a:r>
            <a:r>
              <a:rPr lang="tr-TR" altLang="tr-TR" sz="1800" smtClean="0">
                <a:cs typeface="Times New Roman" pitchFamily="18" charset="0"/>
              </a:rPr>
              <a:t>, B</a:t>
            </a:r>
            <a:r>
              <a:rPr lang="tr-TR" altLang="tr-TR" sz="1800" baseline="-30000" smtClean="0">
                <a:cs typeface="Times New Roman" pitchFamily="18" charset="0"/>
              </a:rPr>
              <a:t>15</a:t>
            </a:r>
            <a:r>
              <a:rPr lang="tr-TR" altLang="tr-TR" sz="1800" smtClean="0">
                <a:cs typeface="Times New Roman" pitchFamily="18" charset="0"/>
              </a:rPr>
              <a:t>,A</a:t>
            </a:r>
            <a:r>
              <a:rPr lang="tr-TR" altLang="tr-TR" sz="1800" baseline="-30000" smtClean="0">
                <a:cs typeface="Times New Roman" pitchFamily="18" charset="0"/>
              </a:rPr>
              <a:t>15</a:t>
            </a:r>
            <a:r>
              <a:rPr lang="tr-TR" altLang="tr-TR" sz="1800" smtClean="0">
                <a:cs typeface="Times New Roman" pitchFamily="18" charset="0"/>
              </a:rPr>
              <a:t>,C</a:t>
            </a:r>
            <a:r>
              <a:rPr lang="tr-TR" altLang="tr-TR" sz="1800" baseline="-30000" smtClean="0">
                <a:cs typeface="Times New Roman" pitchFamily="18" charset="0"/>
              </a:rPr>
              <a:t>15</a:t>
            </a:r>
            <a:r>
              <a:rPr lang="tr-TR" altLang="tr-TR" sz="1800" smtClean="0">
                <a:cs typeface="Times New Roman" pitchFamily="18" charset="0"/>
              </a:rPr>
              <a:t>,F</a:t>
            </a:r>
            <a:r>
              <a:rPr lang="tr-TR" altLang="tr-TR" sz="1800" baseline="-30000" smtClean="0">
                <a:cs typeface="Times New Roman" pitchFamily="18" charset="0"/>
              </a:rPr>
              <a:t>16</a:t>
            </a:r>
            <a:r>
              <a:rPr lang="tr-TR" altLang="tr-TR" sz="1800" smtClean="0">
                <a:cs typeface="Times New Roman" pitchFamily="18" charset="0"/>
              </a:rPr>
              <a:t>]</a:t>
            </a:r>
          </a:p>
          <a:p>
            <a:pPr algn="just">
              <a:buFontTx/>
              <a:buNone/>
            </a:pPr>
            <a:r>
              <a:rPr lang="tr-TR" altLang="tr-TR" sz="1800" smtClean="0">
                <a:cs typeface="Times New Roman" pitchFamily="18" charset="0"/>
              </a:rPr>
              <a:t>[</a:t>
            </a:r>
            <a:r>
              <a:rPr lang="tr-TR" altLang="tr-TR" sz="1800" b="1" smtClean="0">
                <a:solidFill>
                  <a:srgbClr val="FF0000"/>
                </a:solidFill>
                <a:cs typeface="Times New Roman" pitchFamily="18" charset="0"/>
              </a:rPr>
              <a:t>G</a:t>
            </a:r>
            <a:r>
              <a:rPr lang="tr-TR" altLang="tr-TR" sz="1800" b="1" baseline="-30000" smtClean="0">
                <a:solidFill>
                  <a:srgbClr val="FF0000"/>
                </a:solidFill>
                <a:cs typeface="Times New Roman" pitchFamily="18" charset="0"/>
              </a:rPr>
              <a:t>13</a:t>
            </a:r>
            <a:r>
              <a:rPr lang="tr-TR" altLang="tr-TR" sz="1800" smtClean="0">
                <a:cs typeface="Times New Roman" pitchFamily="18" charset="0"/>
              </a:rPr>
              <a:t>, F</a:t>
            </a:r>
            <a:r>
              <a:rPr lang="tr-TR" altLang="tr-TR" sz="1800" baseline="-30000" smtClean="0">
                <a:cs typeface="Times New Roman" pitchFamily="18" charset="0"/>
              </a:rPr>
              <a:t>14</a:t>
            </a:r>
            <a:r>
              <a:rPr lang="tr-TR" altLang="tr-TR" sz="1800" smtClean="0">
                <a:cs typeface="Times New Roman" pitchFamily="18" charset="0"/>
              </a:rPr>
              <a:t>,D</a:t>
            </a:r>
            <a:r>
              <a:rPr lang="tr-TR" altLang="tr-TR" sz="1800" baseline="-30000" smtClean="0">
                <a:cs typeface="Times New Roman" pitchFamily="18" charset="0"/>
              </a:rPr>
              <a:t>14</a:t>
            </a:r>
            <a:r>
              <a:rPr lang="tr-TR" altLang="tr-TR" sz="1800" smtClean="0">
                <a:cs typeface="Times New Roman" pitchFamily="18" charset="0"/>
              </a:rPr>
              <a:t>, B</a:t>
            </a:r>
            <a:r>
              <a:rPr lang="tr-TR" altLang="tr-TR" sz="1800" baseline="-30000" smtClean="0">
                <a:cs typeface="Times New Roman" pitchFamily="18" charset="0"/>
              </a:rPr>
              <a:t>15</a:t>
            </a:r>
            <a:r>
              <a:rPr lang="tr-TR" altLang="tr-TR" sz="1800" smtClean="0">
                <a:cs typeface="Times New Roman" pitchFamily="18" charset="0"/>
              </a:rPr>
              <a:t>,A</a:t>
            </a:r>
            <a:r>
              <a:rPr lang="tr-TR" altLang="tr-TR" sz="1800" baseline="-30000" smtClean="0">
                <a:cs typeface="Times New Roman" pitchFamily="18" charset="0"/>
              </a:rPr>
              <a:t>15</a:t>
            </a:r>
            <a:r>
              <a:rPr lang="tr-TR" altLang="tr-TR" sz="1800" smtClean="0">
                <a:cs typeface="Times New Roman" pitchFamily="18" charset="0"/>
              </a:rPr>
              <a:t>,C</a:t>
            </a:r>
            <a:r>
              <a:rPr lang="tr-TR" altLang="tr-TR" sz="1800" baseline="-30000" smtClean="0">
                <a:cs typeface="Times New Roman" pitchFamily="18" charset="0"/>
              </a:rPr>
              <a:t>15</a:t>
            </a:r>
            <a:r>
              <a:rPr lang="tr-TR" altLang="tr-TR" sz="1800" smtClean="0">
                <a:cs typeface="Times New Roman" pitchFamily="18" charset="0"/>
              </a:rPr>
              <a:t>,F</a:t>
            </a:r>
            <a:r>
              <a:rPr lang="tr-TR" altLang="tr-TR" sz="1800" baseline="-30000" smtClean="0">
                <a:cs typeface="Times New Roman" pitchFamily="18" charset="0"/>
              </a:rPr>
              <a:t>16</a:t>
            </a:r>
            <a:r>
              <a:rPr lang="tr-TR" altLang="tr-TR" sz="1800" smtClean="0">
                <a:cs typeface="Times New Roman" pitchFamily="18" charset="0"/>
              </a:rPr>
              <a:t>,C</a:t>
            </a:r>
            <a:r>
              <a:rPr lang="tr-TR" altLang="tr-TR" sz="1800" baseline="-30000" smtClean="0">
                <a:cs typeface="Times New Roman" pitchFamily="18" charset="0"/>
              </a:rPr>
              <a:t>17</a:t>
            </a:r>
            <a:r>
              <a:rPr lang="tr-TR" altLang="tr-TR" sz="1800" smtClean="0">
                <a:cs typeface="Times New Roman" pitchFamily="18" charset="0"/>
              </a:rPr>
              <a:t>,E</a:t>
            </a:r>
            <a:r>
              <a:rPr lang="tr-TR" altLang="tr-TR" sz="1800" baseline="-30000" smtClean="0">
                <a:cs typeface="Times New Roman" pitchFamily="18" charset="0"/>
              </a:rPr>
              <a:t>18</a:t>
            </a:r>
            <a:r>
              <a:rPr lang="tr-TR" altLang="tr-TR" sz="1800" smtClean="0">
                <a:cs typeface="Times New Roman" pitchFamily="18" charset="0"/>
              </a:rPr>
              <a:t>]</a:t>
            </a:r>
            <a:endParaRPr lang="tr-TR" altLang="tr-TR" sz="1800" smtClean="0"/>
          </a:p>
          <a:p>
            <a:pPr algn="just"/>
            <a:endParaRPr lang="tr-TR" altLang="tr-TR" sz="1800" smtClean="0"/>
          </a:p>
          <a:p>
            <a:pPr algn="just">
              <a:buFontTx/>
              <a:buNone/>
            </a:pPr>
            <a:r>
              <a:rPr lang="tr-TR" altLang="tr-TR" sz="1800" b="1" smtClean="0">
                <a:cs typeface="Times New Roman" pitchFamily="18" charset="0"/>
              </a:rPr>
              <a:t>UCS={S,D,E,F,G}</a:t>
            </a:r>
          </a:p>
          <a:p>
            <a:pPr algn="just"/>
            <a:endParaRPr lang="tr-TR" altLang="tr-TR" sz="1800" smtClean="0"/>
          </a:p>
        </p:txBody>
      </p:sp>
      <p:pic>
        <p:nvPicPr>
          <p:cNvPr id="32774" name="Picture 10" descr="Picture2"/>
          <p:cNvPicPr>
            <a:picLocks noChangeAspect="1" noChangeArrowheads="1"/>
          </p:cNvPicPr>
          <p:nvPr/>
        </p:nvPicPr>
        <p:blipFill>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a:off x="2895600" y="762000"/>
            <a:ext cx="5943600" cy="213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 Box 10"/>
          <p:cNvSpPr txBox="1">
            <a:spLocks noChangeArrowheads="1"/>
          </p:cNvSpPr>
          <p:nvPr/>
        </p:nvSpPr>
        <p:spPr bwMode="auto">
          <a:xfrm>
            <a:off x="304800" y="6415088"/>
            <a:ext cx="5698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tr-TR" altLang="tr-TR" dirty="0" err="1" smtClean="0"/>
              <a:t>Numbers</a:t>
            </a:r>
            <a:r>
              <a:rPr lang="tr-TR" altLang="tr-TR" dirty="0" smtClean="0"/>
              <a:t> </a:t>
            </a:r>
            <a:r>
              <a:rPr lang="tr-TR" altLang="tr-TR" dirty="0" err="1" smtClean="0"/>
              <a:t>under</a:t>
            </a:r>
            <a:r>
              <a:rPr lang="tr-TR" altLang="tr-TR" dirty="0" smtClean="0"/>
              <a:t> </a:t>
            </a:r>
            <a:r>
              <a:rPr lang="tr-TR" altLang="tr-TR" dirty="0" err="1" smtClean="0"/>
              <a:t>characters</a:t>
            </a:r>
            <a:r>
              <a:rPr lang="tr-TR" altLang="tr-TR" dirty="0" smtClean="0"/>
              <a:t> </a:t>
            </a:r>
            <a:r>
              <a:rPr lang="tr-TR" altLang="tr-TR" dirty="0" err="1" smtClean="0"/>
              <a:t>indicate</a:t>
            </a:r>
            <a:r>
              <a:rPr lang="tr-TR" altLang="tr-TR" dirty="0" smtClean="0"/>
              <a:t> </a:t>
            </a:r>
            <a:r>
              <a:rPr lang="tr-TR" altLang="tr-TR" dirty="0" err="1" smtClean="0"/>
              <a:t>distances</a:t>
            </a:r>
            <a:r>
              <a:rPr lang="tr-TR" altLang="tr-TR" dirty="0" smtClean="0"/>
              <a:t> </a:t>
            </a:r>
            <a:r>
              <a:rPr lang="tr-TR" altLang="tr-TR" dirty="0" err="1" smtClean="0"/>
              <a:t>from</a:t>
            </a:r>
            <a:r>
              <a:rPr lang="tr-TR" altLang="tr-TR" dirty="0" smtClean="0"/>
              <a:t> S.</a:t>
            </a:r>
            <a:endParaRPr lang="en-US" altLang="tr-TR" dirty="0"/>
          </a:p>
        </p:txBody>
      </p:sp>
    </p:spTree>
    <p:extLst>
      <p:ext uri="{BB962C8B-B14F-4D97-AF65-F5344CB8AC3E}">
        <p14:creationId xmlns:p14="http://schemas.microsoft.com/office/powerpoint/2010/main" val="2448371244"/>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a:xfrm>
            <a:off x="457200" y="274638"/>
            <a:ext cx="2209800" cy="411162"/>
          </a:xfrm>
          <a:noFill/>
        </p:spPr>
        <p:txBody>
          <a:bodyPr/>
          <a:lstStyle/>
          <a:p>
            <a:pPr algn="l"/>
            <a:r>
              <a:rPr lang="tr-TR" altLang="tr-TR" sz="2000" dirty="0" smtClean="0">
                <a:solidFill>
                  <a:schemeClr val="tx1"/>
                </a:solidFill>
              </a:rPr>
              <a:t>A* </a:t>
            </a:r>
            <a:r>
              <a:rPr lang="tr-TR" altLang="tr-TR" sz="2000" dirty="0" err="1" smtClean="0">
                <a:solidFill>
                  <a:schemeClr val="tx1"/>
                </a:solidFill>
              </a:rPr>
              <a:t>Search</a:t>
            </a:r>
            <a:endParaRPr lang="tr-TR" altLang="tr-TR" sz="2000" dirty="0" smtClean="0">
              <a:solidFill>
                <a:schemeClr val="tx1"/>
              </a:solidFill>
            </a:endParaRPr>
          </a:p>
        </p:txBody>
      </p:sp>
      <p:pic>
        <p:nvPicPr>
          <p:cNvPr id="33795" name="Picture 5" descr="astar5"/>
          <p:cNvPicPr>
            <a:picLocks noChangeAspect="1" noChangeArrowheads="1"/>
          </p:cNvPicPr>
          <p:nvPr/>
        </p:nvPicPr>
        <p:blipFill rotWithShape="1">
          <a:blip r:embed="rId2">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l="7676" r="3665"/>
          <a:stretch/>
        </p:blipFill>
        <p:spPr bwMode="auto">
          <a:xfrm>
            <a:off x="2916614" y="2417621"/>
            <a:ext cx="6047874" cy="289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796" name="Picture 6" descr="CitiesDirect"/>
          <p:cNvPicPr>
            <a:picLocks noGrp="1" noChangeAspect="1" noChangeArrowheads="1"/>
          </p:cNvPicPr>
          <p:nvPr>
            <p:ph sz="quarter" idx="3"/>
          </p:nvPr>
        </p:nvPicPr>
        <p:blipFill>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a:xfrm>
            <a:off x="217070" y="4193182"/>
            <a:ext cx="5399088" cy="2116138"/>
          </a:xfrm>
          <a:noFill/>
        </p:spPr>
      </p:pic>
      <p:sp>
        <p:nvSpPr>
          <p:cNvPr id="33797" name="Rectangle 3"/>
          <p:cNvSpPr>
            <a:spLocks noGrp="1" noChangeArrowheads="1"/>
          </p:cNvSpPr>
          <p:nvPr>
            <p:ph type="body" sz="half" idx="1"/>
          </p:nvPr>
        </p:nvSpPr>
        <p:spPr>
          <a:xfrm>
            <a:off x="395536" y="787258"/>
            <a:ext cx="4038600" cy="4525963"/>
          </a:xfrm>
        </p:spPr>
        <p:txBody>
          <a:bodyPr/>
          <a:lstStyle/>
          <a:p>
            <a:pPr algn="just">
              <a:buFontTx/>
              <a:buNone/>
            </a:pPr>
            <a:r>
              <a:rPr lang="tr-TR" altLang="tr-TR" sz="2000" dirty="0" smtClean="0">
                <a:cs typeface="Times New Roman" pitchFamily="18" charset="0"/>
              </a:rPr>
              <a:t>f(n)=g(n)+h(n)</a:t>
            </a:r>
          </a:p>
          <a:p>
            <a:pPr algn="just">
              <a:buFontTx/>
              <a:buNone/>
            </a:pPr>
            <a:endParaRPr lang="tr-TR" altLang="tr-TR" sz="2000" dirty="0" smtClean="0">
              <a:cs typeface="Times New Roman" pitchFamily="18" charset="0"/>
            </a:endParaRPr>
          </a:p>
          <a:p>
            <a:pPr algn="just">
              <a:buFontTx/>
              <a:buNone/>
            </a:pPr>
            <a:r>
              <a:rPr lang="tr-TR" altLang="tr-TR" sz="2000" dirty="0" smtClean="0">
                <a:cs typeface="Times New Roman" pitchFamily="18" charset="0"/>
              </a:rPr>
              <a:t>[</a:t>
            </a:r>
            <a:r>
              <a:rPr lang="tr-TR" altLang="tr-TR" sz="2000" b="1" dirty="0" smtClean="0">
                <a:solidFill>
                  <a:srgbClr val="FF0000"/>
                </a:solidFill>
                <a:cs typeface="Times New Roman" pitchFamily="18" charset="0"/>
              </a:rPr>
              <a:t>S</a:t>
            </a:r>
            <a:r>
              <a:rPr lang="tr-TR" altLang="tr-TR" sz="2000" b="1" baseline="-30000" dirty="0" smtClean="0">
                <a:solidFill>
                  <a:srgbClr val="FF0000"/>
                </a:solidFill>
                <a:cs typeface="Times New Roman" pitchFamily="18" charset="0"/>
              </a:rPr>
              <a:t>0</a:t>
            </a:r>
            <a:r>
              <a:rPr lang="tr-TR" altLang="tr-TR" sz="2000" dirty="0" smtClean="0">
                <a:cs typeface="Times New Roman" pitchFamily="18" charset="0"/>
              </a:rPr>
              <a:t>]</a:t>
            </a:r>
          </a:p>
          <a:p>
            <a:pPr algn="just">
              <a:buFontTx/>
              <a:buNone/>
            </a:pPr>
            <a:r>
              <a:rPr lang="tr-TR" altLang="tr-TR" sz="2000" dirty="0" smtClean="0">
                <a:cs typeface="Times New Roman" pitchFamily="18" charset="0"/>
              </a:rPr>
              <a:t>[</a:t>
            </a:r>
            <a:r>
              <a:rPr lang="tr-TR" altLang="tr-TR" sz="2000" b="1" dirty="0" smtClean="0">
                <a:solidFill>
                  <a:srgbClr val="FF0000"/>
                </a:solidFill>
                <a:cs typeface="Times New Roman" pitchFamily="18" charset="0"/>
              </a:rPr>
              <a:t>D</a:t>
            </a:r>
            <a:r>
              <a:rPr lang="tr-TR" altLang="tr-TR" sz="2000" b="1" baseline="-30000" dirty="0" smtClean="0">
                <a:solidFill>
                  <a:srgbClr val="FF0000"/>
                </a:solidFill>
                <a:cs typeface="Times New Roman" pitchFamily="18" charset="0"/>
              </a:rPr>
              <a:t>12.9</a:t>
            </a:r>
            <a:r>
              <a:rPr lang="tr-TR" altLang="tr-TR" sz="2000" dirty="0" smtClean="0">
                <a:cs typeface="Times New Roman" pitchFamily="18" charset="0"/>
              </a:rPr>
              <a:t>,A</a:t>
            </a:r>
            <a:r>
              <a:rPr lang="tr-TR" altLang="tr-TR" sz="2000" baseline="-30000" dirty="0" smtClean="0">
                <a:cs typeface="Times New Roman" pitchFamily="18" charset="0"/>
              </a:rPr>
              <a:t>13.4</a:t>
            </a:r>
            <a:r>
              <a:rPr lang="tr-TR" altLang="tr-TR" sz="2000" dirty="0" smtClean="0">
                <a:cs typeface="Times New Roman" pitchFamily="18" charset="0"/>
              </a:rPr>
              <a:t>]</a:t>
            </a:r>
          </a:p>
          <a:p>
            <a:pPr algn="just">
              <a:buFontTx/>
              <a:buNone/>
            </a:pPr>
            <a:r>
              <a:rPr lang="tr-TR" altLang="tr-TR" sz="2000" dirty="0" smtClean="0">
                <a:cs typeface="Times New Roman" pitchFamily="18" charset="0"/>
              </a:rPr>
              <a:t>[</a:t>
            </a:r>
            <a:r>
              <a:rPr lang="tr-TR" altLang="tr-TR" sz="2000" b="1" dirty="0" smtClean="0">
                <a:solidFill>
                  <a:srgbClr val="FF0000"/>
                </a:solidFill>
                <a:cs typeface="Times New Roman" pitchFamily="18" charset="0"/>
              </a:rPr>
              <a:t>E</a:t>
            </a:r>
            <a:r>
              <a:rPr lang="tr-TR" altLang="tr-TR" sz="2000" b="1" baseline="-30000" dirty="0" smtClean="0">
                <a:solidFill>
                  <a:srgbClr val="FF0000"/>
                </a:solidFill>
                <a:cs typeface="Times New Roman" pitchFamily="18" charset="0"/>
              </a:rPr>
              <a:t>12.9</a:t>
            </a:r>
            <a:r>
              <a:rPr lang="tr-TR" altLang="tr-TR" sz="2000" dirty="0" smtClean="0">
                <a:cs typeface="Times New Roman" pitchFamily="18" charset="0"/>
              </a:rPr>
              <a:t>,A</a:t>
            </a:r>
            <a:r>
              <a:rPr lang="tr-TR" altLang="tr-TR" sz="2000" baseline="-30000" dirty="0" smtClean="0">
                <a:cs typeface="Times New Roman" pitchFamily="18" charset="0"/>
              </a:rPr>
              <a:t>13.4</a:t>
            </a:r>
            <a:r>
              <a:rPr lang="tr-TR" altLang="tr-TR" sz="2000" dirty="0" smtClean="0">
                <a:cs typeface="Times New Roman" pitchFamily="18" charset="0"/>
              </a:rPr>
              <a:t>,A</a:t>
            </a:r>
            <a:r>
              <a:rPr lang="tr-TR" altLang="tr-TR" sz="2000" baseline="-30000" dirty="0" smtClean="0">
                <a:cs typeface="Times New Roman" pitchFamily="18" charset="0"/>
              </a:rPr>
              <a:t>19.4</a:t>
            </a:r>
            <a:r>
              <a:rPr lang="tr-TR" altLang="tr-TR" sz="2000" dirty="0" smtClean="0">
                <a:cs typeface="Times New Roman" pitchFamily="18" charset="0"/>
              </a:rPr>
              <a:t>]</a:t>
            </a:r>
          </a:p>
          <a:p>
            <a:pPr algn="just">
              <a:buFontTx/>
              <a:buNone/>
            </a:pPr>
            <a:r>
              <a:rPr lang="tr-TR" altLang="tr-TR" sz="2000" dirty="0" smtClean="0">
                <a:cs typeface="Times New Roman" pitchFamily="18" charset="0"/>
              </a:rPr>
              <a:t>[</a:t>
            </a:r>
            <a:r>
              <a:rPr lang="tr-TR" altLang="tr-TR" sz="2000" b="1" dirty="0" smtClean="0">
                <a:solidFill>
                  <a:srgbClr val="FF0000"/>
                </a:solidFill>
                <a:cs typeface="Times New Roman" pitchFamily="18" charset="0"/>
              </a:rPr>
              <a:t>F</a:t>
            </a:r>
            <a:r>
              <a:rPr lang="tr-TR" altLang="tr-TR" sz="2000" b="1" baseline="-30000" dirty="0" smtClean="0">
                <a:solidFill>
                  <a:srgbClr val="FF0000"/>
                </a:solidFill>
                <a:cs typeface="Times New Roman" pitchFamily="18" charset="0"/>
              </a:rPr>
              <a:t>13.0</a:t>
            </a:r>
            <a:r>
              <a:rPr lang="tr-TR" altLang="tr-TR" sz="2000" dirty="0" smtClean="0">
                <a:cs typeface="Times New Roman" pitchFamily="18" charset="0"/>
              </a:rPr>
              <a:t>,A</a:t>
            </a:r>
            <a:r>
              <a:rPr lang="tr-TR" altLang="tr-TR" sz="2000" baseline="-30000" dirty="0" smtClean="0">
                <a:cs typeface="Times New Roman" pitchFamily="18" charset="0"/>
              </a:rPr>
              <a:t>13.4</a:t>
            </a:r>
            <a:r>
              <a:rPr lang="tr-TR" altLang="tr-TR" sz="2000" dirty="0" smtClean="0">
                <a:cs typeface="Times New Roman" pitchFamily="18" charset="0"/>
              </a:rPr>
              <a:t>,B</a:t>
            </a:r>
            <a:r>
              <a:rPr lang="tr-TR" altLang="tr-TR" sz="2000" baseline="-30000" dirty="0" smtClean="0">
                <a:cs typeface="Times New Roman" pitchFamily="18" charset="0"/>
              </a:rPr>
              <a:t>17.7</a:t>
            </a:r>
            <a:r>
              <a:rPr lang="tr-TR" altLang="tr-TR" sz="2000" dirty="0" smtClean="0">
                <a:cs typeface="Times New Roman" pitchFamily="18" charset="0"/>
              </a:rPr>
              <a:t>,A</a:t>
            </a:r>
            <a:r>
              <a:rPr lang="tr-TR" altLang="tr-TR" sz="2000" baseline="-30000" dirty="0" smtClean="0">
                <a:cs typeface="Times New Roman" pitchFamily="18" charset="0"/>
              </a:rPr>
              <a:t>19.4</a:t>
            </a:r>
            <a:r>
              <a:rPr lang="tr-TR" altLang="tr-TR" sz="2000" dirty="0" smtClean="0">
                <a:cs typeface="Times New Roman" pitchFamily="18" charset="0"/>
              </a:rPr>
              <a:t>]</a:t>
            </a:r>
          </a:p>
          <a:p>
            <a:pPr algn="just">
              <a:buFontTx/>
              <a:buNone/>
            </a:pPr>
            <a:r>
              <a:rPr lang="tr-TR" altLang="tr-TR" sz="2000" dirty="0" smtClean="0">
                <a:cs typeface="Times New Roman" pitchFamily="18" charset="0"/>
              </a:rPr>
              <a:t>[</a:t>
            </a:r>
            <a:r>
              <a:rPr lang="tr-TR" altLang="tr-TR" sz="2000" b="1" dirty="0" smtClean="0">
                <a:solidFill>
                  <a:srgbClr val="FF0000"/>
                </a:solidFill>
                <a:cs typeface="Times New Roman" pitchFamily="18" charset="0"/>
              </a:rPr>
              <a:t>G</a:t>
            </a:r>
            <a:r>
              <a:rPr lang="tr-TR" altLang="tr-TR" sz="2000" b="1" baseline="-30000" dirty="0" smtClean="0">
                <a:solidFill>
                  <a:srgbClr val="FF0000"/>
                </a:solidFill>
                <a:cs typeface="Times New Roman" pitchFamily="18" charset="0"/>
              </a:rPr>
              <a:t>13.0</a:t>
            </a:r>
            <a:r>
              <a:rPr lang="tr-TR" altLang="tr-TR" sz="2000" dirty="0" smtClean="0">
                <a:cs typeface="Times New Roman" pitchFamily="18" charset="0"/>
              </a:rPr>
              <a:t>,A</a:t>
            </a:r>
            <a:r>
              <a:rPr lang="tr-TR" altLang="tr-TR" sz="2000" baseline="-30000" dirty="0" smtClean="0">
                <a:cs typeface="Times New Roman" pitchFamily="18" charset="0"/>
              </a:rPr>
              <a:t>13.4</a:t>
            </a:r>
            <a:r>
              <a:rPr lang="tr-TR" altLang="tr-TR" sz="2000" dirty="0" smtClean="0">
                <a:cs typeface="Times New Roman" pitchFamily="18" charset="0"/>
              </a:rPr>
              <a:t>,B</a:t>
            </a:r>
            <a:r>
              <a:rPr lang="tr-TR" altLang="tr-TR" sz="2000" baseline="-30000" dirty="0" smtClean="0">
                <a:cs typeface="Times New Roman" pitchFamily="18" charset="0"/>
              </a:rPr>
              <a:t>17.7</a:t>
            </a:r>
            <a:r>
              <a:rPr lang="tr-TR" altLang="tr-TR" sz="2000" dirty="0" smtClean="0">
                <a:cs typeface="Times New Roman" pitchFamily="18" charset="0"/>
              </a:rPr>
              <a:t>,A</a:t>
            </a:r>
            <a:r>
              <a:rPr lang="tr-TR" altLang="tr-TR" sz="2000" baseline="-30000" dirty="0" smtClean="0">
                <a:cs typeface="Times New Roman" pitchFamily="18" charset="0"/>
              </a:rPr>
              <a:t>19.4</a:t>
            </a:r>
            <a:r>
              <a:rPr lang="tr-TR" altLang="tr-TR" sz="2000" dirty="0" smtClean="0">
                <a:cs typeface="Times New Roman" pitchFamily="18" charset="0"/>
              </a:rPr>
              <a:t>]</a:t>
            </a:r>
          </a:p>
          <a:p>
            <a:pPr algn="just">
              <a:buFontTx/>
              <a:buNone/>
            </a:pPr>
            <a:r>
              <a:rPr lang="tr-TR" altLang="tr-TR" sz="2000" dirty="0" smtClean="0">
                <a:cs typeface="Times New Roman" pitchFamily="18" charset="0"/>
              </a:rPr>
              <a:t>		</a:t>
            </a:r>
            <a:endParaRPr lang="tr-TR" altLang="tr-TR" sz="2000" dirty="0" smtClean="0"/>
          </a:p>
          <a:p>
            <a:pPr algn="just">
              <a:buFontTx/>
              <a:buNone/>
            </a:pPr>
            <a:r>
              <a:rPr lang="tr-TR" altLang="tr-TR" sz="2000" b="1" dirty="0" smtClean="0">
                <a:cs typeface="Times New Roman" pitchFamily="18" charset="0"/>
              </a:rPr>
              <a:t>A*={S,D,E,F,G}</a:t>
            </a:r>
            <a:endParaRPr lang="tr-TR" altLang="tr-TR" sz="2000" dirty="0" smtClean="0">
              <a:cs typeface="Times New Roman" pitchFamily="18" charset="0"/>
            </a:endParaRPr>
          </a:p>
          <a:p>
            <a:pPr algn="just"/>
            <a:endParaRPr lang="tr-TR" altLang="tr-TR" sz="2000" dirty="0" smtClean="0"/>
          </a:p>
        </p:txBody>
      </p:sp>
      <p:sp>
        <p:nvSpPr>
          <p:cNvPr id="33798" name="Text Box 10"/>
          <p:cNvSpPr txBox="1">
            <a:spLocks noChangeArrowheads="1"/>
          </p:cNvSpPr>
          <p:nvPr/>
        </p:nvSpPr>
        <p:spPr bwMode="auto">
          <a:xfrm>
            <a:off x="304800" y="6415088"/>
            <a:ext cx="76034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tr-TR" altLang="tr-TR" dirty="0" err="1" smtClean="0"/>
              <a:t>Numbers</a:t>
            </a:r>
            <a:r>
              <a:rPr lang="tr-TR" altLang="tr-TR" dirty="0" smtClean="0"/>
              <a:t> </a:t>
            </a:r>
            <a:r>
              <a:rPr lang="tr-TR" altLang="tr-TR" dirty="0" err="1" smtClean="0"/>
              <a:t>under</a:t>
            </a:r>
            <a:r>
              <a:rPr lang="tr-TR" altLang="tr-TR" dirty="0" smtClean="0"/>
              <a:t> </a:t>
            </a:r>
            <a:r>
              <a:rPr lang="tr-TR" altLang="tr-TR" dirty="0" err="1" smtClean="0"/>
              <a:t>characters</a:t>
            </a:r>
            <a:r>
              <a:rPr lang="tr-TR" altLang="tr-TR" dirty="0" smtClean="0"/>
              <a:t> </a:t>
            </a:r>
            <a:r>
              <a:rPr lang="tr-TR" altLang="tr-TR" dirty="0" err="1" smtClean="0"/>
              <a:t>indicate</a:t>
            </a:r>
            <a:r>
              <a:rPr lang="tr-TR" altLang="tr-TR" dirty="0" smtClean="0"/>
              <a:t> (</a:t>
            </a:r>
            <a:r>
              <a:rPr lang="tr-TR" altLang="tr-TR" dirty="0" err="1" smtClean="0"/>
              <a:t>distances</a:t>
            </a:r>
            <a:r>
              <a:rPr lang="tr-TR" altLang="tr-TR" dirty="0" smtClean="0"/>
              <a:t> </a:t>
            </a:r>
            <a:r>
              <a:rPr lang="tr-TR" altLang="tr-TR" dirty="0" err="1" smtClean="0"/>
              <a:t>from</a:t>
            </a:r>
            <a:r>
              <a:rPr lang="tr-TR" altLang="tr-TR" dirty="0" smtClean="0"/>
              <a:t> S </a:t>
            </a:r>
            <a:r>
              <a:rPr lang="tr-TR" altLang="tr-TR" dirty="0"/>
              <a:t>+ </a:t>
            </a:r>
            <a:r>
              <a:rPr lang="tr-TR" altLang="tr-TR" dirty="0" err="1" smtClean="0"/>
              <a:t>distances</a:t>
            </a:r>
            <a:r>
              <a:rPr lang="tr-TR" altLang="tr-TR" dirty="0" smtClean="0"/>
              <a:t> </a:t>
            </a:r>
            <a:r>
              <a:rPr lang="tr-TR" altLang="tr-TR" dirty="0" err="1" smtClean="0"/>
              <a:t>to</a:t>
            </a:r>
            <a:r>
              <a:rPr lang="tr-TR" altLang="tr-TR" dirty="0" smtClean="0"/>
              <a:t> G).</a:t>
            </a:r>
            <a:endParaRPr lang="en-US" altLang="tr-TR" dirty="0"/>
          </a:p>
        </p:txBody>
      </p:sp>
      <p:pic>
        <p:nvPicPr>
          <p:cNvPr id="33799" name="Picture 11" descr="Picture2"/>
          <p:cNvPicPr>
            <a:picLocks noChangeAspect="1" noChangeArrowheads="1"/>
          </p:cNvPicPr>
          <p:nvPr/>
        </p:nvPicPr>
        <p:blipFill>
          <a:blip r:embed="rId6">
            <a:extLst>
              <a:ext uri="{BEBA8EAE-BF5A-486C-A8C5-ECC9F3942E4B}">
                <a14:imgProps xmlns:a14="http://schemas.microsoft.com/office/drawing/2010/main">
                  <a14:imgLayer r:embed="rId7">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a:off x="2895600" y="152400"/>
            <a:ext cx="5943600" cy="213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11369760"/>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ChangeArrowheads="1"/>
          </p:cNvSpPr>
          <p:nvPr/>
        </p:nvSpPr>
        <p:spPr bwMode="auto">
          <a:xfrm>
            <a:off x="457200" y="274638"/>
            <a:ext cx="2209800" cy="411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tr-TR" altLang="tr-TR" sz="2000" dirty="0"/>
              <a:t>A* </a:t>
            </a:r>
            <a:r>
              <a:rPr lang="tr-TR" altLang="tr-TR" sz="2000" dirty="0" err="1" smtClean="0"/>
              <a:t>Search</a:t>
            </a:r>
            <a:endParaRPr lang="tr-TR" altLang="tr-TR" sz="2000" dirty="0"/>
          </a:p>
        </p:txBody>
      </p:sp>
      <p:pic>
        <p:nvPicPr>
          <p:cNvPr id="34819" name="Picture 5"/>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a:off x="3200400" y="81652"/>
            <a:ext cx="5767679" cy="13189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0" name="Picture 5" descr="CitiesDirect"/>
          <p:cNvPicPr>
            <a:picLocks noChangeAspect="1" noChangeArrowheads="1"/>
          </p:cNvPicPr>
          <p:nvPr/>
        </p:nvPicPr>
        <p:blipFill>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a:off x="3200400" y="1524000"/>
            <a:ext cx="5763678" cy="1616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59987" name="Group 595"/>
          <p:cNvGraphicFramePr>
            <a:graphicFrameLocks noGrp="1"/>
          </p:cNvGraphicFramePr>
          <p:nvPr>
            <p:ph/>
          </p:nvPr>
        </p:nvGraphicFramePr>
        <p:xfrm>
          <a:off x="0" y="1935163"/>
          <a:ext cx="9144000" cy="4937584"/>
        </p:xfrm>
        <a:graphic>
          <a:graphicData uri="http://schemas.openxmlformats.org/drawingml/2006/table">
            <a:tbl>
              <a:tblPr/>
              <a:tblGrid>
                <a:gridCol w="865188">
                  <a:extLst>
                    <a:ext uri="{9D8B030D-6E8A-4147-A177-3AD203B41FA5}">
                      <a16:colId xmlns:a16="http://schemas.microsoft.com/office/drawing/2014/main" val="20000"/>
                    </a:ext>
                  </a:extLst>
                </a:gridCol>
                <a:gridCol w="830262">
                  <a:extLst>
                    <a:ext uri="{9D8B030D-6E8A-4147-A177-3AD203B41FA5}">
                      <a16:colId xmlns:a16="http://schemas.microsoft.com/office/drawing/2014/main" val="20001"/>
                    </a:ext>
                  </a:extLst>
                </a:gridCol>
                <a:gridCol w="831850">
                  <a:extLst>
                    <a:ext uri="{9D8B030D-6E8A-4147-A177-3AD203B41FA5}">
                      <a16:colId xmlns:a16="http://schemas.microsoft.com/office/drawing/2014/main" val="20002"/>
                    </a:ext>
                  </a:extLst>
                </a:gridCol>
                <a:gridCol w="741363">
                  <a:extLst>
                    <a:ext uri="{9D8B030D-6E8A-4147-A177-3AD203B41FA5}">
                      <a16:colId xmlns:a16="http://schemas.microsoft.com/office/drawing/2014/main" val="20003"/>
                    </a:ext>
                  </a:extLst>
                </a:gridCol>
                <a:gridCol w="738187">
                  <a:extLst>
                    <a:ext uri="{9D8B030D-6E8A-4147-A177-3AD203B41FA5}">
                      <a16:colId xmlns:a16="http://schemas.microsoft.com/office/drawing/2014/main" val="20004"/>
                    </a:ext>
                  </a:extLst>
                </a:gridCol>
                <a:gridCol w="922338">
                  <a:extLst>
                    <a:ext uri="{9D8B030D-6E8A-4147-A177-3AD203B41FA5}">
                      <a16:colId xmlns:a16="http://schemas.microsoft.com/office/drawing/2014/main" val="20005"/>
                    </a:ext>
                  </a:extLst>
                </a:gridCol>
                <a:gridCol w="830262">
                  <a:extLst>
                    <a:ext uri="{9D8B030D-6E8A-4147-A177-3AD203B41FA5}">
                      <a16:colId xmlns:a16="http://schemas.microsoft.com/office/drawing/2014/main" val="20006"/>
                    </a:ext>
                  </a:extLst>
                </a:gridCol>
                <a:gridCol w="833438">
                  <a:extLst>
                    <a:ext uri="{9D8B030D-6E8A-4147-A177-3AD203B41FA5}">
                      <a16:colId xmlns:a16="http://schemas.microsoft.com/office/drawing/2014/main" val="20007"/>
                    </a:ext>
                  </a:extLst>
                </a:gridCol>
                <a:gridCol w="781050">
                  <a:extLst>
                    <a:ext uri="{9D8B030D-6E8A-4147-A177-3AD203B41FA5}">
                      <a16:colId xmlns:a16="http://schemas.microsoft.com/office/drawing/2014/main" val="20008"/>
                    </a:ext>
                  </a:extLst>
                </a:gridCol>
                <a:gridCol w="852487">
                  <a:extLst>
                    <a:ext uri="{9D8B030D-6E8A-4147-A177-3AD203B41FA5}">
                      <a16:colId xmlns:a16="http://schemas.microsoft.com/office/drawing/2014/main" val="20009"/>
                    </a:ext>
                  </a:extLst>
                </a:gridCol>
                <a:gridCol w="917575">
                  <a:extLst>
                    <a:ext uri="{9D8B030D-6E8A-4147-A177-3AD203B41FA5}">
                      <a16:colId xmlns:a16="http://schemas.microsoft.com/office/drawing/2014/main" val="20010"/>
                    </a:ext>
                  </a:extLst>
                </a:gridCol>
              </a:tblGrid>
              <a:tr h="457138">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tr-TR" sz="1200" b="1" i="0" u="none" strike="noStrike" cap="none" normalizeH="0" baseline="0" dirty="0" smtClean="0">
                          <a:ln>
                            <a:noFill/>
                          </a:ln>
                          <a:solidFill>
                            <a:schemeClr val="tx1"/>
                          </a:solidFill>
                          <a:effectLst/>
                          <a:latin typeface="Verdana" pitchFamily="34" charset="0"/>
                          <a:cs typeface="Times New Roman" pitchFamily="18" charset="0"/>
                        </a:rPr>
                        <a:t>S</a:t>
                      </a:r>
                      <a:endParaRPr kumimoji="0" lang="tr-TR" sz="1200" b="0" i="0" u="none" strike="noStrike" cap="none" normalizeH="0" baseline="0" dirty="0" smtClean="0">
                        <a:ln>
                          <a:noFill/>
                        </a:ln>
                        <a:solidFill>
                          <a:schemeClr val="tx1"/>
                        </a:solidFill>
                        <a:effectLst/>
                        <a:latin typeface="Arial" charset="0"/>
                      </a:endParaRPr>
                    </a:p>
                    <a:p>
                      <a:pPr marL="342900" marR="0" lvl="0" indent="-342900" algn="l" defTabSz="914400" rtl="0" eaLnBrk="0" fontAlgn="base" latinLnBrk="0" hangingPunct="0">
                        <a:lnSpc>
                          <a:spcPct val="100000"/>
                        </a:lnSpc>
                        <a:spcBef>
                          <a:spcPct val="0"/>
                        </a:spcBef>
                        <a:spcAft>
                          <a:spcPct val="0"/>
                        </a:spcAft>
                        <a:buClrTx/>
                        <a:buSzTx/>
                        <a:buFontTx/>
                        <a:buNone/>
                        <a:tabLst/>
                      </a:pPr>
                      <a:r>
                        <a:rPr kumimoji="0" lang="tr-TR" sz="1200" b="1" i="0" u="none" strike="noStrike" cap="none" normalizeH="0" baseline="0" dirty="0" smtClean="0">
                          <a:ln>
                            <a:noFill/>
                          </a:ln>
                          <a:solidFill>
                            <a:schemeClr val="tx1"/>
                          </a:solidFill>
                          <a:effectLst/>
                          <a:latin typeface="Verdana" pitchFamily="34" charset="0"/>
                          <a:cs typeface="Times New Roman" pitchFamily="18" charset="0"/>
                        </a:rPr>
                        <a:t>11+0</a:t>
                      </a:r>
                      <a:endParaRPr kumimoji="0" lang="tr-TR" sz="1200" b="0" i="0" u="none" strike="noStrike" cap="none" normalizeH="0" baseline="0" dirty="0" smtClean="0">
                        <a:ln>
                          <a:noFill/>
                        </a:ln>
                        <a:solidFill>
                          <a:schemeClr val="tx1"/>
                        </a:solidFill>
                        <a:effectLst/>
                        <a:latin typeface="Arial" charset="0"/>
                      </a:endParaRPr>
                    </a:p>
                  </a:txBody>
                  <a:tcPr marT="45709" marB="4570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n-US" sz="1200" b="0" i="0" u="none" strike="noStrike" cap="none" normalizeH="0" baseline="0" smtClean="0">
                        <a:ln>
                          <a:noFill/>
                        </a:ln>
                        <a:solidFill>
                          <a:schemeClr val="tx1"/>
                        </a:solidFill>
                        <a:effectLst/>
                        <a:latin typeface="Arial" charset="0"/>
                      </a:endParaRPr>
                    </a:p>
                  </a:txBody>
                  <a:tcPr marT="45709" marB="4570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n-US" sz="1200" b="0" i="0" u="none" strike="noStrike" cap="none" normalizeH="0" baseline="0" smtClean="0">
                        <a:ln>
                          <a:noFill/>
                        </a:ln>
                        <a:solidFill>
                          <a:schemeClr val="tx1"/>
                        </a:solidFill>
                        <a:effectLst/>
                        <a:latin typeface="Arial" charset="0"/>
                      </a:endParaRPr>
                    </a:p>
                  </a:txBody>
                  <a:tcPr marT="45709" marB="4570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n-US" sz="1200" b="0" i="0" u="none" strike="noStrike" cap="none" normalizeH="0" baseline="0" smtClean="0">
                        <a:ln>
                          <a:noFill/>
                        </a:ln>
                        <a:solidFill>
                          <a:schemeClr val="tx1"/>
                        </a:solidFill>
                        <a:effectLst/>
                        <a:latin typeface="Arial" charset="0"/>
                      </a:endParaRPr>
                    </a:p>
                  </a:txBody>
                  <a:tcPr marT="45709" marB="4570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n-US" sz="1200" b="0" i="0" u="none" strike="noStrike" cap="none" normalizeH="0" baseline="0" smtClean="0">
                        <a:ln>
                          <a:noFill/>
                        </a:ln>
                        <a:solidFill>
                          <a:schemeClr val="tx1"/>
                        </a:solidFill>
                        <a:effectLst/>
                        <a:latin typeface="Arial" charset="0"/>
                      </a:endParaRPr>
                    </a:p>
                  </a:txBody>
                  <a:tcPr marT="45709" marB="4570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n-US" sz="1200" b="0" i="0" u="none" strike="noStrike" cap="none" normalizeH="0" baseline="0" smtClean="0">
                        <a:ln>
                          <a:noFill/>
                        </a:ln>
                        <a:solidFill>
                          <a:schemeClr val="tx1"/>
                        </a:solidFill>
                        <a:effectLst/>
                        <a:latin typeface="Arial" charset="0"/>
                      </a:endParaRPr>
                    </a:p>
                  </a:txBody>
                  <a:tcPr marT="45709" marB="4570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n-US" sz="1200" b="0" i="0" u="none" strike="noStrike" cap="none" normalizeH="0" baseline="0" smtClean="0">
                        <a:ln>
                          <a:noFill/>
                        </a:ln>
                        <a:solidFill>
                          <a:schemeClr val="tx1"/>
                        </a:solidFill>
                        <a:effectLst/>
                        <a:latin typeface="Arial" charset="0"/>
                      </a:endParaRPr>
                    </a:p>
                  </a:txBody>
                  <a:tcPr marT="45709" marB="4570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n-US" sz="1200" b="0" i="0" u="none" strike="noStrike" cap="none" normalizeH="0" baseline="0" smtClean="0">
                        <a:ln>
                          <a:noFill/>
                        </a:ln>
                        <a:solidFill>
                          <a:schemeClr val="tx1"/>
                        </a:solidFill>
                        <a:effectLst/>
                        <a:latin typeface="Arial" charset="0"/>
                      </a:endParaRPr>
                    </a:p>
                  </a:txBody>
                  <a:tcPr marT="45709" marB="4570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n-US" sz="1200" b="0" i="0" u="none" strike="noStrike" cap="none" normalizeH="0" baseline="0" smtClean="0">
                        <a:ln>
                          <a:noFill/>
                        </a:ln>
                        <a:solidFill>
                          <a:schemeClr val="tx1"/>
                        </a:solidFill>
                        <a:effectLst/>
                        <a:latin typeface="Arial" charset="0"/>
                      </a:endParaRPr>
                    </a:p>
                  </a:txBody>
                  <a:tcPr marT="45709" marB="4570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n-US" sz="1200" b="0" i="0" u="none" strike="noStrike" cap="none" normalizeH="0" baseline="0" smtClean="0">
                        <a:ln>
                          <a:noFill/>
                        </a:ln>
                        <a:solidFill>
                          <a:schemeClr val="tx1"/>
                        </a:solidFill>
                        <a:effectLst/>
                        <a:latin typeface="Arial" charset="0"/>
                      </a:endParaRPr>
                    </a:p>
                  </a:txBody>
                  <a:tcPr marT="45709" marB="4570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n-US" sz="1200" b="0" i="0" u="none" strike="noStrike" cap="none" normalizeH="0" baseline="0" smtClean="0">
                        <a:ln>
                          <a:noFill/>
                        </a:ln>
                        <a:solidFill>
                          <a:schemeClr val="tx1"/>
                        </a:solidFill>
                        <a:effectLst/>
                        <a:latin typeface="Arial" charset="0"/>
                      </a:endParaRPr>
                    </a:p>
                  </a:txBody>
                  <a:tcPr marT="45709" marB="4570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639998">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tr-TR" sz="1200" b="0" i="0" u="none" strike="noStrike" cap="none" normalizeH="0" baseline="0" smtClean="0">
                          <a:ln>
                            <a:noFill/>
                          </a:ln>
                          <a:solidFill>
                            <a:schemeClr val="tx1"/>
                          </a:solidFill>
                          <a:effectLst/>
                          <a:latin typeface="Verdana" pitchFamily="34" charset="0"/>
                          <a:cs typeface="Times New Roman" pitchFamily="18" charset="0"/>
                        </a:rPr>
                        <a:t>SA</a:t>
                      </a:r>
                      <a:endParaRPr kumimoji="0" lang="tr-TR" sz="1200" b="0" i="0" u="none" strike="noStrike" cap="none" normalizeH="0" baseline="0" smtClean="0">
                        <a:ln>
                          <a:noFill/>
                        </a:ln>
                        <a:solidFill>
                          <a:schemeClr val="tx1"/>
                        </a:solidFill>
                        <a:effectLst/>
                        <a:latin typeface="Arial" charset="0"/>
                      </a:endParaRPr>
                    </a:p>
                    <a:p>
                      <a:pPr marL="342900" marR="0" lvl="0" indent="-342900" algn="l" defTabSz="914400" rtl="0" eaLnBrk="0" fontAlgn="base" latinLnBrk="0" hangingPunct="0">
                        <a:lnSpc>
                          <a:spcPct val="100000"/>
                        </a:lnSpc>
                        <a:spcBef>
                          <a:spcPct val="0"/>
                        </a:spcBef>
                        <a:spcAft>
                          <a:spcPct val="0"/>
                        </a:spcAft>
                        <a:buClrTx/>
                        <a:buSzTx/>
                        <a:buFontTx/>
                        <a:buNone/>
                        <a:tabLst/>
                      </a:pPr>
                      <a:r>
                        <a:rPr kumimoji="0" lang="tr-TR" sz="1200" b="0" i="0" u="none" strike="noStrike" cap="none" normalizeH="0" baseline="0" smtClean="0">
                          <a:ln>
                            <a:noFill/>
                          </a:ln>
                          <a:solidFill>
                            <a:schemeClr val="tx1"/>
                          </a:solidFill>
                          <a:effectLst/>
                          <a:latin typeface="Verdana" pitchFamily="34" charset="0"/>
                          <a:cs typeface="Times New Roman" pitchFamily="18" charset="0"/>
                        </a:rPr>
                        <a:t>A</a:t>
                      </a:r>
                      <a:endParaRPr kumimoji="0" lang="tr-TR" sz="1200" b="0" i="0" u="none" strike="noStrike" cap="none" normalizeH="0" baseline="0" smtClean="0">
                        <a:ln>
                          <a:noFill/>
                        </a:ln>
                        <a:solidFill>
                          <a:schemeClr val="tx1"/>
                        </a:solidFill>
                        <a:effectLst/>
                        <a:latin typeface="Arial" charset="0"/>
                      </a:endParaRPr>
                    </a:p>
                    <a:p>
                      <a:pPr marL="342900" marR="0" lvl="0" indent="-342900" algn="l" defTabSz="914400" rtl="0" eaLnBrk="0" fontAlgn="base" latinLnBrk="0" hangingPunct="0">
                        <a:lnSpc>
                          <a:spcPct val="100000"/>
                        </a:lnSpc>
                        <a:spcBef>
                          <a:spcPct val="0"/>
                        </a:spcBef>
                        <a:spcAft>
                          <a:spcPct val="0"/>
                        </a:spcAft>
                        <a:buClrTx/>
                        <a:buSzTx/>
                        <a:buFontTx/>
                        <a:buNone/>
                        <a:tabLst/>
                      </a:pPr>
                      <a:r>
                        <a:rPr kumimoji="0" lang="tr-TR" sz="1200" b="0" i="0" u="none" strike="noStrike" cap="none" normalizeH="0" baseline="0" smtClean="0">
                          <a:ln>
                            <a:noFill/>
                          </a:ln>
                          <a:solidFill>
                            <a:schemeClr val="tx1"/>
                          </a:solidFill>
                          <a:effectLst/>
                          <a:latin typeface="Verdana" pitchFamily="34" charset="0"/>
                          <a:cs typeface="Times New Roman" pitchFamily="18" charset="0"/>
                        </a:rPr>
                        <a:t>10.4+3</a:t>
                      </a:r>
                      <a:endParaRPr kumimoji="0" lang="tr-TR" sz="1200" b="0" i="0" u="none" strike="noStrike" cap="none" normalizeH="0" baseline="0" smtClean="0">
                        <a:ln>
                          <a:noFill/>
                        </a:ln>
                        <a:solidFill>
                          <a:schemeClr val="tx1"/>
                        </a:solidFill>
                        <a:effectLst/>
                        <a:latin typeface="Arial" charset="0"/>
                      </a:endParaRPr>
                    </a:p>
                  </a:txBody>
                  <a:tcPr marT="45709" marB="4570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tr-TR" sz="1200" b="1" i="0" u="none" strike="noStrike" cap="none" normalizeH="0" baseline="0" smtClean="0">
                          <a:ln>
                            <a:noFill/>
                          </a:ln>
                          <a:solidFill>
                            <a:schemeClr val="tx1"/>
                          </a:solidFill>
                          <a:effectLst/>
                          <a:latin typeface="Verdana" pitchFamily="34" charset="0"/>
                          <a:cs typeface="Times New Roman" pitchFamily="18" charset="0"/>
                        </a:rPr>
                        <a:t>SD</a:t>
                      </a:r>
                      <a:endParaRPr kumimoji="0" lang="tr-TR" sz="1200" b="0" i="0" u="none" strike="noStrike" cap="none" normalizeH="0" baseline="0" smtClean="0">
                        <a:ln>
                          <a:noFill/>
                        </a:ln>
                        <a:solidFill>
                          <a:schemeClr val="tx1"/>
                        </a:solidFill>
                        <a:effectLst/>
                        <a:latin typeface="Arial" charset="0"/>
                      </a:endParaRPr>
                    </a:p>
                    <a:p>
                      <a:pPr marL="342900" marR="0" lvl="0" indent="-342900" algn="l" defTabSz="914400" rtl="0" eaLnBrk="0" fontAlgn="base" latinLnBrk="0" hangingPunct="0">
                        <a:lnSpc>
                          <a:spcPct val="100000"/>
                        </a:lnSpc>
                        <a:spcBef>
                          <a:spcPct val="0"/>
                        </a:spcBef>
                        <a:spcAft>
                          <a:spcPct val="0"/>
                        </a:spcAft>
                        <a:buClrTx/>
                        <a:buSzTx/>
                        <a:buFontTx/>
                        <a:buNone/>
                        <a:tabLst/>
                      </a:pPr>
                      <a:r>
                        <a:rPr kumimoji="0" lang="tr-TR" sz="1200" b="1" i="0" u="none" strike="noStrike" cap="none" normalizeH="0" baseline="0" smtClean="0">
                          <a:ln>
                            <a:noFill/>
                          </a:ln>
                          <a:solidFill>
                            <a:schemeClr val="tx1"/>
                          </a:solidFill>
                          <a:effectLst/>
                          <a:latin typeface="Verdana" pitchFamily="34" charset="0"/>
                          <a:cs typeface="Times New Roman" pitchFamily="18" charset="0"/>
                        </a:rPr>
                        <a:t>D</a:t>
                      </a:r>
                      <a:endParaRPr kumimoji="0" lang="tr-TR" sz="1200" b="0" i="0" u="none" strike="noStrike" cap="none" normalizeH="0" baseline="0" smtClean="0">
                        <a:ln>
                          <a:noFill/>
                        </a:ln>
                        <a:solidFill>
                          <a:schemeClr val="tx1"/>
                        </a:solidFill>
                        <a:effectLst/>
                        <a:latin typeface="Arial" charset="0"/>
                      </a:endParaRPr>
                    </a:p>
                    <a:p>
                      <a:pPr marL="342900" marR="0" lvl="0" indent="-342900" algn="l" defTabSz="914400" rtl="0" eaLnBrk="0" fontAlgn="base" latinLnBrk="0" hangingPunct="0">
                        <a:lnSpc>
                          <a:spcPct val="100000"/>
                        </a:lnSpc>
                        <a:spcBef>
                          <a:spcPct val="0"/>
                        </a:spcBef>
                        <a:spcAft>
                          <a:spcPct val="0"/>
                        </a:spcAft>
                        <a:buClrTx/>
                        <a:buSzTx/>
                        <a:buFontTx/>
                        <a:buNone/>
                        <a:tabLst/>
                      </a:pPr>
                      <a:r>
                        <a:rPr kumimoji="0" lang="tr-TR" sz="1200" b="1" i="0" u="none" strike="noStrike" cap="none" normalizeH="0" baseline="0" smtClean="0">
                          <a:ln>
                            <a:noFill/>
                          </a:ln>
                          <a:solidFill>
                            <a:schemeClr val="tx1"/>
                          </a:solidFill>
                          <a:effectLst/>
                          <a:latin typeface="Verdana" pitchFamily="34" charset="0"/>
                          <a:cs typeface="Times New Roman" pitchFamily="18" charset="0"/>
                        </a:rPr>
                        <a:t>8.9+4</a:t>
                      </a:r>
                      <a:endParaRPr kumimoji="0" lang="tr-TR" sz="1200" b="0" i="0" u="none" strike="noStrike" cap="none" normalizeH="0" baseline="0" smtClean="0">
                        <a:ln>
                          <a:noFill/>
                        </a:ln>
                        <a:solidFill>
                          <a:schemeClr val="tx1"/>
                        </a:solidFill>
                        <a:effectLst/>
                        <a:latin typeface="Arial" charset="0"/>
                      </a:endParaRPr>
                    </a:p>
                  </a:txBody>
                  <a:tcPr marT="45709" marB="4570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n-US" sz="1200" b="0" i="0" u="none" strike="noStrike" cap="none" normalizeH="0" baseline="0" smtClean="0">
                        <a:ln>
                          <a:noFill/>
                        </a:ln>
                        <a:solidFill>
                          <a:schemeClr val="tx1"/>
                        </a:solidFill>
                        <a:effectLst/>
                        <a:latin typeface="Arial" charset="0"/>
                      </a:endParaRPr>
                    </a:p>
                  </a:txBody>
                  <a:tcPr marT="45709" marB="4570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n-US" sz="1200" b="0" i="0" u="none" strike="noStrike" cap="none" normalizeH="0" baseline="0" smtClean="0">
                        <a:ln>
                          <a:noFill/>
                        </a:ln>
                        <a:solidFill>
                          <a:schemeClr val="tx1"/>
                        </a:solidFill>
                        <a:effectLst/>
                        <a:latin typeface="Arial" charset="0"/>
                      </a:endParaRPr>
                    </a:p>
                  </a:txBody>
                  <a:tcPr marT="45709" marB="4570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n-US" sz="1200" b="0" i="0" u="none" strike="noStrike" cap="none" normalizeH="0" baseline="0" smtClean="0">
                        <a:ln>
                          <a:noFill/>
                        </a:ln>
                        <a:solidFill>
                          <a:schemeClr val="tx1"/>
                        </a:solidFill>
                        <a:effectLst/>
                        <a:latin typeface="Arial" charset="0"/>
                      </a:endParaRPr>
                    </a:p>
                  </a:txBody>
                  <a:tcPr marT="45709" marB="4570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n-US" sz="1200" b="0" i="0" u="none" strike="noStrike" cap="none" normalizeH="0" baseline="0" smtClean="0">
                        <a:ln>
                          <a:noFill/>
                        </a:ln>
                        <a:solidFill>
                          <a:schemeClr val="tx1"/>
                        </a:solidFill>
                        <a:effectLst/>
                        <a:latin typeface="Arial" charset="0"/>
                      </a:endParaRPr>
                    </a:p>
                  </a:txBody>
                  <a:tcPr marT="45709" marB="4570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n-US" sz="1200" b="0" i="0" u="none" strike="noStrike" cap="none" normalizeH="0" baseline="0" smtClean="0">
                        <a:ln>
                          <a:noFill/>
                        </a:ln>
                        <a:solidFill>
                          <a:schemeClr val="tx1"/>
                        </a:solidFill>
                        <a:effectLst/>
                        <a:latin typeface="Arial" charset="0"/>
                      </a:endParaRPr>
                    </a:p>
                  </a:txBody>
                  <a:tcPr marT="45709" marB="4570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n-US" sz="1200" b="0" i="0" u="none" strike="noStrike" cap="none" normalizeH="0" baseline="0" dirty="0" smtClean="0">
                        <a:ln>
                          <a:noFill/>
                        </a:ln>
                        <a:solidFill>
                          <a:schemeClr val="tx1"/>
                        </a:solidFill>
                        <a:effectLst/>
                        <a:latin typeface="Arial" charset="0"/>
                      </a:endParaRPr>
                    </a:p>
                  </a:txBody>
                  <a:tcPr marT="45709" marB="4570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n-US" sz="1200" b="0" i="0" u="none" strike="noStrike" cap="none" normalizeH="0" baseline="0" smtClean="0">
                        <a:ln>
                          <a:noFill/>
                        </a:ln>
                        <a:solidFill>
                          <a:schemeClr val="tx1"/>
                        </a:solidFill>
                        <a:effectLst/>
                        <a:latin typeface="Arial" charset="0"/>
                      </a:endParaRPr>
                    </a:p>
                  </a:txBody>
                  <a:tcPr marT="45709" marB="4570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n-US" sz="1200" b="0" i="0" u="none" strike="noStrike" cap="none" normalizeH="0" baseline="0" smtClean="0">
                        <a:ln>
                          <a:noFill/>
                        </a:ln>
                        <a:solidFill>
                          <a:schemeClr val="tx1"/>
                        </a:solidFill>
                        <a:effectLst/>
                        <a:latin typeface="Arial" charset="0"/>
                      </a:endParaRPr>
                    </a:p>
                  </a:txBody>
                  <a:tcPr marT="45709" marB="4570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n-US" sz="1200" b="0" i="0" u="none" strike="noStrike" cap="none" normalizeH="0" baseline="0" smtClean="0">
                        <a:ln>
                          <a:noFill/>
                        </a:ln>
                        <a:solidFill>
                          <a:schemeClr val="tx1"/>
                        </a:solidFill>
                        <a:effectLst/>
                        <a:latin typeface="Arial" charset="0"/>
                      </a:endParaRPr>
                    </a:p>
                  </a:txBody>
                  <a:tcPr marT="45709" marB="4570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639998">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tr-TR" sz="1200" b="1" i="0" u="none" strike="noStrike" cap="none" normalizeH="0" baseline="0" smtClean="0">
                          <a:ln>
                            <a:noFill/>
                          </a:ln>
                          <a:solidFill>
                            <a:schemeClr val="tx1"/>
                          </a:solidFill>
                          <a:effectLst/>
                          <a:latin typeface="Verdana" pitchFamily="34" charset="0"/>
                          <a:cs typeface="Times New Roman" pitchFamily="18" charset="0"/>
                        </a:rPr>
                        <a:t>SA</a:t>
                      </a:r>
                      <a:endParaRPr kumimoji="0" lang="tr-TR" sz="1200" b="0" i="0" u="none" strike="noStrike" cap="none" normalizeH="0" baseline="0" smtClean="0">
                        <a:ln>
                          <a:noFill/>
                        </a:ln>
                        <a:solidFill>
                          <a:schemeClr val="tx1"/>
                        </a:solidFill>
                        <a:effectLst/>
                        <a:latin typeface="Arial" charset="0"/>
                      </a:endParaRPr>
                    </a:p>
                    <a:p>
                      <a:pPr marL="342900" marR="0" lvl="0" indent="-342900" algn="l" defTabSz="914400" rtl="0" eaLnBrk="0" fontAlgn="base" latinLnBrk="0" hangingPunct="0">
                        <a:lnSpc>
                          <a:spcPct val="100000"/>
                        </a:lnSpc>
                        <a:spcBef>
                          <a:spcPct val="0"/>
                        </a:spcBef>
                        <a:spcAft>
                          <a:spcPct val="0"/>
                        </a:spcAft>
                        <a:buClrTx/>
                        <a:buSzTx/>
                        <a:buFontTx/>
                        <a:buNone/>
                        <a:tabLst/>
                      </a:pPr>
                      <a:r>
                        <a:rPr kumimoji="0" lang="tr-TR" sz="1200" b="1" i="0" u="none" strike="noStrike" cap="none" normalizeH="0" baseline="0" smtClean="0">
                          <a:ln>
                            <a:noFill/>
                          </a:ln>
                          <a:solidFill>
                            <a:schemeClr val="tx1"/>
                          </a:solidFill>
                          <a:effectLst/>
                          <a:latin typeface="Verdana" pitchFamily="34" charset="0"/>
                          <a:cs typeface="Times New Roman" pitchFamily="18" charset="0"/>
                        </a:rPr>
                        <a:t>A</a:t>
                      </a:r>
                      <a:endParaRPr kumimoji="0" lang="tr-TR" sz="1200" b="0" i="0" u="none" strike="noStrike" cap="none" normalizeH="0" baseline="0" smtClean="0">
                        <a:ln>
                          <a:noFill/>
                        </a:ln>
                        <a:solidFill>
                          <a:schemeClr val="tx1"/>
                        </a:solidFill>
                        <a:effectLst/>
                        <a:latin typeface="Arial" charset="0"/>
                      </a:endParaRPr>
                    </a:p>
                    <a:p>
                      <a:pPr marL="342900" marR="0" lvl="0" indent="-342900" algn="l" defTabSz="914400" rtl="0" eaLnBrk="0" fontAlgn="base" latinLnBrk="0" hangingPunct="0">
                        <a:lnSpc>
                          <a:spcPct val="100000"/>
                        </a:lnSpc>
                        <a:spcBef>
                          <a:spcPct val="0"/>
                        </a:spcBef>
                        <a:spcAft>
                          <a:spcPct val="0"/>
                        </a:spcAft>
                        <a:buClrTx/>
                        <a:buSzTx/>
                        <a:buFontTx/>
                        <a:buNone/>
                        <a:tabLst/>
                      </a:pPr>
                      <a:r>
                        <a:rPr kumimoji="0" lang="tr-TR" sz="1200" b="1" i="0" u="none" strike="noStrike" cap="none" normalizeH="0" baseline="0" smtClean="0">
                          <a:ln>
                            <a:noFill/>
                          </a:ln>
                          <a:solidFill>
                            <a:schemeClr val="tx1"/>
                          </a:solidFill>
                          <a:effectLst/>
                          <a:latin typeface="Verdana" pitchFamily="34" charset="0"/>
                          <a:cs typeface="Times New Roman" pitchFamily="18" charset="0"/>
                        </a:rPr>
                        <a:t>10.4+3</a:t>
                      </a:r>
                      <a:endParaRPr kumimoji="0" lang="tr-TR" sz="1200" b="0" i="0" u="none" strike="noStrike" cap="none" normalizeH="0" baseline="0" smtClean="0">
                        <a:ln>
                          <a:noFill/>
                        </a:ln>
                        <a:solidFill>
                          <a:schemeClr val="tx1"/>
                        </a:solidFill>
                        <a:effectLst/>
                        <a:latin typeface="Arial" charset="0"/>
                      </a:endParaRPr>
                    </a:p>
                  </a:txBody>
                  <a:tcPr marT="45709" marB="4570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tr-TR" sz="1200" b="0" i="0" u="none" strike="noStrike" cap="none" normalizeH="0" baseline="0" smtClean="0">
                          <a:ln>
                            <a:noFill/>
                          </a:ln>
                          <a:solidFill>
                            <a:schemeClr val="tx1"/>
                          </a:solidFill>
                          <a:effectLst/>
                          <a:latin typeface="Verdana" pitchFamily="34" charset="0"/>
                          <a:cs typeface="Times New Roman" pitchFamily="18" charset="0"/>
                        </a:rPr>
                        <a:t>SDS</a:t>
                      </a:r>
                      <a:endParaRPr kumimoji="0" lang="tr-TR" sz="1200" b="0" i="0" u="none" strike="noStrike" cap="none" normalizeH="0" baseline="0" smtClean="0">
                        <a:ln>
                          <a:noFill/>
                        </a:ln>
                        <a:solidFill>
                          <a:schemeClr val="tx1"/>
                        </a:solidFill>
                        <a:effectLst/>
                        <a:latin typeface="Arial" charset="0"/>
                      </a:endParaRPr>
                    </a:p>
                    <a:p>
                      <a:pPr marL="342900" marR="0" lvl="0" indent="-342900" algn="l" defTabSz="914400" rtl="0" eaLnBrk="0" fontAlgn="base" latinLnBrk="0" hangingPunct="0">
                        <a:lnSpc>
                          <a:spcPct val="100000"/>
                        </a:lnSpc>
                        <a:spcBef>
                          <a:spcPct val="0"/>
                        </a:spcBef>
                        <a:spcAft>
                          <a:spcPct val="0"/>
                        </a:spcAft>
                        <a:buClrTx/>
                        <a:buSzTx/>
                        <a:buFontTx/>
                        <a:buNone/>
                        <a:tabLst/>
                      </a:pPr>
                      <a:r>
                        <a:rPr kumimoji="0" lang="tr-TR" sz="1200" b="0" i="0" u="none" strike="noStrike" cap="none" normalizeH="0" baseline="0" smtClean="0">
                          <a:ln>
                            <a:noFill/>
                          </a:ln>
                          <a:solidFill>
                            <a:schemeClr val="tx1"/>
                          </a:solidFill>
                          <a:effectLst/>
                          <a:latin typeface="Verdana" pitchFamily="34" charset="0"/>
                          <a:cs typeface="Times New Roman" pitchFamily="18" charset="0"/>
                        </a:rPr>
                        <a:t>S</a:t>
                      </a:r>
                      <a:endParaRPr kumimoji="0" lang="tr-TR" sz="1200" b="0" i="0" u="none" strike="noStrike" cap="none" normalizeH="0" baseline="0" smtClean="0">
                        <a:ln>
                          <a:noFill/>
                        </a:ln>
                        <a:solidFill>
                          <a:schemeClr val="tx1"/>
                        </a:solidFill>
                        <a:effectLst/>
                        <a:latin typeface="Arial" charset="0"/>
                      </a:endParaRPr>
                    </a:p>
                    <a:p>
                      <a:pPr marL="342900" marR="0" lvl="0" indent="-342900" algn="l" defTabSz="914400" rtl="0" eaLnBrk="0" fontAlgn="base" latinLnBrk="0" hangingPunct="0">
                        <a:lnSpc>
                          <a:spcPct val="100000"/>
                        </a:lnSpc>
                        <a:spcBef>
                          <a:spcPct val="0"/>
                        </a:spcBef>
                        <a:spcAft>
                          <a:spcPct val="0"/>
                        </a:spcAft>
                        <a:buClrTx/>
                        <a:buSzTx/>
                        <a:buFontTx/>
                        <a:buNone/>
                        <a:tabLst/>
                      </a:pPr>
                      <a:r>
                        <a:rPr kumimoji="0" lang="tr-TR" sz="1200" b="0" i="0" u="none" strike="noStrike" cap="none" normalizeH="0" baseline="0" smtClean="0">
                          <a:ln>
                            <a:noFill/>
                          </a:ln>
                          <a:solidFill>
                            <a:schemeClr val="tx1"/>
                          </a:solidFill>
                          <a:effectLst/>
                          <a:latin typeface="Verdana" pitchFamily="34" charset="0"/>
                          <a:cs typeface="Times New Roman" pitchFamily="18" charset="0"/>
                        </a:rPr>
                        <a:t>11+8</a:t>
                      </a:r>
                      <a:endParaRPr kumimoji="0" lang="tr-TR" sz="1200" b="0" i="0" u="none" strike="noStrike" cap="none" normalizeH="0" baseline="0" smtClean="0">
                        <a:ln>
                          <a:noFill/>
                        </a:ln>
                        <a:solidFill>
                          <a:schemeClr val="tx1"/>
                        </a:solidFill>
                        <a:effectLst/>
                        <a:latin typeface="Arial" charset="0"/>
                      </a:endParaRPr>
                    </a:p>
                  </a:txBody>
                  <a:tcPr marT="45709" marB="4570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tr-TR" sz="1200" b="0" i="0" u="none" strike="noStrike" cap="none" normalizeH="0" baseline="0" smtClean="0">
                          <a:ln>
                            <a:noFill/>
                          </a:ln>
                          <a:solidFill>
                            <a:schemeClr val="tx1"/>
                          </a:solidFill>
                          <a:effectLst/>
                          <a:latin typeface="Verdana" pitchFamily="34" charset="0"/>
                          <a:cs typeface="Times New Roman" pitchFamily="18" charset="0"/>
                        </a:rPr>
                        <a:t>SDA</a:t>
                      </a:r>
                      <a:endParaRPr kumimoji="0" lang="tr-TR" sz="1200" b="0" i="0" u="none" strike="noStrike" cap="none" normalizeH="0" baseline="0" smtClean="0">
                        <a:ln>
                          <a:noFill/>
                        </a:ln>
                        <a:solidFill>
                          <a:schemeClr val="tx1"/>
                        </a:solidFill>
                        <a:effectLst/>
                        <a:latin typeface="Arial" charset="0"/>
                      </a:endParaRPr>
                    </a:p>
                    <a:p>
                      <a:pPr marL="342900" marR="0" lvl="0" indent="-342900" algn="l" defTabSz="914400" rtl="0" eaLnBrk="0" fontAlgn="base" latinLnBrk="0" hangingPunct="0">
                        <a:lnSpc>
                          <a:spcPct val="100000"/>
                        </a:lnSpc>
                        <a:spcBef>
                          <a:spcPct val="0"/>
                        </a:spcBef>
                        <a:spcAft>
                          <a:spcPct val="0"/>
                        </a:spcAft>
                        <a:buClrTx/>
                        <a:buSzTx/>
                        <a:buFontTx/>
                        <a:buNone/>
                        <a:tabLst/>
                      </a:pPr>
                      <a:r>
                        <a:rPr kumimoji="0" lang="tr-TR" sz="1200" b="0" i="0" u="none" strike="noStrike" cap="none" normalizeH="0" baseline="0" smtClean="0">
                          <a:ln>
                            <a:noFill/>
                          </a:ln>
                          <a:solidFill>
                            <a:schemeClr val="tx1"/>
                          </a:solidFill>
                          <a:effectLst/>
                          <a:latin typeface="Verdana" pitchFamily="34" charset="0"/>
                          <a:cs typeface="Times New Roman" pitchFamily="18" charset="0"/>
                        </a:rPr>
                        <a:t>A</a:t>
                      </a:r>
                      <a:endParaRPr kumimoji="0" lang="tr-TR" sz="1200" b="0" i="0" u="none" strike="noStrike" cap="none" normalizeH="0" baseline="0" smtClean="0">
                        <a:ln>
                          <a:noFill/>
                        </a:ln>
                        <a:solidFill>
                          <a:schemeClr val="tx1"/>
                        </a:solidFill>
                        <a:effectLst/>
                        <a:latin typeface="Arial" charset="0"/>
                      </a:endParaRPr>
                    </a:p>
                    <a:p>
                      <a:pPr marL="342900" marR="0" lvl="0" indent="-342900" algn="l" defTabSz="914400" rtl="0" eaLnBrk="0" fontAlgn="base" latinLnBrk="0" hangingPunct="0">
                        <a:lnSpc>
                          <a:spcPct val="100000"/>
                        </a:lnSpc>
                        <a:spcBef>
                          <a:spcPct val="0"/>
                        </a:spcBef>
                        <a:spcAft>
                          <a:spcPct val="0"/>
                        </a:spcAft>
                        <a:buClrTx/>
                        <a:buSzTx/>
                        <a:buFontTx/>
                        <a:buNone/>
                        <a:tabLst/>
                      </a:pPr>
                      <a:r>
                        <a:rPr kumimoji="0" lang="tr-TR" sz="1200" b="0" i="0" u="none" strike="noStrike" cap="none" normalizeH="0" baseline="0" smtClean="0">
                          <a:ln>
                            <a:noFill/>
                          </a:ln>
                          <a:solidFill>
                            <a:schemeClr val="tx1"/>
                          </a:solidFill>
                          <a:effectLst/>
                          <a:latin typeface="Verdana" pitchFamily="34" charset="0"/>
                          <a:cs typeface="Times New Roman" pitchFamily="18" charset="0"/>
                        </a:rPr>
                        <a:t>10.4+9</a:t>
                      </a:r>
                      <a:endParaRPr kumimoji="0" lang="tr-TR" sz="1200" b="0" i="0" u="none" strike="noStrike" cap="none" normalizeH="0" baseline="0" smtClean="0">
                        <a:ln>
                          <a:noFill/>
                        </a:ln>
                        <a:solidFill>
                          <a:schemeClr val="tx1"/>
                        </a:solidFill>
                        <a:effectLst/>
                        <a:latin typeface="Arial" charset="0"/>
                      </a:endParaRPr>
                    </a:p>
                  </a:txBody>
                  <a:tcPr marT="45709" marB="4570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tr-TR" sz="1200" b="0" i="0" u="none" strike="noStrike" cap="none" normalizeH="0" baseline="0" smtClean="0">
                          <a:ln>
                            <a:noFill/>
                          </a:ln>
                          <a:solidFill>
                            <a:schemeClr val="tx1"/>
                          </a:solidFill>
                          <a:effectLst/>
                          <a:latin typeface="Verdana" pitchFamily="34" charset="0"/>
                          <a:cs typeface="Times New Roman" pitchFamily="18" charset="0"/>
                        </a:rPr>
                        <a:t>SDE</a:t>
                      </a:r>
                      <a:endParaRPr kumimoji="0" lang="tr-TR" sz="1200" b="0" i="0" u="none" strike="noStrike" cap="none" normalizeH="0" baseline="0" smtClean="0">
                        <a:ln>
                          <a:noFill/>
                        </a:ln>
                        <a:solidFill>
                          <a:schemeClr val="tx1"/>
                        </a:solidFill>
                        <a:effectLst/>
                        <a:latin typeface="Arial" charset="0"/>
                      </a:endParaRPr>
                    </a:p>
                    <a:p>
                      <a:pPr marL="342900" marR="0" lvl="0" indent="-342900" algn="l" defTabSz="914400" rtl="0" eaLnBrk="0" fontAlgn="base" latinLnBrk="0" hangingPunct="0">
                        <a:lnSpc>
                          <a:spcPct val="100000"/>
                        </a:lnSpc>
                        <a:spcBef>
                          <a:spcPct val="0"/>
                        </a:spcBef>
                        <a:spcAft>
                          <a:spcPct val="0"/>
                        </a:spcAft>
                        <a:buClrTx/>
                        <a:buSzTx/>
                        <a:buFontTx/>
                        <a:buNone/>
                        <a:tabLst/>
                      </a:pPr>
                      <a:r>
                        <a:rPr kumimoji="0" lang="tr-TR" sz="1200" b="0" i="0" u="none" strike="noStrike" cap="none" normalizeH="0" baseline="0" smtClean="0">
                          <a:ln>
                            <a:noFill/>
                          </a:ln>
                          <a:solidFill>
                            <a:schemeClr val="tx1"/>
                          </a:solidFill>
                          <a:effectLst/>
                          <a:latin typeface="Verdana" pitchFamily="34" charset="0"/>
                          <a:cs typeface="Times New Roman" pitchFamily="18" charset="0"/>
                        </a:rPr>
                        <a:t>E</a:t>
                      </a:r>
                      <a:endParaRPr kumimoji="0" lang="tr-TR" sz="1200" b="0" i="0" u="none" strike="noStrike" cap="none" normalizeH="0" baseline="0" smtClean="0">
                        <a:ln>
                          <a:noFill/>
                        </a:ln>
                        <a:solidFill>
                          <a:schemeClr val="tx1"/>
                        </a:solidFill>
                        <a:effectLst/>
                        <a:latin typeface="Arial" charset="0"/>
                      </a:endParaRPr>
                    </a:p>
                    <a:p>
                      <a:pPr marL="342900" marR="0" lvl="0" indent="-342900" algn="l" defTabSz="914400" rtl="0" eaLnBrk="0" fontAlgn="base" latinLnBrk="0" hangingPunct="0">
                        <a:lnSpc>
                          <a:spcPct val="100000"/>
                        </a:lnSpc>
                        <a:spcBef>
                          <a:spcPct val="0"/>
                        </a:spcBef>
                        <a:spcAft>
                          <a:spcPct val="0"/>
                        </a:spcAft>
                        <a:buClrTx/>
                        <a:buSzTx/>
                        <a:buFontTx/>
                        <a:buNone/>
                        <a:tabLst/>
                      </a:pPr>
                      <a:r>
                        <a:rPr kumimoji="0" lang="tr-TR" sz="1200" b="0" i="0" u="none" strike="noStrike" cap="none" normalizeH="0" baseline="0" smtClean="0">
                          <a:ln>
                            <a:noFill/>
                          </a:ln>
                          <a:solidFill>
                            <a:schemeClr val="tx1"/>
                          </a:solidFill>
                          <a:effectLst/>
                          <a:latin typeface="Verdana" pitchFamily="34" charset="0"/>
                          <a:cs typeface="Times New Roman" pitchFamily="18" charset="0"/>
                        </a:rPr>
                        <a:t>6.9+9</a:t>
                      </a:r>
                      <a:endParaRPr kumimoji="0" lang="tr-TR" sz="1200" b="0" i="0" u="none" strike="noStrike" cap="none" normalizeH="0" baseline="0" smtClean="0">
                        <a:ln>
                          <a:noFill/>
                        </a:ln>
                        <a:solidFill>
                          <a:schemeClr val="tx1"/>
                        </a:solidFill>
                        <a:effectLst/>
                        <a:latin typeface="Arial" charset="0"/>
                      </a:endParaRPr>
                    </a:p>
                  </a:txBody>
                  <a:tcPr marT="45709" marB="4570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n-US" sz="1200" b="0" i="0" u="none" strike="noStrike" cap="none" normalizeH="0" baseline="0" smtClean="0">
                        <a:ln>
                          <a:noFill/>
                        </a:ln>
                        <a:solidFill>
                          <a:schemeClr val="tx1"/>
                        </a:solidFill>
                        <a:effectLst/>
                        <a:latin typeface="Arial" charset="0"/>
                      </a:endParaRPr>
                    </a:p>
                  </a:txBody>
                  <a:tcPr marT="45709" marB="4570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n-US" sz="1200" b="0" i="0" u="none" strike="noStrike" cap="none" normalizeH="0" baseline="0" smtClean="0">
                        <a:ln>
                          <a:noFill/>
                        </a:ln>
                        <a:solidFill>
                          <a:schemeClr val="tx1"/>
                        </a:solidFill>
                        <a:effectLst/>
                        <a:latin typeface="Arial" charset="0"/>
                      </a:endParaRPr>
                    </a:p>
                  </a:txBody>
                  <a:tcPr marT="45709" marB="4570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n-US" sz="1200" b="0" i="0" u="none" strike="noStrike" cap="none" normalizeH="0" baseline="0" smtClean="0">
                        <a:ln>
                          <a:noFill/>
                        </a:ln>
                        <a:solidFill>
                          <a:schemeClr val="tx1"/>
                        </a:solidFill>
                        <a:effectLst/>
                        <a:latin typeface="Arial" charset="0"/>
                      </a:endParaRPr>
                    </a:p>
                  </a:txBody>
                  <a:tcPr marT="45709" marB="4570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n-US" sz="1200" b="0" i="0" u="none" strike="noStrike" cap="none" normalizeH="0" baseline="0" smtClean="0">
                        <a:ln>
                          <a:noFill/>
                        </a:ln>
                        <a:solidFill>
                          <a:schemeClr val="tx1"/>
                        </a:solidFill>
                        <a:effectLst/>
                        <a:latin typeface="Arial" charset="0"/>
                      </a:endParaRPr>
                    </a:p>
                  </a:txBody>
                  <a:tcPr marT="45709" marB="4570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n-US" sz="1200" b="0" i="0" u="none" strike="noStrike" cap="none" normalizeH="0" baseline="0" smtClean="0">
                        <a:ln>
                          <a:noFill/>
                        </a:ln>
                        <a:solidFill>
                          <a:schemeClr val="tx1"/>
                        </a:solidFill>
                        <a:effectLst/>
                        <a:latin typeface="Arial" charset="0"/>
                      </a:endParaRPr>
                    </a:p>
                  </a:txBody>
                  <a:tcPr marT="45709" marB="4570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n-US" sz="1200" b="0" i="0" u="none" strike="noStrike" cap="none" normalizeH="0" baseline="0" smtClean="0">
                        <a:ln>
                          <a:noFill/>
                        </a:ln>
                        <a:solidFill>
                          <a:schemeClr val="tx1"/>
                        </a:solidFill>
                        <a:effectLst/>
                        <a:latin typeface="Arial" charset="0"/>
                      </a:endParaRPr>
                    </a:p>
                  </a:txBody>
                  <a:tcPr marT="45709" marB="4570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n-US" sz="1200" b="0" i="0" u="none" strike="noStrike" cap="none" normalizeH="0" baseline="0" smtClean="0">
                        <a:ln>
                          <a:noFill/>
                        </a:ln>
                        <a:solidFill>
                          <a:schemeClr val="tx1"/>
                        </a:solidFill>
                        <a:effectLst/>
                        <a:latin typeface="Arial" charset="0"/>
                      </a:endParaRPr>
                    </a:p>
                  </a:txBody>
                  <a:tcPr marT="45709" marB="4570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639998">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tr-TR" sz="1200" b="0" i="0" u="none" strike="noStrike" cap="none" normalizeH="0" baseline="0" smtClean="0">
                          <a:ln>
                            <a:noFill/>
                          </a:ln>
                          <a:solidFill>
                            <a:schemeClr val="tx1"/>
                          </a:solidFill>
                          <a:effectLst/>
                          <a:latin typeface="Verdana" pitchFamily="34" charset="0"/>
                          <a:cs typeface="Times New Roman" pitchFamily="18" charset="0"/>
                        </a:rPr>
                        <a:t>SDS</a:t>
                      </a:r>
                      <a:endParaRPr kumimoji="0" lang="tr-TR" sz="1200" b="0" i="0" u="none" strike="noStrike" cap="none" normalizeH="0" baseline="0" smtClean="0">
                        <a:ln>
                          <a:noFill/>
                        </a:ln>
                        <a:solidFill>
                          <a:schemeClr val="tx1"/>
                        </a:solidFill>
                        <a:effectLst/>
                        <a:latin typeface="Arial" charset="0"/>
                      </a:endParaRPr>
                    </a:p>
                    <a:p>
                      <a:pPr marL="342900" marR="0" lvl="0" indent="-342900" algn="l" defTabSz="914400" rtl="0" eaLnBrk="0" fontAlgn="base" latinLnBrk="0" hangingPunct="0">
                        <a:lnSpc>
                          <a:spcPct val="100000"/>
                        </a:lnSpc>
                        <a:spcBef>
                          <a:spcPct val="0"/>
                        </a:spcBef>
                        <a:spcAft>
                          <a:spcPct val="0"/>
                        </a:spcAft>
                        <a:buClrTx/>
                        <a:buSzTx/>
                        <a:buFontTx/>
                        <a:buNone/>
                        <a:tabLst/>
                      </a:pPr>
                      <a:r>
                        <a:rPr kumimoji="0" lang="tr-TR" sz="1200" b="0" i="0" u="none" strike="noStrike" cap="none" normalizeH="0" baseline="0" smtClean="0">
                          <a:ln>
                            <a:noFill/>
                          </a:ln>
                          <a:solidFill>
                            <a:schemeClr val="tx1"/>
                          </a:solidFill>
                          <a:effectLst/>
                          <a:latin typeface="Verdana" pitchFamily="34" charset="0"/>
                          <a:cs typeface="Times New Roman" pitchFamily="18" charset="0"/>
                        </a:rPr>
                        <a:t>S</a:t>
                      </a:r>
                      <a:endParaRPr kumimoji="0" lang="tr-TR" sz="1200" b="0" i="0" u="none" strike="noStrike" cap="none" normalizeH="0" baseline="0" smtClean="0">
                        <a:ln>
                          <a:noFill/>
                        </a:ln>
                        <a:solidFill>
                          <a:schemeClr val="tx1"/>
                        </a:solidFill>
                        <a:effectLst/>
                        <a:latin typeface="Arial" charset="0"/>
                      </a:endParaRPr>
                    </a:p>
                    <a:p>
                      <a:pPr marL="342900" marR="0" lvl="0" indent="-342900" algn="l" defTabSz="914400" rtl="0" eaLnBrk="0" fontAlgn="base" latinLnBrk="0" hangingPunct="0">
                        <a:lnSpc>
                          <a:spcPct val="100000"/>
                        </a:lnSpc>
                        <a:spcBef>
                          <a:spcPct val="0"/>
                        </a:spcBef>
                        <a:spcAft>
                          <a:spcPct val="0"/>
                        </a:spcAft>
                        <a:buClrTx/>
                        <a:buSzTx/>
                        <a:buFontTx/>
                        <a:buNone/>
                        <a:tabLst/>
                      </a:pPr>
                      <a:r>
                        <a:rPr kumimoji="0" lang="tr-TR" sz="1200" b="0" i="0" u="none" strike="noStrike" cap="none" normalizeH="0" baseline="0" smtClean="0">
                          <a:ln>
                            <a:noFill/>
                          </a:ln>
                          <a:solidFill>
                            <a:schemeClr val="tx1"/>
                          </a:solidFill>
                          <a:effectLst/>
                          <a:latin typeface="Verdana" pitchFamily="34" charset="0"/>
                          <a:cs typeface="Times New Roman" pitchFamily="18" charset="0"/>
                        </a:rPr>
                        <a:t>11+8</a:t>
                      </a:r>
                      <a:endParaRPr kumimoji="0" lang="tr-TR" sz="1200" b="0" i="0" u="none" strike="noStrike" cap="none" normalizeH="0" baseline="0" smtClean="0">
                        <a:ln>
                          <a:noFill/>
                        </a:ln>
                        <a:solidFill>
                          <a:schemeClr val="tx1"/>
                        </a:solidFill>
                        <a:effectLst/>
                        <a:latin typeface="Arial" charset="0"/>
                      </a:endParaRPr>
                    </a:p>
                  </a:txBody>
                  <a:tcPr marT="45709" marB="4570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tr-TR" sz="1200" b="0" i="0" u="none" strike="noStrike" cap="none" normalizeH="0" baseline="0" smtClean="0">
                          <a:ln>
                            <a:noFill/>
                          </a:ln>
                          <a:solidFill>
                            <a:schemeClr val="tx1"/>
                          </a:solidFill>
                          <a:effectLst/>
                          <a:latin typeface="Verdana" pitchFamily="34" charset="0"/>
                          <a:cs typeface="Times New Roman" pitchFamily="18" charset="0"/>
                        </a:rPr>
                        <a:t>SDA</a:t>
                      </a:r>
                      <a:endParaRPr kumimoji="0" lang="tr-TR" sz="1200" b="0" i="0" u="none" strike="noStrike" cap="none" normalizeH="0" baseline="0" smtClean="0">
                        <a:ln>
                          <a:noFill/>
                        </a:ln>
                        <a:solidFill>
                          <a:schemeClr val="tx1"/>
                        </a:solidFill>
                        <a:effectLst/>
                        <a:latin typeface="Arial" charset="0"/>
                      </a:endParaRPr>
                    </a:p>
                    <a:p>
                      <a:pPr marL="342900" marR="0" lvl="0" indent="-342900" algn="l" defTabSz="914400" rtl="0" eaLnBrk="0" fontAlgn="base" latinLnBrk="0" hangingPunct="0">
                        <a:lnSpc>
                          <a:spcPct val="100000"/>
                        </a:lnSpc>
                        <a:spcBef>
                          <a:spcPct val="0"/>
                        </a:spcBef>
                        <a:spcAft>
                          <a:spcPct val="0"/>
                        </a:spcAft>
                        <a:buClrTx/>
                        <a:buSzTx/>
                        <a:buFontTx/>
                        <a:buNone/>
                        <a:tabLst/>
                      </a:pPr>
                      <a:r>
                        <a:rPr kumimoji="0" lang="tr-TR" sz="1200" b="0" i="0" u="none" strike="noStrike" cap="none" normalizeH="0" baseline="0" smtClean="0">
                          <a:ln>
                            <a:noFill/>
                          </a:ln>
                          <a:solidFill>
                            <a:schemeClr val="tx1"/>
                          </a:solidFill>
                          <a:effectLst/>
                          <a:latin typeface="Verdana" pitchFamily="34" charset="0"/>
                          <a:cs typeface="Times New Roman" pitchFamily="18" charset="0"/>
                        </a:rPr>
                        <a:t>A</a:t>
                      </a:r>
                      <a:endParaRPr kumimoji="0" lang="tr-TR" sz="1200" b="0" i="0" u="none" strike="noStrike" cap="none" normalizeH="0" baseline="0" smtClean="0">
                        <a:ln>
                          <a:noFill/>
                        </a:ln>
                        <a:solidFill>
                          <a:schemeClr val="tx1"/>
                        </a:solidFill>
                        <a:effectLst/>
                        <a:latin typeface="Arial" charset="0"/>
                      </a:endParaRPr>
                    </a:p>
                    <a:p>
                      <a:pPr marL="342900" marR="0" lvl="0" indent="-342900" algn="l" defTabSz="914400" rtl="0" eaLnBrk="0" fontAlgn="base" latinLnBrk="0" hangingPunct="0">
                        <a:lnSpc>
                          <a:spcPct val="100000"/>
                        </a:lnSpc>
                        <a:spcBef>
                          <a:spcPct val="0"/>
                        </a:spcBef>
                        <a:spcAft>
                          <a:spcPct val="0"/>
                        </a:spcAft>
                        <a:buClrTx/>
                        <a:buSzTx/>
                        <a:buFontTx/>
                        <a:buNone/>
                        <a:tabLst/>
                      </a:pPr>
                      <a:r>
                        <a:rPr kumimoji="0" lang="tr-TR" sz="1200" b="0" i="0" u="none" strike="noStrike" cap="none" normalizeH="0" baseline="0" smtClean="0">
                          <a:ln>
                            <a:noFill/>
                          </a:ln>
                          <a:solidFill>
                            <a:schemeClr val="tx1"/>
                          </a:solidFill>
                          <a:effectLst/>
                          <a:latin typeface="Verdana" pitchFamily="34" charset="0"/>
                          <a:cs typeface="Times New Roman" pitchFamily="18" charset="0"/>
                        </a:rPr>
                        <a:t>10.4+9</a:t>
                      </a:r>
                      <a:endParaRPr kumimoji="0" lang="tr-TR" sz="1200" b="0" i="0" u="none" strike="noStrike" cap="none" normalizeH="0" baseline="0" smtClean="0">
                        <a:ln>
                          <a:noFill/>
                        </a:ln>
                        <a:solidFill>
                          <a:schemeClr val="tx1"/>
                        </a:solidFill>
                        <a:effectLst/>
                        <a:latin typeface="Arial" charset="0"/>
                      </a:endParaRPr>
                    </a:p>
                  </a:txBody>
                  <a:tcPr marT="45709" marB="4570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tr-TR" sz="1200" b="0" i="0" u="none" strike="noStrike" cap="none" normalizeH="0" baseline="0" smtClean="0">
                          <a:ln>
                            <a:noFill/>
                          </a:ln>
                          <a:solidFill>
                            <a:schemeClr val="tx1"/>
                          </a:solidFill>
                          <a:effectLst/>
                          <a:latin typeface="Verdana" pitchFamily="34" charset="0"/>
                          <a:cs typeface="Times New Roman" pitchFamily="18" charset="0"/>
                        </a:rPr>
                        <a:t>SDE</a:t>
                      </a:r>
                      <a:endParaRPr kumimoji="0" lang="tr-TR" sz="1200" b="0" i="0" u="none" strike="noStrike" cap="none" normalizeH="0" baseline="0" smtClean="0">
                        <a:ln>
                          <a:noFill/>
                        </a:ln>
                        <a:solidFill>
                          <a:schemeClr val="tx1"/>
                        </a:solidFill>
                        <a:effectLst/>
                        <a:latin typeface="Arial" charset="0"/>
                      </a:endParaRPr>
                    </a:p>
                    <a:p>
                      <a:pPr marL="342900" marR="0" lvl="0" indent="-342900" algn="l" defTabSz="914400" rtl="0" eaLnBrk="0" fontAlgn="base" latinLnBrk="0" hangingPunct="0">
                        <a:lnSpc>
                          <a:spcPct val="100000"/>
                        </a:lnSpc>
                        <a:spcBef>
                          <a:spcPct val="0"/>
                        </a:spcBef>
                        <a:spcAft>
                          <a:spcPct val="0"/>
                        </a:spcAft>
                        <a:buClrTx/>
                        <a:buSzTx/>
                        <a:buFontTx/>
                        <a:buNone/>
                        <a:tabLst/>
                      </a:pPr>
                      <a:r>
                        <a:rPr kumimoji="0" lang="tr-TR" sz="1200" b="0" i="0" u="none" strike="noStrike" cap="none" normalizeH="0" baseline="0" smtClean="0">
                          <a:ln>
                            <a:noFill/>
                          </a:ln>
                          <a:solidFill>
                            <a:schemeClr val="tx1"/>
                          </a:solidFill>
                          <a:effectLst/>
                          <a:latin typeface="Verdana" pitchFamily="34" charset="0"/>
                          <a:cs typeface="Times New Roman" pitchFamily="18" charset="0"/>
                        </a:rPr>
                        <a:t>E</a:t>
                      </a:r>
                      <a:endParaRPr kumimoji="0" lang="tr-TR" sz="1200" b="0" i="0" u="none" strike="noStrike" cap="none" normalizeH="0" baseline="0" smtClean="0">
                        <a:ln>
                          <a:noFill/>
                        </a:ln>
                        <a:solidFill>
                          <a:schemeClr val="tx1"/>
                        </a:solidFill>
                        <a:effectLst/>
                        <a:latin typeface="Arial" charset="0"/>
                      </a:endParaRPr>
                    </a:p>
                    <a:p>
                      <a:pPr marL="342900" marR="0" lvl="0" indent="-342900" algn="l" defTabSz="914400" rtl="0" eaLnBrk="0" fontAlgn="base" latinLnBrk="0" hangingPunct="0">
                        <a:lnSpc>
                          <a:spcPct val="100000"/>
                        </a:lnSpc>
                        <a:spcBef>
                          <a:spcPct val="0"/>
                        </a:spcBef>
                        <a:spcAft>
                          <a:spcPct val="0"/>
                        </a:spcAft>
                        <a:buClrTx/>
                        <a:buSzTx/>
                        <a:buFontTx/>
                        <a:buNone/>
                        <a:tabLst/>
                      </a:pPr>
                      <a:r>
                        <a:rPr kumimoji="0" lang="tr-TR" sz="1200" b="0" i="0" u="none" strike="noStrike" cap="none" normalizeH="0" baseline="0" smtClean="0">
                          <a:ln>
                            <a:noFill/>
                          </a:ln>
                          <a:solidFill>
                            <a:schemeClr val="tx1"/>
                          </a:solidFill>
                          <a:effectLst/>
                          <a:latin typeface="Verdana" pitchFamily="34" charset="0"/>
                          <a:cs typeface="Times New Roman" pitchFamily="18" charset="0"/>
                        </a:rPr>
                        <a:t>6.9+9</a:t>
                      </a:r>
                      <a:endParaRPr kumimoji="0" lang="tr-TR" sz="1200" b="0" i="0" u="none" strike="noStrike" cap="none" normalizeH="0" baseline="0" smtClean="0">
                        <a:ln>
                          <a:noFill/>
                        </a:ln>
                        <a:solidFill>
                          <a:schemeClr val="tx1"/>
                        </a:solidFill>
                        <a:effectLst/>
                        <a:latin typeface="Arial" charset="0"/>
                      </a:endParaRPr>
                    </a:p>
                  </a:txBody>
                  <a:tcPr marT="45709" marB="4570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tr-TR" sz="1200" b="0" i="0" u="none" strike="noStrike" cap="none" normalizeH="0" baseline="0" smtClean="0">
                          <a:ln>
                            <a:noFill/>
                          </a:ln>
                          <a:solidFill>
                            <a:schemeClr val="tx1"/>
                          </a:solidFill>
                          <a:effectLst/>
                          <a:latin typeface="Verdana" pitchFamily="34" charset="0"/>
                          <a:cs typeface="Times New Roman" pitchFamily="18" charset="0"/>
                        </a:rPr>
                        <a:t>SAS</a:t>
                      </a:r>
                      <a:endParaRPr kumimoji="0" lang="tr-TR" sz="1200" b="0" i="0" u="none" strike="noStrike" cap="none" normalizeH="0" baseline="0" smtClean="0">
                        <a:ln>
                          <a:noFill/>
                        </a:ln>
                        <a:solidFill>
                          <a:schemeClr val="tx1"/>
                        </a:solidFill>
                        <a:effectLst/>
                        <a:latin typeface="Arial" charset="0"/>
                      </a:endParaRPr>
                    </a:p>
                    <a:p>
                      <a:pPr marL="342900" marR="0" lvl="0" indent="-342900" algn="l" defTabSz="914400" rtl="0" eaLnBrk="0" fontAlgn="base" latinLnBrk="0" hangingPunct="0">
                        <a:lnSpc>
                          <a:spcPct val="100000"/>
                        </a:lnSpc>
                        <a:spcBef>
                          <a:spcPct val="0"/>
                        </a:spcBef>
                        <a:spcAft>
                          <a:spcPct val="0"/>
                        </a:spcAft>
                        <a:buClrTx/>
                        <a:buSzTx/>
                        <a:buFontTx/>
                        <a:buNone/>
                        <a:tabLst/>
                      </a:pPr>
                      <a:r>
                        <a:rPr kumimoji="0" lang="tr-TR" sz="1200" b="0" i="0" u="none" strike="noStrike" cap="none" normalizeH="0" baseline="0" smtClean="0">
                          <a:ln>
                            <a:noFill/>
                          </a:ln>
                          <a:solidFill>
                            <a:schemeClr val="tx1"/>
                          </a:solidFill>
                          <a:effectLst/>
                          <a:latin typeface="Verdana" pitchFamily="34" charset="0"/>
                          <a:cs typeface="Times New Roman" pitchFamily="18" charset="0"/>
                        </a:rPr>
                        <a:t>S</a:t>
                      </a:r>
                      <a:endParaRPr kumimoji="0" lang="tr-TR" sz="1200" b="0" i="0" u="none" strike="noStrike" cap="none" normalizeH="0" baseline="0" smtClean="0">
                        <a:ln>
                          <a:noFill/>
                        </a:ln>
                        <a:solidFill>
                          <a:schemeClr val="tx1"/>
                        </a:solidFill>
                        <a:effectLst/>
                        <a:latin typeface="Arial" charset="0"/>
                      </a:endParaRPr>
                    </a:p>
                    <a:p>
                      <a:pPr marL="342900" marR="0" lvl="0" indent="-342900" algn="l" defTabSz="914400" rtl="0" eaLnBrk="0" fontAlgn="base" latinLnBrk="0" hangingPunct="0">
                        <a:lnSpc>
                          <a:spcPct val="100000"/>
                        </a:lnSpc>
                        <a:spcBef>
                          <a:spcPct val="0"/>
                        </a:spcBef>
                        <a:spcAft>
                          <a:spcPct val="0"/>
                        </a:spcAft>
                        <a:buClrTx/>
                        <a:buSzTx/>
                        <a:buFontTx/>
                        <a:buNone/>
                        <a:tabLst/>
                      </a:pPr>
                      <a:r>
                        <a:rPr kumimoji="0" lang="tr-TR" sz="1200" b="0" i="0" u="none" strike="noStrike" cap="none" normalizeH="0" baseline="0" smtClean="0">
                          <a:ln>
                            <a:noFill/>
                          </a:ln>
                          <a:solidFill>
                            <a:schemeClr val="tx1"/>
                          </a:solidFill>
                          <a:effectLst/>
                          <a:latin typeface="Verdana" pitchFamily="34" charset="0"/>
                          <a:cs typeface="Times New Roman" pitchFamily="18" charset="0"/>
                        </a:rPr>
                        <a:t>11+6</a:t>
                      </a:r>
                      <a:endParaRPr kumimoji="0" lang="tr-TR" sz="1200" b="0" i="0" u="none" strike="noStrike" cap="none" normalizeH="0" baseline="0" smtClean="0">
                        <a:ln>
                          <a:noFill/>
                        </a:ln>
                        <a:solidFill>
                          <a:schemeClr val="tx1"/>
                        </a:solidFill>
                        <a:effectLst/>
                        <a:latin typeface="Arial" charset="0"/>
                      </a:endParaRPr>
                    </a:p>
                  </a:txBody>
                  <a:tcPr marT="45709" marB="4570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tr-TR" sz="1200" b="0" i="0" u="none" strike="noStrike" cap="none" normalizeH="0" baseline="0" smtClean="0">
                          <a:ln>
                            <a:noFill/>
                          </a:ln>
                          <a:solidFill>
                            <a:schemeClr val="tx1"/>
                          </a:solidFill>
                          <a:effectLst/>
                          <a:latin typeface="Verdana" pitchFamily="34" charset="0"/>
                          <a:cs typeface="Times New Roman" pitchFamily="18" charset="0"/>
                        </a:rPr>
                        <a:t>SAD</a:t>
                      </a:r>
                      <a:endParaRPr kumimoji="0" lang="tr-TR" sz="1200" b="0" i="0" u="none" strike="noStrike" cap="none" normalizeH="0" baseline="0" smtClean="0">
                        <a:ln>
                          <a:noFill/>
                        </a:ln>
                        <a:solidFill>
                          <a:schemeClr val="tx1"/>
                        </a:solidFill>
                        <a:effectLst/>
                        <a:latin typeface="Arial" charset="0"/>
                      </a:endParaRPr>
                    </a:p>
                    <a:p>
                      <a:pPr marL="342900" marR="0" lvl="0" indent="-342900" algn="l" defTabSz="914400" rtl="0" eaLnBrk="0" fontAlgn="base" latinLnBrk="0" hangingPunct="0">
                        <a:lnSpc>
                          <a:spcPct val="100000"/>
                        </a:lnSpc>
                        <a:spcBef>
                          <a:spcPct val="0"/>
                        </a:spcBef>
                        <a:spcAft>
                          <a:spcPct val="0"/>
                        </a:spcAft>
                        <a:buClrTx/>
                        <a:buSzTx/>
                        <a:buFontTx/>
                        <a:buNone/>
                        <a:tabLst/>
                      </a:pPr>
                      <a:r>
                        <a:rPr kumimoji="0" lang="tr-TR" sz="1200" b="0" i="0" u="none" strike="noStrike" cap="none" normalizeH="0" baseline="0" smtClean="0">
                          <a:ln>
                            <a:noFill/>
                          </a:ln>
                          <a:solidFill>
                            <a:schemeClr val="tx1"/>
                          </a:solidFill>
                          <a:effectLst/>
                          <a:latin typeface="Verdana" pitchFamily="34" charset="0"/>
                          <a:cs typeface="Times New Roman" pitchFamily="18" charset="0"/>
                        </a:rPr>
                        <a:t>D</a:t>
                      </a:r>
                      <a:endParaRPr kumimoji="0" lang="tr-TR" sz="1200" b="0" i="0" u="none" strike="noStrike" cap="none" normalizeH="0" baseline="0" smtClean="0">
                        <a:ln>
                          <a:noFill/>
                        </a:ln>
                        <a:solidFill>
                          <a:schemeClr val="tx1"/>
                        </a:solidFill>
                        <a:effectLst/>
                        <a:latin typeface="Arial" charset="0"/>
                      </a:endParaRPr>
                    </a:p>
                    <a:p>
                      <a:pPr marL="342900" marR="0" lvl="0" indent="-342900" algn="l" defTabSz="914400" rtl="0" eaLnBrk="0" fontAlgn="base" latinLnBrk="0" hangingPunct="0">
                        <a:lnSpc>
                          <a:spcPct val="100000"/>
                        </a:lnSpc>
                        <a:spcBef>
                          <a:spcPct val="0"/>
                        </a:spcBef>
                        <a:spcAft>
                          <a:spcPct val="0"/>
                        </a:spcAft>
                        <a:buClrTx/>
                        <a:buSzTx/>
                        <a:buFontTx/>
                        <a:buNone/>
                        <a:tabLst/>
                      </a:pPr>
                      <a:r>
                        <a:rPr kumimoji="0" lang="tr-TR" sz="1200" b="0" i="0" u="none" strike="noStrike" cap="none" normalizeH="0" baseline="0" smtClean="0">
                          <a:ln>
                            <a:noFill/>
                          </a:ln>
                          <a:solidFill>
                            <a:schemeClr val="tx1"/>
                          </a:solidFill>
                          <a:effectLst/>
                          <a:latin typeface="Verdana" pitchFamily="34" charset="0"/>
                          <a:cs typeface="Times New Roman" pitchFamily="18" charset="0"/>
                        </a:rPr>
                        <a:t>8.9+8</a:t>
                      </a:r>
                      <a:endParaRPr kumimoji="0" lang="tr-TR" sz="1200" b="0" i="0" u="none" strike="noStrike" cap="none" normalizeH="0" baseline="0" smtClean="0">
                        <a:ln>
                          <a:noFill/>
                        </a:ln>
                        <a:solidFill>
                          <a:schemeClr val="tx1"/>
                        </a:solidFill>
                        <a:effectLst/>
                        <a:latin typeface="Arial" charset="0"/>
                      </a:endParaRPr>
                    </a:p>
                  </a:txBody>
                  <a:tcPr marT="45709" marB="4570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tr-TR" sz="1200" b="1" i="0" u="none" strike="noStrike" cap="none" normalizeH="0" baseline="0" smtClean="0">
                          <a:ln>
                            <a:noFill/>
                          </a:ln>
                          <a:solidFill>
                            <a:schemeClr val="tx1"/>
                          </a:solidFill>
                          <a:effectLst/>
                          <a:latin typeface="Verdana" pitchFamily="34" charset="0"/>
                          <a:cs typeface="Times New Roman" pitchFamily="18" charset="0"/>
                        </a:rPr>
                        <a:t>SAB</a:t>
                      </a:r>
                      <a:endParaRPr kumimoji="0" lang="tr-TR" sz="1200" b="0" i="0" u="none" strike="noStrike" cap="none" normalizeH="0" baseline="0" smtClean="0">
                        <a:ln>
                          <a:noFill/>
                        </a:ln>
                        <a:solidFill>
                          <a:schemeClr val="tx1"/>
                        </a:solidFill>
                        <a:effectLst/>
                        <a:latin typeface="Arial" charset="0"/>
                      </a:endParaRPr>
                    </a:p>
                    <a:p>
                      <a:pPr marL="342900" marR="0" lvl="0" indent="-342900" algn="l" defTabSz="914400" rtl="0" eaLnBrk="0" fontAlgn="base" latinLnBrk="0" hangingPunct="0">
                        <a:lnSpc>
                          <a:spcPct val="100000"/>
                        </a:lnSpc>
                        <a:spcBef>
                          <a:spcPct val="0"/>
                        </a:spcBef>
                        <a:spcAft>
                          <a:spcPct val="0"/>
                        </a:spcAft>
                        <a:buClrTx/>
                        <a:buSzTx/>
                        <a:buFontTx/>
                        <a:buNone/>
                        <a:tabLst/>
                      </a:pPr>
                      <a:r>
                        <a:rPr kumimoji="0" lang="tr-TR" sz="1200" b="1" i="0" u="none" strike="noStrike" cap="none" normalizeH="0" baseline="0" smtClean="0">
                          <a:ln>
                            <a:noFill/>
                          </a:ln>
                          <a:solidFill>
                            <a:schemeClr val="tx1"/>
                          </a:solidFill>
                          <a:effectLst/>
                          <a:latin typeface="Verdana" pitchFamily="34" charset="0"/>
                          <a:cs typeface="Times New Roman" pitchFamily="18" charset="0"/>
                        </a:rPr>
                        <a:t>B</a:t>
                      </a:r>
                      <a:endParaRPr kumimoji="0" lang="tr-TR" sz="1200" b="0" i="0" u="none" strike="noStrike" cap="none" normalizeH="0" baseline="0" smtClean="0">
                        <a:ln>
                          <a:noFill/>
                        </a:ln>
                        <a:solidFill>
                          <a:schemeClr val="tx1"/>
                        </a:solidFill>
                        <a:effectLst/>
                        <a:latin typeface="Arial" charset="0"/>
                      </a:endParaRPr>
                    </a:p>
                    <a:p>
                      <a:pPr marL="342900" marR="0" lvl="0" indent="-342900" algn="l" defTabSz="914400" rtl="0" eaLnBrk="0" fontAlgn="base" latinLnBrk="0" hangingPunct="0">
                        <a:lnSpc>
                          <a:spcPct val="100000"/>
                        </a:lnSpc>
                        <a:spcBef>
                          <a:spcPct val="0"/>
                        </a:spcBef>
                        <a:spcAft>
                          <a:spcPct val="0"/>
                        </a:spcAft>
                        <a:buClrTx/>
                        <a:buSzTx/>
                        <a:buFontTx/>
                        <a:buNone/>
                        <a:tabLst/>
                      </a:pPr>
                      <a:r>
                        <a:rPr kumimoji="0" lang="tr-TR" sz="1200" b="1" i="0" u="none" strike="noStrike" cap="none" normalizeH="0" baseline="0" smtClean="0">
                          <a:ln>
                            <a:noFill/>
                          </a:ln>
                          <a:solidFill>
                            <a:schemeClr val="tx1"/>
                          </a:solidFill>
                          <a:effectLst/>
                          <a:latin typeface="Verdana" pitchFamily="34" charset="0"/>
                          <a:cs typeface="Times New Roman" pitchFamily="18" charset="0"/>
                        </a:rPr>
                        <a:t>6.7+7</a:t>
                      </a:r>
                      <a:endParaRPr kumimoji="0" lang="tr-TR" sz="1200" b="0" i="0" u="none" strike="noStrike" cap="none" normalizeH="0" baseline="0" smtClean="0">
                        <a:ln>
                          <a:noFill/>
                        </a:ln>
                        <a:solidFill>
                          <a:schemeClr val="tx1"/>
                        </a:solidFill>
                        <a:effectLst/>
                        <a:latin typeface="Arial" charset="0"/>
                      </a:endParaRPr>
                    </a:p>
                  </a:txBody>
                  <a:tcPr marT="45709" marB="4570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n-US" sz="1200" b="0" i="0" u="none" strike="noStrike" cap="none" normalizeH="0" baseline="0" smtClean="0">
                        <a:ln>
                          <a:noFill/>
                        </a:ln>
                        <a:solidFill>
                          <a:schemeClr val="tx1"/>
                        </a:solidFill>
                        <a:effectLst/>
                        <a:latin typeface="Arial" charset="0"/>
                      </a:endParaRPr>
                    </a:p>
                  </a:txBody>
                  <a:tcPr marT="45709" marB="4570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n-US" sz="1200" b="0" i="0" u="none" strike="noStrike" cap="none" normalizeH="0" baseline="0" smtClean="0">
                        <a:ln>
                          <a:noFill/>
                        </a:ln>
                        <a:solidFill>
                          <a:schemeClr val="tx1"/>
                        </a:solidFill>
                        <a:effectLst/>
                        <a:latin typeface="Arial" charset="0"/>
                      </a:endParaRPr>
                    </a:p>
                  </a:txBody>
                  <a:tcPr marT="45709" marB="4570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n-US" sz="1200" b="0" i="0" u="none" strike="noStrike" cap="none" normalizeH="0" baseline="0" smtClean="0">
                        <a:ln>
                          <a:noFill/>
                        </a:ln>
                        <a:solidFill>
                          <a:schemeClr val="tx1"/>
                        </a:solidFill>
                        <a:effectLst/>
                        <a:latin typeface="Arial" charset="0"/>
                      </a:endParaRPr>
                    </a:p>
                  </a:txBody>
                  <a:tcPr marT="45709" marB="4570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n-US" sz="1200" b="0" i="0" u="none" strike="noStrike" cap="none" normalizeH="0" baseline="0" smtClean="0">
                        <a:ln>
                          <a:noFill/>
                        </a:ln>
                        <a:solidFill>
                          <a:schemeClr val="tx1"/>
                        </a:solidFill>
                        <a:effectLst/>
                        <a:latin typeface="Arial" charset="0"/>
                      </a:endParaRPr>
                    </a:p>
                  </a:txBody>
                  <a:tcPr marT="45709" marB="4570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n-US" sz="1200" b="0" i="0" u="none" strike="noStrike" cap="none" normalizeH="0" baseline="0" smtClean="0">
                        <a:ln>
                          <a:noFill/>
                        </a:ln>
                        <a:solidFill>
                          <a:schemeClr val="tx1"/>
                        </a:solidFill>
                        <a:effectLst/>
                        <a:latin typeface="Arial" charset="0"/>
                      </a:endParaRPr>
                    </a:p>
                  </a:txBody>
                  <a:tcPr marT="45709" marB="4570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639998">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tr-TR" sz="1200" b="0" i="0" u="none" strike="noStrike" cap="none" normalizeH="0" baseline="0" smtClean="0">
                          <a:ln>
                            <a:noFill/>
                          </a:ln>
                          <a:solidFill>
                            <a:schemeClr val="tx1"/>
                          </a:solidFill>
                          <a:effectLst/>
                          <a:latin typeface="Verdana" pitchFamily="34" charset="0"/>
                          <a:cs typeface="Times New Roman" pitchFamily="18" charset="0"/>
                        </a:rPr>
                        <a:t>SDS</a:t>
                      </a:r>
                      <a:endParaRPr kumimoji="0" lang="tr-TR" sz="1200" b="0" i="0" u="none" strike="noStrike" cap="none" normalizeH="0" baseline="0" smtClean="0">
                        <a:ln>
                          <a:noFill/>
                        </a:ln>
                        <a:solidFill>
                          <a:schemeClr val="tx1"/>
                        </a:solidFill>
                        <a:effectLst/>
                        <a:latin typeface="Arial" charset="0"/>
                      </a:endParaRPr>
                    </a:p>
                    <a:p>
                      <a:pPr marL="342900" marR="0" lvl="0" indent="-342900" algn="l" defTabSz="914400" rtl="0" eaLnBrk="0" fontAlgn="base" latinLnBrk="0" hangingPunct="0">
                        <a:lnSpc>
                          <a:spcPct val="100000"/>
                        </a:lnSpc>
                        <a:spcBef>
                          <a:spcPct val="0"/>
                        </a:spcBef>
                        <a:spcAft>
                          <a:spcPct val="0"/>
                        </a:spcAft>
                        <a:buClrTx/>
                        <a:buSzTx/>
                        <a:buFontTx/>
                        <a:buNone/>
                        <a:tabLst/>
                      </a:pPr>
                      <a:r>
                        <a:rPr kumimoji="0" lang="tr-TR" sz="1200" b="0" i="0" u="none" strike="noStrike" cap="none" normalizeH="0" baseline="0" smtClean="0">
                          <a:ln>
                            <a:noFill/>
                          </a:ln>
                          <a:solidFill>
                            <a:schemeClr val="tx1"/>
                          </a:solidFill>
                          <a:effectLst/>
                          <a:latin typeface="Verdana" pitchFamily="34" charset="0"/>
                          <a:cs typeface="Times New Roman" pitchFamily="18" charset="0"/>
                        </a:rPr>
                        <a:t>S</a:t>
                      </a:r>
                      <a:endParaRPr kumimoji="0" lang="tr-TR" sz="1200" b="0" i="0" u="none" strike="noStrike" cap="none" normalizeH="0" baseline="0" smtClean="0">
                        <a:ln>
                          <a:noFill/>
                        </a:ln>
                        <a:solidFill>
                          <a:schemeClr val="tx1"/>
                        </a:solidFill>
                        <a:effectLst/>
                        <a:latin typeface="Arial" charset="0"/>
                      </a:endParaRPr>
                    </a:p>
                    <a:p>
                      <a:pPr marL="342900" marR="0" lvl="0" indent="-342900" algn="l" defTabSz="914400" rtl="0" eaLnBrk="0" fontAlgn="base" latinLnBrk="0" hangingPunct="0">
                        <a:lnSpc>
                          <a:spcPct val="100000"/>
                        </a:lnSpc>
                        <a:spcBef>
                          <a:spcPct val="0"/>
                        </a:spcBef>
                        <a:spcAft>
                          <a:spcPct val="0"/>
                        </a:spcAft>
                        <a:buClrTx/>
                        <a:buSzTx/>
                        <a:buFontTx/>
                        <a:buNone/>
                        <a:tabLst/>
                      </a:pPr>
                      <a:r>
                        <a:rPr kumimoji="0" lang="tr-TR" sz="1200" b="0" i="0" u="none" strike="noStrike" cap="none" normalizeH="0" baseline="0" smtClean="0">
                          <a:ln>
                            <a:noFill/>
                          </a:ln>
                          <a:solidFill>
                            <a:schemeClr val="tx1"/>
                          </a:solidFill>
                          <a:effectLst/>
                          <a:latin typeface="Verdana" pitchFamily="34" charset="0"/>
                          <a:cs typeface="Times New Roman" pitchFamily="18" charset="0"/>
                        </a:rPr>
                        <a:t>11+8</a:t>
                      </a:r>
                      <a:endParaRPr kumimoji="0" lang="tr-TR" sz="1200" b="0" i="0" u="none" strike="noStrike" cap="none" normalizeH="0" baseline="0" smtClean="0">
                        <a:ln>
                          <a:noFill/>
                        </a:ln>
                        <a:solidFill>
                          <a:schemeClr val="tx1"/>
                        </a:solidFill>
                        <a:effectLst/>
                        <a:latin typeface="Arial" charset="0"/>
                      </a:endParaRPr>
                    </a:p>
                  </a:txBody>
                  <a:tcPr marT="45709" marB="4570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tr-TR" sz="1200" b="0" i="0" u="none" strike="noStrike" cap="none" normalizeH="0" baseline="0" smtClean="0">
                          <a:ln>
                            <a:noFill/>
                          </a:ln>
                          <a:solidFill>
                            <a:schemeClr val="tx1"/>
                          </a:solidFill>
                          <a:effectLst/>
                          <a:latin typeface="Verdana" pitchFamily="34" charset="0"/>
                          <a:cs typeface="Times New Roman" pitchFamily="18" charset="0"/>
                        </a:rPr>
                        <a:t>SDA</a:t>
                      </a:r>
                      <a:endParaRPr kumimoji="0" lang="tr-TR" sz="1200" b="0" i="0" u="none" strike="noStrike" cap="none" normalizeH="0" baseline="0" smtClean="0">
                        <a:ln>
                          <a:noFill/>
                        </a:ln>
                        <a:solidFill>
                          <a:schemeClr val="tx1"/>
                        </a:solidFill>
                        <a:effectLst/>
                        <a:latin typeface="Arial" charset="0"/>
                      </a:endParaRPr>
                    </a:p>
                    <a:p>
                      <a:pPr marL="342900" marR="0" lvl="0" indent="-342900" algn="l" defTabSz="914400" rtl="0" eaLnBrk="0" fontAlgn="base" latinLnBrk="0" hangingPunct="0">
                        <a:lnSpc>
                          <a:spcPct val="100000"/>
                        </a:lnSpc>
                        <a:spcBef>
                          <a:spcPct val="0"/>
                        </a:spcBef>
                        <a:spcAft>
                          <a:spcPct val="0"/>
                        </a:spcAft>
                        <a:buClrTx/>
                        <a:buSzTx/>
                        <a:buFontTx/>
                        <a:buNone/>
                        <a:tabLst/>
                      </a:pPr>
                      <a:r>
                        <a:rPr kumimoji="0" lang="tr-TR" sz="1200" b="0" i="0" u="none" strike="noStrike" cap="none" normalizeH="0" baseline="0" smtClean="0">
                          <a:ln>
                            <a:noFill/>
                          </a:ln>
                          <a:solidFill>
                            <a:schemeClr val="tx1"/>
                          </a:solidFill>
                          <a:effectLst/>
                          <a:latin typeface="Verdana" pitchFamily="34" charset="0"/>
                          <a:cs typeface="Times New Roman" pitchFamily="18" charset="0"/>
                        </a:rPr>
                        <a:t>A</a:t>
                      </a:r>
                      <a:endParaRPr kumimoji="0" lang="tr-TR" sz="1200" b="0" i="0" u="none" strike="noStrike" cap="none" normalizeH="0" baseline="0" smtClean="0">
                        <a:ln>
                          <a:noFill/>
                        </a:ln>
                        <a:solidFill>
                          <a:schemeClr val="tx1"/>
                        </a:solidFill>
                        <a:effectLst/>
                        <a:latin typeface="Arial" charset="0"/>
                      </a:endParaRPr>
                    </a:p>
                    <a:p>
                      <a:pPr marL="342900" marR="0" lvl="0" indent="-342900" algn="l" defTabSz="914400" rtl="0" eaLnBrk="0" fontAlgn="base" latinLnBrk="0" hangingPunct="0">
                        <a:lnSpc>
                          <a:spcPct val="100000"/>
                        </a:lnSpc>
                        <a:spcBef>
                          <a:spcPct val="0"/>
                        </a:spcBef>
                        <a:spcAft>
                          <a:spcPct val="0"/>
                        </a:spcAft>
                        <a:buClrTx/>
                        <a:buSzTx/>
                        <a:buFontTx/>
                        <a:buNone/>
                        <a:tabLst/>
                      </a:pPr>
                      <a:r>
                        <a:rPr kumimoji="0" lang="tr-TR" sz="1200" b="0" i="0" u="none" strike="noStrike" cap="none" normalizeH="0" baseline="0" smtClean="0">
                          <a:ln>
                            <a:noFill/>
                          </a:ln>
                          <a:solidFill>
                            <a:schemeClr val="tx1"/>
                          </a:solidFill>
                          <a:effectLst/>
                          <a:latin typeface="Verdana" pitchFamily="34" charset="0"/>
                          <a:cs typeface="Times New Roman" pitchFamily="18" charset="0"/>
                        </a:rPr>
                        <a:t>10.4+9</a:t>
                      </a:r>
                      <a:endParaRPr kumimoji="0" lang="tr-TR" sz="1200" b="0" i="0" u="none" strike="noStrike" cap="none" normalizeH="0" baseline="0" smtClean="0">
                        <a:ln>
                          <a:noFill/>
                        </a:ln>
                        <a:solidFill>
                          <a:schemeClr val="tx1"/>
                        </a:solidFill>
                        <a:effectLst/>
                        <a:latin typeface="Arial" charset="0"/>
                      </a:endParaRPr>
                    </a:p>
                  </a:txBody>
                  <a:tcPr marT="45709" marB="4570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tr-TR" sz="1200" b="0" i="0" u="none" strike="noStrike" cap="none" normalizeH="0" baseline="0" smtClean="0">
                          <a:ln>
                            <a:noFill/>
                          </a:ln>
                          <a:solidFill>
                            <a:schemeClr val="tx1"/>
                          </a:solidFill>
                          <a:effectLst/>
                          <a:latin typeface="Verdana" pitchFamily="34" charset="0"/>
                          <a:cs typeface="Times New Roman" pitchFamily="18" charset="0"/>
                        </a:rPr>
                        <a:t>SDE</a:t>
                      </a:r>
                      <a:endParaRPr kumimoji="0" lang="tr-TR" sz="1200" b="0" i="0" u="none" strike="noStrike" cap="none" normalizeH="0" baseline="0" smtClean="0">
                        <a:ln>
                          <a:noFill/>
                        </a:ln>
                        <a:solidFill>
                          <a:schemeClr val="tx1"/>
                        </a:solidFill>
                        <a:effectLst/>
                        <a:latin typeface="Arial" charset="0"/>
                      </a:endParaRPr>
                    </a:p>
                    <a:p>
                      <a:pPr marL="342900" marR="0" lvl="0" indent="-342900" algn="l" defTabSz="914400" rtl="0" eaLnBrk="0" fontAlgn="base" latinLnBrk="0" hangingPunct="0">
                        <a:lnSpc>
                          <a:spcPct val="100000"/>
                        </a:lnSpc>
                        <a:spcBef>
                          <a:spcPct val="0"/>
                        </a:spcBef>
                        <a:spcAft>
                          <a:spcPct val="0"/>
                        </a:spcAft>
                        <a:buClrTx/>
                        <a:buSzTx/>
                        <a:buFontTx/>
                        <a:buNone/>
                        <a:tabLst/>
                      </a:pPr>
                      <a:r>
                        <a:rPr kumimoji="0" lang="tr-TR" sz="1200" b="0" i="0" u="none" strike="noStrike" cap="none" normalizeH="0" baseline="0" smtClean="0">
                          <a:ln>
                            <a:noFill/>
                          </a:ln>
                          <a:solidFill>
                            <a:schemeClr val="tx1"/>
                          </a:solidFill>
                          <a:effectLst/>
                          <a:latin typeface="Verdana" pitchFamily="34" charset="0"/>
                          <a:cs typeface="Times New Roman" pitchFamily="18" charset="0"/>
                        </a:rPr>
                        <a:t>E</a:t>
                      </a:r>
                      <a:endParaRPr kumimoji="0" lang="tr-TR" sz="1200" b="0" i="0" u="none" strike="noStrike" cap="none" normalizeH="0" baseline="0" smtClean="0">
                        <a:ln>
                          <a:noFill/>
                        </a:ln>
                        <a:solidFill>
                          <a:schemeClr val="tx1"/>
                        </a:solidFill>
                        <a:effectLst/>
                        <a:latin typeface="Arial" charset="0"/>
                      </a:endParaRPr>
                    </a:p>
                    <a:p>
                      <a:pPr marL="342900" marR="0" lvl="0" indent="-342900" algn="l" defTabSz="914400" rtl="0" eaLnBrk="0" fontAlgn="base" latinLnBrk="0" hangingPunct="0">
                        <a:lnSpc>
                          <a:spcPct val="100000"/>
                        </a:lnSpc>
                        <a:spcBef>
                          <a:spcPct val="0"/>
                        </a:spcBef>
                        <a:spcAft>
                          <a:spcPct val="0"/>
                        </a:spcAft>
                        <a:buClrTx/>
                        <a:buSzTx/>
                        <a:buFontTx/>
                        <a:buNone/>
                        <a:tabLst/>
                      </a:pPr>
                      <a:r>
                        <a:rPr kumimoji="0" lang="tr-TR" sz="1200" b="0" i="0" u="none" strike="noStrike" cap="none" normalizeH="0" baseline="0" smtClean="0">
                          <a:ln>
                            <a:noFill/>
                          </a:ln>
                          <a:solidFill>
                            <a:schemeClr val="tx1"/>
                          </a:solidFill>
                          <a:effectLst/>
                          <a:latin typeface="Verdana" pitchFamily="34" charset="0"/>
                          <a:cs typeface="Times New Roman" pitchFamily="18" charset="0"/>
                        </a:rPr>
                        <a:t>6.9+9</a:t>
                      </a:r>
                      <a:endParaRPr kumimoji="0" lang="tr-TR" sz="1200" b="0" i="0" u="none" strike="noStrike" cap="none" normalizeH="0" baseline="0" smtClean="0">
                        <a:ln>
                          <a:noFill/>
                        </a:ln>
                        <a:solidFill>
                          <a:schemeClr val="tx1"/>
                        </a:solidFill>
                        <a:effectLst/>
                        <a:latin typeface="Arial" charset="0"/>
                      </a:endParaRPr>
                    </a:p>
                  </a:txBody>
                  <a:tcPr marT="45709" marB="4570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tr-TR" sz="1200" b="0" i="0" u="none" strike="noStrike" cap="none" normalizeH="0" baseline="0" smtClean="0">
                          <a:ln>
                            <a:noFill/>
                          </a:ln>
                          <a:solidFill>
                            <a:schemeClr val="tx1"/>
                          </a:solidFill>
                          <a:effectLst/>
                          <a:latin typeface="Verdana" pitchFamily="34" charset="0"/>
                          <a:cs typeface="Times New Roman" pitchFamily="18" charset="0"/>
                        </a:rPr>
                        <a:t>SAS</a:t>
                      </a:r>
                      <a:endParaRPr kumimoji="0" lang="tr-TR" sz="1200" b="0" i="0" u="none" strike="noStrike" cap="none" normalizeH="0" baseline="0" smtClean="0">
                        <a:ln>
                          <a:noFill/>
                        </a:ln>
                        <a:solidFill>
                          <a:schemeClr val="tx1"/>
                        </a:solidFill>
                        <a:effectLst/>
                        <a:latin typeface="Arial" charset="0"/>
                      </a:endParaRPr>
                    </a:p>
                    <a:p>
                      <a:pPr marL="342900" marR="0" lvl="0" indent="-342900" algn="l" defTabSz="914400" rtl="0" eaLnBrk="0" fontAlgn="base" latinLnBrk="0" hangingPunct="0">
                        <a:lnSpc>
                          <a:spcPct val="100000"/>
                        </a:lnSpc>
                        <a:spcBef>
                          <a:spcPct val="0"/>
                        </a:spcBef>
                        <a:spcAft>
                          <a:spcPct val="0"/>
                        </a:spcAft>
                        <a:buClrTx/>
                        <a:buSzTx/>
                        <a:buFontTx/>
                        <a:buNone/>
                        <a:tabLst/>
                      </a:pPr>
                      <a:r>
                        <a:rPr kumimoji="0" lang="tr-TR" sz="1200" b="0" i="0" u="none" strike="noStrike" cap="none" normalizeH="0" baseline="0" smtClean="0">
                          <a:ln>
                            <a:noFill/>
                          </a:ln>
                          <a:solidFill>
                            <a:schemeClr val="tx1"/>
                          </a:solidFill>
                          <a:effectLst/>
                          <a:latin typeface="Verdana" pitchFamily="34" charset="0"/>
                          <a:cs typeface="Times New Roman" pitchFamily="18" charset="0"/>
                        </a:rPr>
                        <a:t>S</a:t>
                      </a:r>
                      <a:endParaRPr kumimoji="0" lang="tr-TR" sz="1200" b="0" i="0" u="none" strike="noStrike" cap="none" normalizeH="0" baseline="0" smtClean="0">
                        <a:ln>
                          <a:noFill/>
                        </a:ln>
                        <a:solidFill>
                          <a:schemeClr val="tx1"/>
                        </a:solidFill>
                        <a:effectLst/>
                        <a:latin typeface="Arial" charset="0"/>
                      </a:endParaRPr>
                    </a:p>
                    <a:p>
                      <a:pPr marL="342900" marR="0" lvl="0" indent="-342900" algn="l" defTabSz="914400" rtl="0" eaLnBrk="0" fontAlgn="base" latinLnBrk="0" hangingPunct="0">
                        <a:lnSpc>
                          <a:spcPct val="100000"/>
                        </a:lnSpc>
                        <a:spcBef>
                          <a:spcPct val="0"/>
                        </a:spcBef>
                        <a:spcAft>
                          <a:spcPct val="0"/>
                        </a:spcAft>
                        <a:buClrTx/>
                        <a:buSzTx/>
                        <a:buFontTx/>
                        <a:buNone/>
                        <a:tabLst/>
                      </a:pPr>
                      <a:r>
                        <a:rPr kumimoji="0" lang="tr-TR" sz="1200" b="0" i="0" u="none" strike="noStrike" cap="none" normalizeH="0" baseline="0" smtClean="0">
                          <a:ln>
                            <a:noFill/>
                          </a:ln>
                          <a:solidFill>
                            <a:schemeClr val="tx1"/>
                          </a:solidFill>
                          <a:effectLst/>
                          <a:latin typeface="Verdana" pitchFamily="34" charset="0"/>
                          <a:cs typeface="Times New Roman" pitchFamily="18" charset="0"/>
                        </a:rPr>
                        <a:t>11+6</a:t>
                      </a:r>
                      <a:endParaRPr kumimoji="0" lang="tr-TR" sz="1200" b="0" i="0" u="none" strike="noStrike" cap="none" normalizeH="0" baseline="0" smtClean="0">
                        <a:ln>
                          <a:noFill/>
                        </a:ln>
                        <a:solidFill>
                          <a:schemeClr val="tx1"/>
                        </a:solidFill>
                        <a:effectLst/>
                        <a:latin typeface="Arial" charset="0"/>
                      </a:endParaRPr>
                    </a:p>
                  </a:txBody>
                  <a:tcPr marT="45709" marB="4570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tr-TR" sz="1200" b="0" i="0" u="none" strike="noStrike" cap="none" normalizeH="0" baseline="0" smtClean="0">
                          <a:ln>
                            <a:noFill/>
                          </a:ln>
                          <a:solidFill>
                            <a:schemeClr val="tx1"/>
                          </a:solidFill>
                          <a:effectLst/>
                          <a:latin typeface="Verdana" pitchFamily="34" charset="0"/>
                          <a:cs typeface="Times New Roman" pitchFamily="18" charset="0"/>
                        </a:rPr>
                        <a:t>SAD</a:t>
                      </a:r>
                      <a:endParaRPr kumimoji="0" lang="tr-TR" sz="1200" b="0" i="0" u="none" strike="noStrike" cap="none" normalizeH="0" baseline="0" smtClean="0">
                        <a:ln>
                          <a:noFill/>
                        </a:ln>
                        <a:solidFill>
                          <a:schemeClr val="tx1"/>
                        </a:solidFill>
                        <a:effectLst/>
                        <a:latin typeface="Arial" charset="0"/>
                      </a:endParaRPr>
                    </a:p>
                    <a:p>
                      <a:pPr marL="342900" marR="0" lvl="0" indent="-342900" algn="l" defTabSz="914400" rtl="0" eaLnBrk="0" fontAlgn="base" latinLnBrk="0" hangingPunct="0">
                        <a:lnSpc>
                          <a:spcPct val="100000"/>
                        </a:lnSpc>
                        <a:spcBef>
                          <a:spcPct val="0"/>
                        </a:spcBef>
                        <a:spcAft>
                          <a:spcPct val="0"/>
                        </a:spcAft>
                        <a:buClrTx/>
                        <a:buSzTx/>
                        <a:buFontTx/>
                        <a:buNone/>
                        <a:tabLst/>
                      </a:pPr>
                      <a:r>
                        <a:rPr kumimoji="0" lang="tr-TR" sz="1200" b="0" i="0" u="none" strike="noStrike" cap="none" normalizeH="0" baseline="0" smtClean="0">
                          <a:ln>
                            <a:noFill/>
                          </a:ln>
                          <a:solidFill>
                            <a:schemeClr val="tx1"/>
                          </a:solidFill>
                          <a:effectLst/>
                          <a:latin typeface="Verdana" pitchFamily="34" charset="0"/>
                          <a:cs typeface="Times New Roman" pitchFamily="18" charset="0"/>
                        </a:rPr>
                        <a:t>D</a:t>
                      </a:r>
                      <a:endParaRPr kumimoji="0" lang="tr-TR" sz="1200" b="0" i="0" u="none" strike="noStrike" cap="none" normalizeH="0" baseline="0" smtClean="0">
                        <a:ln>
                          <a:noFill/>
                        </a:ln>
                        <a:solidFill>
                          <a:schemeClr val="tx1"/>
                        </a:solidFill>
                        <a:effectLst/>
                        <a:latin typeface="Arial" charset="0"/>
                      </a:endParaRPr>
                    </a:p>
                    <a:p>
                      <a:pPr marL="342900" marR="0" lvl="0" indent="-342900" algn="l" defTabSz="914400" rtl="0" eaLnBrk="0" fontAlgn="base" latinLnBrk="0" hangingPunct="0">
                        <a:lnSpc>
                          <a:spcPct val="100000"/>
                        </a:lnSpc>
                        <a:spcBef>
                          <a:spcPct val="0"/>
                        </a:spcBef>
                        <a:spcAft>
                          <a:spcPct val="0"/>
                        </a:spcAft>
                        <a:buClrTx/>
                        <a:buSzTx/>
                        <a:buFontTx/>
                        <a:buNone/>
                        <a:tabLst/>
                      </a:pPr>
                      <a:r>
                        <a:rPr kumimoji="0" lang="tr-TR" sz="1200" b="0" i="0" u="none" strike="noStrike" cap="none" normalizeH="0" baseline="0" smtClean="0">
                          <a:ln>
                            <a:noFill/>
                          </a:ln>
                          <a:solidFill>
                            <a:schemeClr val="tx1"/>
                          </a:solidFill>
                          <a:effectLst/>
                          <a:latin typeface="Verdana" pitchFamily="34" charset="0"/>
                          <a:cs typeface="Times New Roman" pitchFamily="18" charset="0"/>
                        </a:rPr>
                        <a:t>8.9+8</a:t>
                      </a:r>
                      <a:endParaRPr kumimoji="0" lang="tr-TR" sz="1200" b="0" i="0" u="none" strike="noStrike" cap="none" normalizeH="0" baseline="0" smtClean="0">
                        <a:ln>
                          <a:noFill/>
                        </a:ln>
                        <a:solidFill>
                          <a:schemeClr val="tx1"/>
                        </a:solidFill>
                        <a:effectLst/>
                        <a:latin typeface="Arial" charset="0"/>
                      </a:endParaRPr>
                    </a:p>
                  </a:txBody>
                  <a:tcPr marT="45709" marB="4570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tr-TR" sz="1200" b="0" i="0" u="none" strike="noStrike" cap="none" normalizeH="0" baseline="0" smtClean="0">
                          <a:ln>
                            <a:noFill/>
                          </a:ln>
                          <a:solidFill>
                            <a:schemeClr val="tx1"/>
                          </a:solidFill>
                          <a:effectLst/>
                          <a:latin typeface="Verdana" pitchFamily="34" charset="0"/>
                          <a:cs typeface="Times New Roman" pitchFamily="18" charset="0"/>
                        </a:rPr>
                        <a:t>SABA</a:t>
                      </a:r>
                      <a:endParaRPr kumimoji="0" lang="tr-TR" sz="1200" b="0" i="0" u="none" strike="noStrike" cap="none" normalizeH="0" baseline="0" smtClean="0">
                        <a:ln>
                          <a:noFill/>
                        </a:ln>
                        <a:solidFill>
                          <a:schemeClr val="tx1"/>
                        </a:solidFill>
                        <a:effectLst/>
                        <a:latin typeface="Arial" charset="0"/>
                      </a:endParaRPr>
                    </a:p>
                    <a:p>
                      <a:pPr marL="342900" marR="0" lvl="0" indent="-342900" algn="l" defTabSz="914400" rtl="0" eaLnBrk="0" fontAlgn="base" latinLnBrk="0" hangingPunct="0">
                        <a:lnSpc>
                          <a:spcPct val="100000"/>
                        </a:lnSpc>
                        <a:spcBef>
                          <a:spcPct val="0"/>
                        </a:spcBef>
                        <a:spcAft>
                          <a:spcPct val="0"/>
                        </a:spcAft>
                        <a:buClrTx/>
                        <a:buSzTx/>
                        <a:buFontTx/>
                        <a:buNone/>
                        <a:tabLst/>
                      </a:pPr>
                      <a:r>
                        <a:rPr kumimoji="0" lang="tr-TR" sz="1200" b="0" i="0" u="none" strike="noStrike" cap="none" normalizeH="0" baseline="0" smtClean="0">
                          <a:ln>
                            <a:noFill/>
                          </a:ln>
                          <a:solidFill>
                            <a:schemeClr val="tx1"/>
                          </a:solidFill>
                          <a:effectLst/>
                          <a:latin typeface="Verdana" pitchFamily="34" charset="0"/>
                          <a:cs typeface="Times New Roman" pitchFamily="18" charset="0"/>
                        </a:rPr>
                        <a:t>A</a:t>
                      </a:r>
                      <a:endParaRPr kumimoji="0" lang="tr-TR" sz="1200" b="0" i="0" u="none" strike="noStrike" cap="none" normalizeH="0" baseline="0" smtClean="0">
                        <a:ln>
                          <a:noFill/>
                        </a:ln>
                        <a:solidFill>
                          <a:schemeClr val="tx1"/>
                        </a:solidFill>
                        <a:effectLst/>
                        <a:latin typeface="Arial" charset="0"/>
                      </a:endParaRPr>
                    </a:p>
                    <a:p>
                      <a:pPr marL="342900" marR="0" lvl="0" indent="-342900" algn="l" defTabSz="914400" rtl="0" eaLnBrk="0" fontAlgn="base" latinLnBrk="0" hangingPunct="0">
                        <a:lnSpc>
                          <a:spcPct val="100000"/>
                        </a:lnSpc>
                        <a:spcBef>
                          <a:spcPct val="0"/>
                        </a:spcBef>
                        <a:spcAft>
                          <a:spcPct val="0"/>
                        </a:spcAft>
                        <a:buClrTx/>
                        <a:buSzTx/>
                        <a:buFontTx/>
                        <a:buNone/>
                        <a:tabLst/>
                      </a:pPr>
                      <a:r>
                        <a:rPr kumimoji="0" lang="tr-TR" sz="1200" b="0" i="0" u="none" strike="noStrike" cap="none" normalizeH="0" baseline="0" smtClean="0">
                          <a:ln>
                            <a:noFill/>
                          </a:ln>
                          <a:solidFill>
                            <a:schemeClr val="tx1"/>
                          </a:solidFill>
                          <a:effectLst/>
                          <a:latin typeface="Verdana" pitchFamily="34" charset="0"/>
                          <a:cs typeface="Times New Roman" pitchFamily="18" charset="0"/>
                        </a:rPr>
                        <a:t>10.4+11</a:t>
                      </a:r>
                      <a:endParaRPr kumimoji="0" lang="tr-TR" sz="1200" b="0" i="0" u="none" strike="noStrike" cap="none" normalizeH="0" baseline="0" smtClean="0">
                        <a:ln>
                          <a:noFill/>
                        </a:ln>
                        <a:solidFill>
                          <a:schemeClr val="tx1"/>
                        </a:solidFill>
                        <a:effectLst/>
                        <a:latin typeface="Arial" charset="0"/>
                      </a:endParaRPr>
                    </a:p>
                  </a:txBody>
                  <a:tcPr marT="45709" marB="4570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tr-TR" sz="1200" b="1" i="0" u="none" strike="noStrike" cap="none" normalizeH="0" baseline="0" smtClean="0">
                          <a:ln>
                            <a:noFill/>
                          </a:ln>
                          <a:solidFill>
                            <a:schemeClr val="tx1"/>
                          </a:solidFill>
                          <a:effectLst/>
                          <a:latin typeface="Verdana" pitchFamily="34" charset="0"/>
                          <a:cs typeface="Times New Roman" pitchFamily="18" charset="0"/>
                        </a:rPr>
                        <a:t>SABE</a:t>
                      </a:r>
                      <a:endParaRPr kumimoji="0" lang="tr-TR" sz="1200" b="0" i="0" u="none" strike="noStrike" cap="none" normalizeH="0" baseline="0" smtClean="0">
                        <a:ln>
                          <a:noFill/>
                        </a:ln>
                        <a:solidFill>
                          <a:schemeClr val="tx1"/>
                        </a:solidFill>
                        <a:effectLst/>
                        <a:latin typeface="Arial" charset="0"/>
                      </a:endParaRPr>
                    </a:p>
                    <a:p>
                      <a:pPr marL="342900" marR="0" lvl="0" indent="-342900" algn="l" defTabSz="914400" rtl="0" eaLnBrk="0" fontAlgn="base" latinLnBrk="0" hangingPunct="0">
                        <a:lnSpc>
                          <a:spcPct val="100000"/>
                        </a:lnSpc>
                        <a:spcBef>
                          <a:spcPct val="0"/>
                        </a:spcBef>
                        <a:spcAft>
                          <a:spcPct val="0"/>
                        </a:spcAft>
                        <a:buClrTx/>
                        <a:buSzTx/>
                        <a:buFontTx/>
                        <a:buNone/>
                        <a:tabLst/>
                      </a:pPr>
                      <a:r>
                        <a:rPr kumimoji="0" lang="tr-TR" sz="1200" b="1" i="0" u="none" strike="noStrike" cap="none" normalizeH="0" baseline="0" smtClean="0">
                          <a:ln>
                            <a:noFill/>
                          </a:ln>
                          <a:solidFill>
                            <a:schemeClr val="tx1"/>
                          </a:solidFill>
                          <a:effectLst/>
                          <a:latin typeface="Verdana" pitchFamily="34" charset="0"/>
                          <a:cs typeface="Times New Roman" pitchFamily="18" charset="0"/>
                        </a:rPr>
                        <a:t>E</a:t>
                      </a:r>
                      <a:endParaRPr kumimoji="0" lang="tr-TR" sz="1200" b="0" i="0" u="none" strike="noStrike" cap="none" normalizeH="0" baseline="0" smtClean="0">
                        <a:ln>
                          <a:noFill/>
                        </a:ln>
                        <a:solidFill>
                          <a:schemeClr val="tx1"/>
                        </a:solidFill>
                        <a:effectLst/>
                        <a:latin typeface="Arial" charset="0"/>
                      </a:endParaRPr>
                    </a:p>
                    <a:p>
                      <a:pPr marL="342900" marR="0" lvl="0" indent="-342900" algn="l" defTabSz="914400" rtl="0" eaLnBrk="0" fontAlgn="base" latinLnBrk="0" hangingPunct="0">
                        <a:lnSpc>
                          <a:spcPct val="100000"/>
                        </a:lnSpc>
                        <a:spcBef>
                          <a:spcPct val="0"/>
                        </a:spcBef>
                        <a:spcAft>
                          <a:spcPct val="0"/>
                        </a:spcAft>
                        <a:buClrTx/>
                        <a:buSzTx/>
                        <a:buFontTx/>
                        <a:buNone/>
                        <a:tabLst/>
                      </a:pPr>
                      <a:r>
                        <a:rPr kumimoji="0" lang="tr-TR" sz="1200" b="1" i="0" u="none" strike="noStrike" cap="none" normalizeH="0" baseline="0" smtClean="0">
                          <a:ln>
                            <a:noFill/>
                          </a:ln>
                          <a:solidFill>
                            <a:schemeClr val="tx1"/>
                          </a:solidFill>
                          <a:effectLst/>
                          <a:latin typeface="Verdana" pitchFamily="34" charset="0"/>
                          <a:cs typeface="Times New Roman" pitchFamily="18" charset="0"/>
                        </a:rPr>
                        <a:t>6.9+8</a:t>
                      </a:r>
                      <a:endParaRPr kumimoji="0" lang="tr-TR" sz="1200" b="0" i="0" u="none" strike="noStrike" cap="none" normalizeH="0" baseline="0" smtClean="0">
                        <a:ln>
                          <a:noFill/>
                        </a:ln>
                        <a:solidFill>
                          <a:schemeClr val="tx1"/>
                        </a:solidFill>
                        <a:effectLst/>
                        <a:latin typeface="Arial" charset="0"/>
                      </a:endParaRPr>
                    </a:p>
                  </a:txBody>
                  <a:tcPr marT="45709" marB="4570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tr-TR" sz="1200" b="0" i="0" u="none" strike="noStrike" cap="none" normalizeH="0" baseline="0" smtClean="0">
                          <a:ln>
                            <a:noFill/>
                          </a:ln>
                          <a:solidFill>
                            <a:schemeClr val="tx1"/>
                          </a:solidFill>
                          <a:effectLst/>
                          <a:latin typeface="Verdana" pitchFamily="34" charset="0"/>
                          <a:cs typeface="Times New Roman" pitchFamily="18" charset="0"/>
                        </a:rPr>
                        <a:t>SABC</a:t>
                      </a:r>
                      <a:endParaRPr kumimoji="0" lang="tr-TR" sz="1200" b="0" i="0" u="none" strike="noStrike" cap="none" normalizeH="0" baseline="0" smtClean="0">
                        <a:ln>
                          <a:noFill/>
                        </a:ln>
                        <a:solidFill>
                          <a:schemeClr val="tx1"/>
                        </a:solidFill>
                        <a:effectLst/>
                        <a:latin typeface="Arial" charset="0"/>
                      </a:endParaRPr>
                    </a:p>
                    <a:p>
                      <a:pPr marL="342900" marR="0" lvl="0" indent="-342900" algn="l" defTabSz="914400" rtl="0" eaLnBrk="0" fontAlgn="base" latinLnBrk="0" hangingPunct="0">
                        <a:lnSpc>
                          <a:spcPct val="100000"/>
                        </a:lnSpc>
                        <a:spcBef>
                          <a:spcPct val="0"/>
                        </a:spcBef>
                        <a:spcAft>
                          <a:spcPct val="0"/>
                        </a:spcAft>
                        <a:buClrTx/>
                        <a:buSzTx/>
                        <a:buFontTx/>
                        <a:buNone/>
                        <a:tabLst/>
                      </a:pPr>
                      <a:r>
                        <a:rPr kumimoji="0" lang="tr-TR" sz="1200" b="0" i="0" u="none" strike="noStrike" cap="none" normalizeH="0" baseline="0" smtClean="0">
                          <a:ln>
                            <a:noFill/>
                          </a:ln>
                          <a:solidFill>
                            <a:schemeClr val="tx1"/>
                          </a:solidFill>
                          <a:effectLst/>
                          <a:latin typeface="Verdana" pitchFamily="34" charset="0"/>
                          <a:cs typeface="Times New Roman" pitchFamily="18" charset="0"/>
                        </a:rPr>
                        <a:t>C</a:t>
                      </a:r>
                      <a:endParaRPr kumimoji="0" lang="tr-TR" sz="1200" b="0" i="0" u="none" strike="noStrike" cap="none" normalizeH="0" baseline="0" smtClean="0">
                        <a:ln>
                          <a:noFill/>
                        </a:ln>
                        <a:solidFill>
                          <a:schemeClr val="tx1"/>
                        </a:solidFill>
                        <a:effectLst/>
                        <a:latin typeface="Arial" charset="0"/>
                      </a:endParaRPr>
                    </a:p>
                    <a:p>
                      <a:pPr marL="342900" marR="0" lvl="0" indent="-342900" algn="l" defTabSz="914400" rtl="0" eaLnBrk="0" fontAlgn="base" latinLnBrk="0" hangingPunct="0">
                        <a:lnSpc>
                          <a:spcPct val="100000"/>
                        </a:lnSpc>
                        <a:spcBef>
                          <a:spcPct val="0"/>
                        </a:spcBef>
                        <a:spcAft>
                          <a:spcPct val="0"/>
                        </a:spcAft>
                        <a:buClrTx/>
                        <a:buSzTx/>
                        <a:buFontTx/>
                        <a:buNone/>
                        <a:tabLst/>
                      </a:pPr>
                      <a:r>
                        <a:rPr kumimoji="0" lang="tr-TR" sz="1200" b="0" i="0" u="none" strike="noStrike" cap="none" normalizeH="0" baseline="0" smtClean="0">
                          <a:ln>
                            <a:noFill/>
                          </a:ln>
                          <a:solidFill>
                            <a:schemeClr val="tx1"/>
                          </a:solidFill>
                          <a:effectLst/>
                          <a:latin typeface="Verdana" pitchFamily="34" charset="0"/>
                          <a:cs typeface="Times New Roman" pitchFamily="18" charset="0"/>
                        </a:rPr>
                        <a:t>4+11</a:t>
                      </a:r>
                      <a:endParaRPr kumimoji="0" lang="tr-TR" sz="1200" b="0" i="0" u="none" strike="noStrike" cap="none" normalizeH="0" baseline="0" smtClean="0">
                        <a:ln>
                          <a:noFill/>
                        </a:ln>
                        <a:solidFill>
                          <a:schemeClr val="tx1"/>
                        </a:solidFill>
                        <a:effectLst/>
                        <a:latin typeface="Arial" charset="0"/>
                      </a:endParaRPr>
                    </a:p>
                  </a:txBody>
                  <a:tcPr marT="45709" marB="4570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n-US" sz="1200" b="0" i="0" u="none" strike="noStrike" cap="none" normalizeH="0" baseline="0" smtClean="0">
                        <a:ln>
                          <a:noFill/>
                        </a:ln>
                        <a:solidFill>
                          <a:schemeClr val="tx1"/>
                        </a:solidFill>
                        <a:effectLst/>
                        <a:latin typeface="Arial" charset="0"/>
                      </a:endParaRPr>
                    </a:p>
                  </a:txBody>
                  <a:tcPr marT="45709" marB="4570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n-US" sz="1200" b="0" i="0" u="none" strike="noStrike" cap="none" normalizeH="0" baseline="0" smtClean="0">
                        <a:ln>
                          <a:noFill/>
                        </a:ln>
                        <a:solidFill>
                          <a:schemeClr val="tx1"/>
                        </a:solidFill>
                        <a:effectLst/>
                        <a:latin typeface="Arial" charset="0"/>
                      </a:endParaRPr>
                    </a:p>
                  </a:txBody>
                  <a:tcPr marT="45709" marB="4570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n-US" sz="1200" b="0" i="0" u="none" strike="noStrike" cap="none" normalizeH="0" baseline="0" smtClean="0">
                        <a:ln>
                          <a:noFill/>
                        </a:ln>
                        <a:solidFill>
                          <a:schemeClr val="tx1"/>
                        </a:solidFill>
                        <a:effectLst/>
                        <a:latin typeface="Arial" charset="0"/>
                      </a:endParaRPr>
                    </a:p>
                  </a:txBody>
                  <a:tcPr marT="45709" marB="4570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639998">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tr-TR" sz="1200" b="0" i="0" u="none" strike="noStrike" cap="none" normalizeH="0" baseline="0" smtClean="0">
                          <a:ln>
                            <a:noFill/>
                          </a:ln>
                          <a:solidFill>
                            <a:schemeClr val="tx1"/>
                          </a:solidFill>
                          <a:effectLst/>
                          <a:latin typeface="Verdana" pitchFamily="34" charset="0"/>
                          <a:cs typeface="Times New Roman" pitchFamily="18" charset="0"/>
                        </a:rPr>
                        <a:t>SDS</a:t>
                      </a:r>
                      <a:endParaRPr kumimoji="0" lang="tr-TR" sz="1200" b="0" i="0" u="none" strike="noStrike" cap="none" normalizeH="0" baseline="0" smtClean="0">
                        <a:ln>
                          <a:noFill/>
                        </a:ln>
                        <a:solidFill>
                          <a:schemeClr val="tx1"/>
                        </a:solidFill>
                        <a:effectLst/>
                        <a:latin typeface="Arial" charset="0"/>
                      </a:endParaRPr>
                    </a:p>
                    <a:p>
                      <a:pPr marL="342900" marR="0" lvl="0" indent="-342900" algn="l" defTabSz="914400" rtl="0" eaLnBrk="0" fontAlgn="base" latinLnBrk="0" hangingPunct="0">
                        <a:lnSpc>
                          <a:spcPct val="100000"/>
                        </a:lnSpc>
                        <a:spcBef>
                          <a:spcPct val="0"/>
                        </a:spcBef>
                        <a:spcAft>
                          <a:spcPct val="0"/>
                        </a:spcAft>
                        <a:buClrTx/>
                        <a:buSzTx/>
                        <a:buFontTx/>
                        <a:buNone/>
                        <a:tabLst/>
                      </a:pPr>
                      <a:r>
                        <a:rPr kumimoji="0" lang="tr-TR" sz="1200" b="0" i="0" u="none" strike="noStrike" cap="none" normalizeH="0" baseline="0" smtClean="0">
                          <a:ln>
                            <a:noFill/>
                          </a:ln>
                          <a:solidFill>
                            <a:schemeClr val="tx1"/>
                          </a:solidFill>
                          <a:effectLst/>
                          <a:latin typeface="Verdana" pitchFamily="34" charset="0"/>
                          <a:cs typeface="Times New Roman" pitchFamily="18" charset="0"/>
                        </a:rPr>
                        <a:t>S</a:t>
                      </a:r>
                      <a:endParaRPr kumimoji="0" lang="tr-TR" sz="1200" b="0" i="0" u="none" strike="noStrike" cap="none" normalizeH="0" baseline="0" smtClean="0">
                        <a:ln>
                          <a:noFill/>
                        </a:ln>
                        <a:solidFill>
                          <a:schemeClr val="tx1"/>
                        </a:solidFill>
                        <a:effectLst/>
                        <a:latin typeface="Arial" charset="0"/>
                      </a:endParaRPr>
                    </a:p>
                    <a:p>
                      <a:pPr marL="342900" marR="0" lvl="0" indent="-342900" algn="l" defTabSz="914400" rtl="0" eaLnBrk="0" fontAlgn="base" latinLnBrk="0" hangingPunct="0">
                        <a:lnSpc>
                          <a:spcPct val="100000"/>
                        </a:lnSpc>
                        <a:spcBef>
                          <a:spcPct val="0"/>
                        </a:spcBef>
                        <a:spcAft>
                          <a:spcPct val="0"/>
                        </a:spcAft>
                        <a:buClrTx/>
                        <a:buSzTx/>
                        <a:buFontTx/>
                        <a:buNone/>
                        <a:tabLst/>
                      </a:pPr>
                      <a:r>
                        <a:rPr kumimoji="0" lang="tr-TR" sz="1200" b="0" i="0" u="none" strike="noStrike" cap="none" normalizeH="0" baseline="0" smtClean="0">
                          <a:ln>
                            <a:noFill/>
                          </a:ln>
                          <a:solidFill>
                            <a:schemeClr val="tx1"/>
                          </a:solidFill>
                          <a:effectLst/>
                          <a:latin typeface="Verdana" pitchFamily="34" charset="0"/>
                          <a:cs typeface="Times New Roman" pitchFamily="18" charset="0"/>
                        </a:rPr>
                        <a:t>11+8</a:t>
                      </a:r>
                      <a:endParaRPr kumimoji="0" lang="tr-TR" sz="1200" b="0" i="0" u="none" strike="noStrike" cap="none" normalizeH="0" baseline="0" smtClean="0">
                        <a:ln>
                          <a:noFill/>
                        </a:ln>
                        <a:solidFill>
                          <a:schemeClr val="tx1"/>
                        </a:solidFill>
                        <a:effectLst/>
                        <a:latin typeface="Arial" charset="0"/>
                      </a:endParaRPr>
                    </a:p>
                  </a:txBody>
                  <a:tcPr marT="45709" marB="4570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tr-TR" sz="1200" b="0" i="0" u="none" strike="noStrike" cap="none" normalizeH="0" baseline="0" smtClean="0">
                          <a:ln>
                            <a:noFill/>
                          </a:ln>
                          <a:solidFill>
                            <a:schemeClr val="tx1"/>
                          </a:solidFill>
                          <a:effectLst/>
                          <a:latin typeface="Verdana" pitchFamily="34" charset="0"/>
                          <a:cs typeface="Times New Roman" pitchFamily="18" charset="0"/>
                        </a:rPr>
                        <a:t>SDA</a:t>
                      </a:r>
                      <a:endParaRPr kumimoji="0" lang="tr-TR" sz="1200" b="0" i="0" u="none" strike="noStrike" cap="none" normalizeH="0" baseline="0" smtClean="0">
                        <a:ln>
                          <a:noFill/>
                        </a:ln>
                        <a:solidFill>
                          <a:schemeClr val="tx1"/>
                        </a:solidFill>
                        <a:effectLst/>
                        <a:latin typeface="Arial" charset="0"/>
                      </a:endParaRPr>
                    </a:p>
                    <a:p>
                      <a:pPr marL="342900" marR="0" lvl="0" indent="-342900" algn="l" defTabSz="914400" rtl="0" eaLnBrk="0" fontAlgn="base" latinLnBrk="0" hangingPunct="0">
                        <a:lnSpc>
                          <a:spcPct val="100000"/>
                        </a:lnSpc>
                        <a:spcBef>
                          <a:spcPct val="0"/>
                        </a:spcBef>
                        <a:spcAft>
                          <a:spcPct val="0"/>
                        </a:spcAft>
                        <a:buClrTx/>
                        <a:buSzTx/>
                        <a:buFontTx/>
                        <a:buNone/>
                        <a:tabLst/>
                      </a:pPr>
                      <a:r>
                        <a:rPr kumimoji="0" lang="tr-TR" sz="1200" b="0" i="0" u="none" strike="noStrike" cap="none" normalizeH="0" baseline="0" smtClean="0">
                          <a:ln>
                            <a:noFill/>
                          </a:ln>
                          <a:solidFill>
                            <a:schemeClr val="tx1"/>
                          </a:solidFill>
                          <a:effectLst/>
                          <a:latin typeface="Verdana" pitchFamily="34" charset="0"/>
                          <a:cs typeface="Times New Roman" pitchFamily="18" charset="0"/>
                        </a:rPr>
                        <a:t>A</a:t>
                      </a:r>
                      <a:endParaRPr kumimoji="0" lang="tr-TR" sz="1200" b="0" i="0" u="none" strike="noStrike" cap="none" normalizeH="0" baseline="0" smtClean="0">
                        <a:ln>
                          <a:noFill/>
                        </a:ln>
                        <a:solidFill>
                          <a:schemeClr val="tx1"/>
                        </a:solidFill>
                        <a:effectLst/>
                        <a:latin typeface="Arial" charset="0"/>
                      </a:endParaRPr>
                    </a:p>
                    <a:p>
                      <a:pPr marL="342900" marR="0" lvl="0" indent="-342900" algn="l" defTabSz="914400" rtl="0" eaLnBrk="0" fontAlgn="base" latinLnBrk="0" hangingPunct="0">
                        <a:lnSpc>
                          <a:spcPct val="100000"/>
                        </a:lnSpc>
                        <a:spcBef>
                          <a:spcPct val="0"/>
                        </a:spcBef>
                        <a:spcAft>
                          <a:spcPct val="0"/>
                        </a:spcAft>
                        <a:buClrTx/>
                        <a:buSzTx/>
                        <a:buFontTx/>
                        <a:buNone/>
                        <a:tabLst/>
                      </a:pPr>
                      <a:r>
                        <a:rPr kumimoji="0" lang="tr-TR" sz="1200" b="0" i="0" u="none" strike="noStrike" cap="none" normalizeH="0" baseline="0" smtClean="0">
                          <a:ln>
                            <a:noFill/>
                          </a:ln>
                          <a:solidFill>
                            <a:schemeClr val="tx1"/>
                          </a:solidFill>
                          <a:effectLst/>
                          <a:latin typeface="Verdana" pitchFamily="34" charset="0"/>
                          <a:cs typeface="Times New Roman" pitchFamily="18" charset="0"/>
                        </a:rPr>
                        <a:t>10.4+9</a:t>
                      </a:r>
                      <a:endParaRPr kumimoji="0" lang="tr-TR" sz="1200" b="0" i="0" u="none" strike="noStrike" cap="none" normalizeH="0" baseline="0" smtClean="0">
                        <a:ln>
                          <a:noFill/>
                        </a:ln>
                        <a:solidFill>
                          <a:schemeClr val="tx1"/>
                        </a:solidFill>
                        <a:effectLst/>
                        <a:latin typeface="Arial" charset="0"/>
                      </a:endParaRPr>
                    </a:p>
                  </a:txBody>
                  <a:tcPr marT="45709" marB="4570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tr-TR" sz="1200" b="0" i="0" u="none" strike="noStrike" cap="none" normalizeH="0" baseline="0" smtClean="0">
                          <a:ln>
                            <a:noFill/>
                          </a:ln>
                          <a:solidFill>
                            <a:schemeClr val="tx1"/>
                          </a:solidFill>
                          <a:effectLst/>
                          <a:latin typeface="Verdana" pitchFamily="34" charset="0"/>
                          <a:cs typeface="Times New Roman" pitchFamily="18" charset="0"/>
                        </a:rPr>
                        <a:t>SDE</a:t>
                      </a:r>
                      <a:endParaRPr kumimoji="0" lang="tr-TR" sz="1200" b="0" i="0" u="none" strike="noStrike" cap="none" normalizeH="0" baseline="0" smtClean="0">
                        <a:ln>
                          <a:noFill/>
                        </a:ln>
                        <a:solidFill>
                          <a:schemeClr val="tx1"/>
                        </a:solidFill>
                        <a:effectLst/>
                        <a:latin typeface="Arial" charset="0"/>
                      </a:endParaRPr>
                    </a:p>
                    <a:p>
                      <a:pPr marL="342900" marR="0" lvl="0" indent="-342900" algn="l" defTabSz="914400" rtl="0" eaLnBrk="0" fontAlgn="base" latinLnBrk="0" hangingPunct="0">
                        <a:lnSpc>
                          <a:spcPct val="100000"/>
                        </a:lnSpc>
                        <a:spcBef>
                          <a:spcPct val="0"/>
                        </a:spcBef>
                        <a:spcAft>
                          <a:spcPct val="0"/>
                        </a:spcAft>
                        <a:buClrTx/>
                        <a:buSzTx/>
                        <a:buFontTx/>
                        <a:buNone/>
                        <a:tabLst/>
                      </a:pPr>
                      <a:r>
                        <a:rPr kumimoji="0" lang="tr-TR" sz="1200" b="0" i="0" u="none" strike="noStrike" cap="none" normalizeH="0" baseline="0" smtClean="0">
                          <a:ln>
                            <a:noFill/>
                          </a:ln>
                          <a:solidFill>
                            <a:schemeClr val="tx1"/>
                          </a:solidFill>
                          <a:effectLst/>
                          <a:latin typeface="Verdana" pitchFamily="34" charset="0"/>
                          <a:cs typeface="Times New Roman" pitchFamily="18" charset="0"/>
                        </a:rPr>
                        <a:t>E</a:t>
                      </a:r>
                      <a:endParaRPr kumimoji="0" lang="tr-TR" sz="1200" b="0" i="0" u="none" strike="noStrike" cap="none" normalizeH="0" baseline="0" smtClean="0">
                        <a:ln>
                          <a:noFill/>
                        </a:ln>
                        <a:solidFill>
                          <a:schemeClr val="tx1"/>
                        </a:solidFill>
                        <a:effectLst/>
                        <a:latin typeface="Arial" charset="0"/>
                      </a:endParaRPr>
                    </a:p>
                    <a:p>
                      <a:pPr marL="342900" marR="0" lvl="0" indent="-342900" algn="l" defTabSz="914400" rtl="0" eaLnBrk="0" fontAlgn="base" latinLnBrk="0" hangingPunct="0">
                        <a:lnSpc>
                          <a:spcPct val="100000"/>
                        </a:lnSpc>
                        <a:spcBef>
                          <a:spcPct val="0"/>
                        </a:spcBef>
                        <a:spcAft>
                          <a:spcPct val="0"/>
                        </a:spcAft>
                        <a:buClrTx/>
                        <a:buSzTx/>
                        <a:buFontTx/>
                        <a:buNone/>
                        <a:tabLst/>
                      </a:pPr>
                      <a:r>
                        <a:rPr kumimoji="0" lang="tr-TR" sz="1200" b="0" i="0" u="none" strike="noStrike" cap="none" normalizeH="0" baseline="0" smtClean="0">
                          <a:ln>
                            <a:noFill/>
                          </a:ln>
                          <a:solidFill>
                            <a:schemeClr val="tx1"/>
                          </a:solidFill>
                          <a:effectLst/>
                          <a:latin typeface="Verdana" pitchFamily="34" charset="0"/>
                          <a:cs typeface="Times New Roman" pitchFamily="18" charset="0"/>
                        </a:rPr>
                        <a:t>6.9+9</a:t>
                      </a:r>
                      <a:endParaRPr kumimoji="0" lang="tr-TR" sz="1200" b="0" i="0" u="none" strike="noStrike" cap="none" normalizeH="0" baseline="0" smtClean="0">
                        <a:ln>
                          <a:noFill/>
                        </a:ln>
                        <a:solidFill>
                          <a:schemeClr val="tx1"/>
                        </a:solidFill>
                        <a:effectLst/>
                        <a:latin typeface="Arial" charset="0"/>
                      </a:endParaRPr>
                    </a:p>
                  </a:txBody>
                  <a:tcPr marT="45709" marB="4570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tr-TR" sz="1200" b="0" i="0" u="none" strike="noStrike" cap="none" normalizeH="0" baseline="0" smtClean="0">
                          <a:ln>
                            <a:noFill/>
                          </a:ln>
                          <a:solidFill>
                            <a:schemeClr val="tx1"/>
                          </a:solidFill>
                          <a:effectLst/>
                          <a:latin typeface="Verdana" pitchFamily="34" charset="0"/>
                          <a:cs typeface="Times New Roman" pitchFamily="18" charset="0"/>
                        </a:rPr>
                        <a:t>SAS</a:t>
                      </a:r>
                      <a:endParaRPr kumimoji="0" lang="tr-TR" sz="1200" b="0" i="0" u="none" strike="noStrike" cap="none" normalizeH="0" baseline="0" smtClean="0">
                        <a:ln>
                          <a:noFill/>
                        </a:ln>
                        <a:solidFill>
                          <a:schemeClr val="tx1"/>
                        </a:solidFill>
                        <a:effectLst/>
                        <a:latin typeface="Arial" charset="0"/>
                      </a:endParaRPr>
                    </a:p>
                    <a:p>
                      <a:pPr marL="342900" marR="0" lvl="0" indent="-342900" algn="l" defTabSz="914400" rtl="0" eaLnBrk="0" fontAlgn="base" latinLnBrk="0" hangingPunct="0">
                        <a:lnSpc>
                          <a:spcPct val="100000"/>
                        </a:lnSpc>
                        <a:spcBef>
                          <a:spcPct val="0"/>
                        </a:spcBef>
                        <a:spcAft>
                          <a:spcPct val="0"/>
                        </a:spcAft>
                        <a:buClrTx/>
                        <a:buSzTx/>
                        <a:buFontTx/>
                        <a:buNone/>
                        <a:tabLst/>
                      </a:pPr>
                      <a:r>
                        <a:rPr kumimoji="0" lang="tr-TR" sz="1200" b="0" i="0" u="none" strike="noStrike" cap="none" normalizeH="0" baseline="0" smtClean="0">
                          <a:ln>
                            <a:noFill/>
                          </a:ln>
                          <a:solidFill>
                            <a:schemeClr val="tx1"/>
                          </a:solidFill>
                          <a:effectLst/>
                          <a:latin typeface="Verdana" pitchFamily="34" charset="0"/>
                          <a:cs typeface="Times New Roman" pitchFamily="18" charset="0"/>
                        </a:rPr>
                        <a:t>S</a:t>
                      </a:r>
                      <a:endParaRPr kumimoji="0" lang="tr-TR" sz="1200" b="0" i="0" u="none" strike="noStrike" cap="none" normalizeH="0" baseline="0" smtClean="0">
                        <a:ln>
                          <a:noFill/>
                        </a:ln>
                        <a:solidFill>
                          <a:schemeClr val="tx1"/>
                        </a:solidFill>
                        <a:effectLst/>
                        <a:latin typeface="Arial" charset="0"/>
                      </a:endParaRPr>
                    </a:p>
                    <a:p>
                      <a:pPr marL="342900" marR="0" lvl="0" indent="-342900" algn="l" defTabSz="914400" rtl="0" eaLnBrk="0" fontAlgn="base" latinLnBrk="0" hangingPunct="0">
                        <a:lnSpc>
                          <a:spcPct val="100000"/>
                        </a:lnSpc>
                        <a:spcBef>
                          <a:spcPct val="0"/>
                        </a:spcBef>
                        <a:spcAft>
                          <a:spcPct val="0"/>
                        </a:spcAft>
                        <a:buClrTx/>
                        <a:buSzTx/>
                        <a:buFontTx/>
                        <a:buNone/>
                        <a:tabLst/>
                      </a:pPr>
                      <a:r>
                        <a:rPr kumimoji="0" lang="tr-TR" sz="1200" b="0" i="0" u="none" strike="noStrike" cap="none" normalizeH="0" baseline="0" smtClean="0">
                          <a:ln>
                            <a:noFill/>
                          </a:ln>
                          <a:solidFill>
                            <a:schemeClr val="tx1"/>
                          </a:solidFill>
                          <a:effectLst/>
                          <a:latin typeface="Verdana" pitchFamily="34" charset="0"/>
                          <a:cs typeface="Times New Roman" pitchFamily="18" charset="0"/>
                        </a:rPr>
                        <a:t>11+6</a:t>
                      </a:r>
                      <a:endParaRPr kumimoji="0" lang="tr-TR" sz="1200" b="0" i="0" u="none" strike="noStrike" cap="none" normalizeH="0" baseline="0" smtClean="0">
                        <a:ln>
                          <a:noFill/>
                        </a:ln>
                        <a:solidFill>
                          <a:schemeClr val="tx1"/>
                        </a:solidFill>
                        <a:effectLst/>
                        <a:latin typeface="Arial" charset="0"/>
                      </a:endParaRPr>
                    </a:p>
                  </a:txBody>
                  <a:tcPr marT="45709" marB="4570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tr-TR" sz="1200" b="0" i="0" u="none" strike="noStrike" cap="none" normalizeH="0" baseline="0" smtClean="0">
                          <a:ln>
                            <a:noFill/>
                          </a:ln>
                          <a:solidFill>
                            <a:schemeClr val="tx1"/>
                          </a:solidFill>
                          <a:effectLst/>
                          <a:latin typeface="Verdana" pitchFamily="34" charset="0"/>
                          <a:cs typeface="Times New Roman" pitchFamily="18" charset="0"/>
                        </a:rPr>
                        <a:t>SAD</a:t>
                      </a:r>
                      <a:endParaRPr kumimoji="0" lang="tr-TR" sz="1200" b="0" i="0" u="none" strike="noStrike" cap="none" normalizeH="0" baseline="0" smtClean="0">
                        <a:ln>
                          <a:noFill/>
                        </a:ln>
                        <a:solidFill>
                          <a:schemeClr val="tx1"/>
                        </a:solidFill>
                        <a:effectLst/>
                        <a:latin typeface="Arial" charset="0"/>
                      </a:endParaRPr>
                    </a:p>
                    <a:p>
                      <a:pPr marL="342900" marR="0" lvl="0" indent="-342900" algn="l" defTabSz="914400" rtl="0" eaLnBrk="0" fontAlgn="base" latinLnBrk="0" hangingPunct="0">
                        <a:lnSpc>
                          <a:spcPct val="100000"/>
                        </a:lnSpc>
                        <a:spcBef>
                          <a:spcPct val="0"/>
                        </a:spcBef>
                        <a:spcAft>
                          <a:spcPct val="0"/>
                        </a:spcAft>
                        <a:buClrTx/>
                        <a:buSzTx/>
                        <a:buFontTx/>
                        <a:buNone/>
                        <a:tabLst/>
                      </a:pPr>
                      <a:r>
                        <a:rPr kumimoji="0" lang="tr-TR" sz="1200" b="0" i="0" u="none" strike="noStrike" cap="none" normalizeH="0" baseline="0" smtClean="0">
                          <a:ln>
                            <a:noFill/>
                          </a:ln>
                          <a:solidFill>
                            <a:schemeClr val="tx1"/>
                          </a:solidFill>
                          <a:effectLst/>
                          <a:latin typeface="Verdana" pitchFamily="34" charset="0"/>
                          <a:cs typeface="Times New Roman" pitchFamily="18" charset="0"/>
                        </a:rPr>
                        <a:t>D</a:t>
                      </a:r>
                      <a:endParaRPr kumimoji="0" lang="tr-TR" sz="1200" b="0" i="0" u="none" strike="noStrike" cap="none" normalizeH="0" baseline="0" smtClean="0">
                        <a:ln>
                          <a:noFill/>
                        </a:ln>
                        <a:solidFill>
                          <a:schemeClr val="tx1"/>
                        </a:solidFill>
                        <a:effectLst/>
                        <a:latin typeface="Arial" charset="0"/>
                      </a:endParaRPr>
                    </a:p>
                    <a:p>
                      <a:pPr marL="342900" marR="0" lvl="0" indent="-342900" algn="l" defTabSz="914400" rtl="0" eaLnBrk="0" fontAlgn="base" latinLnBrk="0" hangingPunct="0">
                        <a:lnSpc>
                          <a:spcPct val="100000"/>
                        </a:lnSpc>
                        <a:spcBef>
                          <a:spcPct val="0"/>
                        </a:spcBef>
                        <a:spcAft>
                          <a:spcPct val="0"/>
                        </a:spcAft>
                        <a:buClrTx/>
                        <a:buSzTx/>
                        <a:buFontTx/>
                        <a:buNone/>
                        <a:tabLst/>
                      </a:pPr>
                      <a:r>
                        <a:rPr kumimoji="0" lang="tr-TR" sz="1200" b="0" i="0" u="none" strike="noStrike" cap="none" normalizeH="0" baseline="0" smtClean="0">
                          <a:ln>
                            <a:noFill/>
                          </a:ln>
                          <a:solidFill>
                            <a:schemeClr val="tx1"/>
                          </a:solidFill>
                          <a:effectLst/>
                          <a:latin typeface="Verdana" pitchFamily="34" charset="0"/>
                          <a:cs typeface="Times New Roman" pitchFamily="18" charset="0"/>
                        </a:rPr>
                        <a:t>8.9+8</a:t>
                      </a:r>
                      <a:endParaRPr kumimoji="0" lang="tr-TR" sz="1200" b="0" i="0" u="none" strike="noStrike" cap="none" normalizeH="0" baseline="0" smtClean="0">
                        <a:ln>
                          <a:noFill/>
                        </a:ln>
                        <a:solidFill>
                          <a:schemeClr val="tx1"/>
                        </a:solidFill>
                        <a:effectLst/>
                        <a:latin typeface="Arial" charset="0"/>
                      </a:endParaRPr>
                    </a:p>
                  </a:txBody>
                  <a:tcPr marT="45709" marB="4570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tr-TR" sz="1200" b="0" i="0" u="none" strike="noStrike" cap="none" normalizeH="0" baseline="0" smtClean="0">
                          <a:ln>
                            <a:noFill/>
                          </a:ln>
                          <a:solidFill>
                            <a:schemeClr val="tx1"/>
                          </a:solidFill>
                          <a:effectLst/>
                          <a:latin typeface="Verdana" pitchFamily="34" charset="0"/>
                          <a:cs typeface="Times New Roman" pitchFamily="18" charset="0"/>
                        </a:rPr>
                        <a:t>SABA</a:t>
                      </a:r>
                      <a:endParaRPr kumimoji="0" lang="tr-TR" sz="1200" b="0" i="0" u="none" strike="noStrike" cap="none" normalizeH="0" baseline="0" smtClean="0">
                        <a:ln>
                          <a:noFill/>
                        </a:ln>
                        <a:solidFill>
                          <a:schemeClr val="tx1"/>
                        </a:solidFill>
                        <a:effectLst/>
                        <a:latin typeface="Arial" charset="0"/>
                      </a:endParaRPr>
                    </a:p>
                    <a:p>
                      <a:pPr marL="342900" marR="0" lvl="0" indent="-342900" algn="l" defTabSz="914400" rtl="0" eaLnBrk="0" fontAlgn="base" latinLnBrk="0" hangingPunct="0">
                        <a:lnSpc>
                          <a:spcPct val="100000"/>
                        </a:lnSpc>
                        <a:spcBef>
                          <a:spcPct val="0"/>
                        </a:spcBef>
                        <a:spcAft>
                          <a:spcPct val="0"/>
                        </a:spcAft>
                        <a:buClrTx/>
                        <a:buSzTx/>
                        <a:buFontTx/>
                        <a:buNone/>
                        <a:tabLst/>
                      </a:pPr>
                      <a:r>
                        <a:rPr kumimoji="0" lang="tr-TR" sz="1200" b="0" i="0" u="none" strike="noStrike" cap="none" normalizeH="0" baseline="0" smtClean="0">
                          <a:ln>
                            <a:noFill/>
                          </a:ln>
                          <a:solidFill>
                            <a:schemeClr val="tx1"/>
                          </a:solidFill>
                          <a:effectLst/>
                          <a:latin typeface="Verdana" pitchFamily="34" charset="0"/>
                          <a:cs typeface="Times New Roman" pitchFamily="18" charset="0"/>
                        </a:rPr>
                        <a:t>A</a:t>
                      </a:r>
                      <a:endParaRPr kumimoji="0" lang="tr-TR" sz="1200" b="0" i="0" u="none" strike="noStrike" cap="none" normalizeH="0" baseline="0" smtClean="0">
                        <a:ln>
                          <a:noFill/>
                        </a:ln>
                        <a:solidFill>
                          <a:schemeClr val="tx1"/>
                        </a:solidFill>
                        <a:effectLst/>
                        <a:latin typeface="Arial" charset="0"/>
                      </a:endParaRPr>
                    </a:p>
                    <a:p>
                      <a:pPr marL="342900" marR="0" lvl="0" indent="-342900" algn="l" defTabSz="914400" rtl="0" eaLnBrk="0" fontAlgn="base" latinLnBrk="0" hangingPunct="0">
                        <a:lnSpc>
                          <a:spcPct val="100000"/>
                        </a:lnSpc>
                        <a:spcBef>
                          <a:spcPct val="0"/>
                        </a:spcBef>
                        <a:spcAft>
                          <a:spcPct val="0"/>
                        </a:spcAft>
                        <a:buClrTx/>
                        <a:buSzTx/>
                        <a:buFontTx/>
                        <a:buNone/>
                        <a:tabLst/>
                      </a:pPr>
                      <a:r>
                        <a:rPr kumimoji="0" lang="tr-TR" sz="1200" b="0" i="0" u="none" strike="noStrike" cap="none" normalizeH="0" baseline="0" smtClean="0">
                          <a:ln>
                            <a:noFill/>
                          </a:ln>
                          <a:solidFill>
                            <a:schemeClr val="tx1"/>
                          </a:solidFill>
                          <a:effectLst/>
                          <a:latin typeface="Verdana" pitchFamily="34" charset="0"/>
                          <a:cs typeface="Times New Roman" pitchFamily="18" charset="0"/>
                        </a:rPr>
                        <a:t>10.4+11</a:t>
                      </a:r>
                      <a:endParaRPr kumimoji="0" lang="tr-TR" sz="1200" b="0" i="0" u="none" strike="noStrike" cap="none" normalizeH="0" baseline="0" smtClean="0">
                        <a:ln>
                          <a:noFill/>
                        </a:ln>
                        <a:solidFill>
                          <a:schemeClr val="tx1"/>
                        </a:solidFill>
                        <a:effectLst/>
                        <a:latin typeface="Arial" charset="0"/>
                      </a:endParaRPr>
                    </a:p>
                  </a:txBody>
                  <a:tcPr marT="45709" marB="4570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tr-TR" sz="1200" b="1" i="0" u="none" strike="noStrike" cap="none" normalizeH="0" baseline="0" smtClean="0">
                          <a:ln>
                            <a:noFill/>
                          </a:ln>
                          <a:solidFill>
                            <a:schemeClr val="tx1"/>
                          </a:solidFill>
                          <a:effectLst/>
                          <a:latin typeface="Verdana" pitchFamily="34" charset="0"/>
                          <a:cs typeface="Times New Roman" pitchFamily="18" charset="0"/>
                        </a:rPr>
                        <a:t>SABC</a:t>
                      </a:r>
                      <a:endParaRPr kumimoji="0" lang="tr-TR" sz="1200" b="0" i="0" u="none" strike="noStrike" cap="none" normalizeH="0" baseline="0" smtClean="0">
                        <a:ln>
                          <a:noFill/>
                        </a:ln>
                        <a:solidFill>
                          <a:schemeClr val="tx1"/>
                        </a:solidFill>
                        <a:effectLst/>
                        <a:latin typeface="Arial" charset="0"/>
                      </a:endParaRPr>
                    </a:p>
                    <a:p>
                      <a:pPr marL="342900" marR="0" lvl="0" indent="-342900" algn="l" defTabSz="914400" rtl="0" eaLnBrk="0" fontAlgn="base" latinLnBrk="0" hangingPunct="0">
                        <a:lnSpc>
                          <a:spcPct val="100000"/>
                        </a:lnSpc>
                        <a:spcBef>
                          <a:spcPct val="0"/>
                        </a:spcBef>
                        <a:spcAft>
                          <a:spcPct val="0"/>
                        </a:spcAft>
                        <a:buClrTx/>
                        <a:buSzTx/>
                        <a:buFontTx/>
                        <a:buNone/>
                        <a:tabLst/>
                      </a:pPr>
                      <a:r>
                        <a:rPr kumimoji="0" lang="tr-TR" sz="1200" b="1" i="0" u="none" strike="noStrike" cap="none" normalizeH="0" baseline="0" smtClean="0">
                          <a:ln>
                            <a:noFill/>
                          </a:ln>
                          <a:solidFill>
                            <a:schemeClr val="tx1"/>
                          </a:solidFill>
                          <a:effectLst/>
                          <a:latin typeface="Verdana" pitchFamily="34" charset="0"/>
                          <a:cs typeface="Times New Roman" pitchFamily="18" charset="0"/>
                        </a:rPr>
                        <a:t>C</a:t>
                      </a:r>
                      <a:endParaRPr kumimoji="0" lang="tr-TR" sz="1200" b="0" i="0" u="none" strike="noStrike" cap="none" normalizeH="0" baseline="0" smtClean="0">
                        <a:ln>
                          <a:noFill/>
                        </a:ln>
                        <a:solidFill>
                          <a:schemeClr val="tx1"/>
                        </a:solidFill>
                        <a:effectLst/>
                        <a:latin typeface="Arial" charset="0"/>
                      </a:endParaRPr>
                    </a:p>
                    <a:p>
                      <a:pPr marL="342900" marR="0" lvl="0" indent="-342900" algn="l" defTabSz="914400" rtl="0" eaLnBrk="0" fontAlgn="base" latinLnBrk="0" hangingPunct="0">
                        <a:lnSpc>
                          <a:spcPct val="100000"/>
                        </a:lnSpc>
                        <a:spcBef>
                          <a:spcPct val="0"/>
                        </a:spcBef>
                        <a:spcAft>
                          <a:spcPct val="0"/>
                        </a:spcAft>
                        <a:buClrTx/>
                        <a:buSzTx/>
                        <a:buFontTx/>
                        <a:buNone/>
                        <a:tabLst/>
                      </a:pPr>
                      <a:r>
                        <a:rPr kumimoji="0" lang="tr-TR" sz="1200" b="1" i="0" u="none" strike="noStrike" cap="none" normalizeH="0" baseline="0" smtClean="0">
                          <a:ln>
                            <a:noFill/>
                          </a:ln>
                          <a:solidFill>
                            <a:schemeClr val="tx1"/>
                          </a:solidFill>
                          <a:effectLst/>
                          <a:latin typeface="Verdana" pitchFamily="34" charset="0"/>
                          <a:cs typeface="Times New Roman" pitchFamily="18" charset="0"/>
                        </a:rPr>
                        <a:t>4+11</a:t>
                      </a:r>
                      <a:endParaRPr kumimoji="0" lang="tr-TR" sz="1200" b="0" i="0" u="none" strike="noStrike" cap="none" normalizeH="0" baseline="0" smtClean="0">
                        <a:ln>
                          <a:noFill/>
                        </a:ln>
                        <a:solidFill>
                          <a:schemeClr val="tx1"/>
                        </a:solidFill>
                        <a:effectLst/>
                        <a:latin typeface="Arial" charset="0"/>
                      </a:endParaRPr>
                    </a:p>
                  </a:txBody>
                  <a:tcPr marT="45709" marB="4570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tr-TR" sz="1200" b="0" i="0" u="none" strike="noStrike" cap="none" normalizeH="0" baseline="0" smtClean="0">
                          <a:ln>
                            <a:noFill/>
                          </a:ln>
                          <a:solidFill>
                            <a:schemeClr val="tx1"/>
                          </a:solidFill>
                          <a:effectLst/>
                          <a:latin typeface="Verdana" pitchFamily="34" charset="0"/>
                          <a:cs typeface="Times New Roman" pitchFamily="18" charset="0"/>
                        </a:rPr>
                        <a:t>SABED</a:t>
                      </a:r>
                      <a:endParaRPr kumimoji="0" lang="tr-TR" sz="1200" b="0" i="0" u="none" strike="noStrike" cap="none" normalizeH="0" baseline="0" smtClean="0">
                        <a:ln>
                          <a:noFill/>
                        </a:ln>
                        <a:solidFill>
                          <a:schemeClr val="tx1"/>
                        </a:solidFill>
                        <a:effectLst/>
                        <a:latin typeface="Arial" charset="0"/>
                      </a:endParaRPr>
                    </a:p>
                    <a:p>
                      <a:pPr marL="342900" marR="0" lvl="0" indent="-342900" algn="l" defTabSz="914400" rtl="0" eaLnBrk="0" fontAlgn="base" latinLnBrk="0" hangingPunct="0">
                        <a:lnSpc>
                          <a:spcPct val="100000"/>
                        </a:lnSpc>
                        <a:spcBef>
                          <a:spcPct val="0"/>
                        </a:spcBef>
                        <a:spcAft>
                          <a:spcPct val="0"/>
                        </a:spcAft>
                        <a:buClrTx/>
                        <a:buSzTx/>
                        <a:buFontTx/>
                        <a:buNone/>
                        <a:tabLst/>
                      </a:pPr>
                      <a:r>
                        <a:rPr kumimoji="0" lang="tr-TR" sz="1200" b="0" i="0" u="none" strike="noStrike" cap="none" normalizeH="0" baseline="0" smtClean="0">
                          <a:ln>
                            <a:noFill/>
                          </a:ln>
                          <a:solidFill>
                            <a:schemeClr val="tx1"/>
                          </a:solidFill>
                          <a:effectLst/>
                          <a:latin typeface="Verdana" pitchFamily="34" charset="0"/>
                          <a:cs typeface="Times New Roman" pitchFamily="18" charset="0"/>
                        </a:rPr>
                        <a:t>D</a:t>
                      </a:r>
                      <a:endParaRPr kumimoji="0" lang="tr-TR" sz="1200" b="0" i="0" u="none" strike="noStrike" cap="none" normalizeH="0" baseline="0" smtClean="0">
                        <a:ln>
                          <a:noFill/>
                        </a:ln>
                        <a:solidFill>
                          <a:schemeClr val="tx1"/>
                        </a:solidFill>
                        <a:effectLst/>
                        <a:latin typeface="Arial" charset="0"/>
                      </a:endParaRPr>
                    </a:p>
                    <a:p>
                      <a:pPr marL="342900" marR="0" lvl="0" indent="-342900" algn="l" defTabSz="914400" rtl="0" eaLnBrk="0" fontAlgn="base" latinLnBrk="0" hangingPunct="0">
                        <a:lnSpc>
                          <a:spcPct val="100000"/>
                        </a:lnSpc>
                        <a:spcBef>
                          <a:spcPct val="0"/>
                        </a:spcBef>
                        <a:spcAft>
                          <a:spcPct val="0"/>
                        </a:spcAft>
                        <a:buClrTx/>
                        <a:buSzTx/>
                        <a:buFontTx/>
                        <a:buNone/>
                        <a:tabLst/>
                      </a:pPr>
                      <a:r>
                        <a:rPr kumimoji="0" lang="tr-TR" sz="1200" b="0" i="0" u="none" strike="noStrike" cap="none" normalizeH="0" baseline="0" smtClean="0">
                          <a:ln>
                            <a:noFill/>
                          </a:ln>
                          <a:solidFill>
                            <a:schemeClr val="tx1"/>
                          </a:solidFill>
                          <a:effectLst/>
                          <a:latin typeface="Verdana" pitchFamily="34" charset="0"/>
                          <a:cs typeface="Times New Roman" pitchFamily="18" charset="0"/>
                        </a:rPr>
                        <a:t>8.9+13</a:t>
                      </a:r>
                      <a:endParaRPr kumimoji="0" lang="tr-TR" sz="1200" b="0" i="0" u="none" strike="noStrike" cap="none" normalizeH="0" baseline="0" smtClean="0">
                        <a:ln>
                          <a:noFill/>
                        </a:ln>
                        <a:solidFill>
                          <a:schemeClr val="tx1"/>
                        </a:solidFill>
                        <a:effectLst/>
                        <a:latin typeface="Arial" charset="0"/>
                      </a:endParaRPr>
                    </a:p>
                  </a:txBody>
                  <a:tcPr marT="45709" marB="4570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tr-TR" sz="1200" b="0" i="0" u="none" strike="noStrike" cap="none" normalizeH="0" baseline="0" smtClean="0">
                          <a:ln>
                            <a:noFill/>
                          </a:ln>
                          <a:solidFill>
                            <a:schemeClr val="tx1"/>
                          </a:solidFill>
                          <a:effectLst/>
                          <a:latin typeface="Verdana" pitchFamily="34" charset="0"/>
                          <a:cs typeface="Times New Roman" pitchFamily="18" charset="0"/>
                        </a:rPr>
                        <a:t>SABEB</a:t>
                      </a:r>
                      <a:endParaRPr kumimoji="0" lang="tr-TR" sz="1200" b="0" i="0" u="none" strike="noStrike" cap="none" normalizeH="0" baseline="0" smtClean="0">
                        <a:ln>
                          <a:noFill/>
                        </a:ln>
                        <a:solidFill>
                          <a:schemeClr val="tx1"/>
                        </a:solidFill>
                        <a:effectLst/>
                        <a:latin typeface="Arial" charset="0"/>
                      </a:endParaRPr>
                    </a:p>
                    <a:p>
                      <a:pPr marL="342900" marR="0" lvl="0" indent="-342900" algn="l" defTabSz="914400" rtl="0" eaLnBrk="0" fontAlgn="base" latinLnBrk="0" hangingPunct="0">
                        <a:lnSpc>
                          <a:spcPct val="100000"/>
                        </a:lnSpc>
                        <a:spcBef>
                          <a:spcPct val="0"/>
                        </a:spcBef>
                        <a:spcAft>
                          <a:spcPct val="0"/>
                        </a:spcAft>
                        <a:buClrTx/>
                        <a:buSzTx/>
                        <a:buFontTx/>
                        <a:buNone/>
                        <a:tabLst/>
                      </a:pPr>
                      <a:r>
                        <a:rPr kumimoji="0" lang="tr-TR" sz="1200" b="0" i="0" u="none" strike="noStrike" cap="none" normalizeH="0" baseline="0" smtClean="0">
                          <a:ln>
                            <a:noFill/>
                          </a:ln>
                          <a:solidFill>
                            <a:schemeClr val="tx1"/>
                          </a:solidFill>
                          <a:effectLst/>
                          <a:latin typeface="Verdana" pitchFamily="34" charset="0"/>
                          <a:cs typeface="Times New Roman" pitchFamily="18" charset="0"/>
                        </a:rPr>
                        <a:t>B</a:t>
                      </a:r>
                      <a:endParaRPr kumimoji="0" lang="tr-TR" sz="1200" b="0" i="0" u="none" strike="noStrike" cap="none" normalizeH="0" baseline="0" smtClean="0">
                        <a:ln>
                          <a:noFill/>
                        </a:ln>
                        <a:solidFill>
                          <a:schemeClr val="tx1"/>
                        </a:solidFill>
                        <a:effectLst/>
                        <a:latin typeface="Arial" charset="0"/>
                      </a:endParaRPr>
                    </a:p>
                    <a:p>
                      <a:pPr marL="342900" marR="0" lvl="0" indent="-342900" algn="l" defTabSz="914400" rtl="0" eaLnBrk="0" fontAlgn="base" latinLnBrk="0" hangingPunct="0">
                        <a:lnSpc>
                          <a:spcPct val="100000"/>
                        </a:lnSpc>
                        <a:spcBef>
                          <a:spcPct val="0"/>
                        </a:spcBef>
                        <a:spcAft>
                          <a:spcPct val="0"/>
                        </a:spcAft>
                        <a:buClrTx/>
                        <a:buSzTx/>
                        <a:buFontTx/>
                        <a:buNone/>
                        <a:tabLst/>
                      </a:pPr>
                      <a:r>
                        <a:rPr kumimoji="0" lang="tr-TR" sz="1200" b="0" i="0" u="none" strike="noStrike" cap="none" normalizeH="0" baseline="0" smtClean="0">
                          <a:ln>
                            <a:noFill/>
                          </a:ln>
                          <a:solidFill>
                            <a:schemeClr val="tx1"/>
                          </a:solidFill>
                          <a:effectLst/>
                          <a:latin typeface="Verdana" pitchFamily="34" charset="0"/>
                          <a:cs typeface="Times New Roman" pitchFamily="18" charset="0"/>
                        </a:rPr>
                        <a:t>6.7+9</a:t>
                      </a:r>
                      <a:endParaRPr kumimoji="0" lang="tr-TR" sz="1200" b="0" i="0" u="none" strike="noStrike" cap="none" normalizeH="0" baseline="0" smtClean="0">
                        <a:ln>
                          <a:noFill/>
                        </a:ln>
                        <a:solidFill>
                          <a:schemeClr val="tx1"/>
                        </a:solidFill>
                        <a:effectLst/>
                        <a:latin typeface="Arial" charset="0"/>
                      </a:endParaRPr>
                    </a:p>
                  </a:txBody>
                  <a:tcPr marT="45709" marB="4570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tr-TR" sz="1200" b="0" i="0" u="none" strike="noStrike" cap="none" normalizeH="0" baseline="0" smtClean="0">
                          <a:ln>
                            <a:noFill/>
                          </a:ln>
                          <a:solidFill>
                            <a:schemeClr val="tx1"/>
                          </a:solidFill>
                          <a:effectLst/>
                          <a:latin typeface="Verdana" pitchFamily="34" charset="0"/>
                          <a:cs typeface="Times New Roman" pitchFamily="18" charset="0"/>
                        </a:rPr>
                        <a:t>SABEF</a:t>
                      </a:r>
                      <a:endParaRPr kumimoji="0" lang="tr-TR" sz="1200" b="0" i="0" u="none" strike="noStrike" cap="none" normalizeH="0" baseline="0" smtClean="0">
                        <a:ln>
                          <a:noFill/>
                        </a:ln>
                        <a:solidFill>
                          <a:schemeClr val="tx1"/>
                        </a:solidFill>
                        <a:effectLst/>
                        <a:latin typeface="Arial" charset="0"/>
                      </a:endParaRPr>
                    </a:p>
                    <a:p>
                      <a:pPr marL="342900" marR="0" lvl="0" indent="-342900" algn="l" defTabSz="914400" rtl="0" eaLnBrk="0" fontAlgn="base" latinLnBrk="0" hangingPunct="0">
                        <a:lnSpc>
                          <a:spcPct val="100000"/>
                        </a:lnSpc>
                        <a:spcBef>
                          <a:spcPct val="0"/>
                        </a:spcBef>
                        <a:spcAft>
                          <a:spcPct val="0"/>
                        </a:spcAft>
                        <a:buClrTx/>
                        <a:buSzTx/>
                        <a:buFontTx/>
                        <a:buNone/>
                        <a:tabLst/>
                      </a:pPr>
                      <a:r>
                        <a:rPr kumimoji="0" lang="tr-TR" sz="1200" b="0" i="0" u="none" strike="noStrike" cap="none" normalizeH="0" baseline="0" smtClean="0">
                          <a:ln>
                            <a:noFill/>
                          </a:ln>
                          <a:solidFill>
                            <a:schemeClr val="tx1"/>
                          </a:solidFill>
                          <a:effectLst/>
                          <a:latin typeface="Verdana" pitchFamily="34" charset="0"/>
                          <a:cs typeface="Times New Roman" pitchFamily="18" charset="0"/>
                        </a:rPr>
                        <a:t>F</a:t>
                      </a:r>
                      <a:endParaRPr kumimoji="0" lang="tr-TR" sz="1200" b="0" i="0" u="none" strike="noStrike" cap="none" normalizeH="0" baseline="0" smtClean="0">
                        <a:ln>
                          <a:noFill/>
                        </a:ln>
                        <a:solidFill>
                          <a:schemeClr val="tx1"/>
                        </a:solidFill>
                        <a:effectLst/>
                        <a:latin typeface="Arial" charset="0"/>
                      </a:endParaRPr>
                    </a:p>
                    <a:p>
                      <a:pPr marL="342900" marR="0" lvl="0" indent="-342900" algn="l" defTabSz="914400" rtl="0" eaLnBrk="0" fontAlgn="base" latinLnBrk="0" hangingPunct="0">
                        <a:lnSpc>
                          <a:spcPct val="100000"/>
                        </a:lnSpc>
                        <a:spcBef>
                          <a:spcPct val="0"/>
                        </a:spcBef>
                        <a:spcAft>
                          <a:spcPct val="0"/>
                        </a:spcAft>
                        <a:buClrTx/>
                        <a:buSzTx/>
                        <a:buFontTx/>
                        <a:buNone/>
                        <a:tabLst/>
                      </a:pPr>
                      <a:r>
                        <a:rPr kumimoji="0" lang="tr-TR" sz="1200" b="0" i="0" u="none" strike="noStrike" cap="none" normalizeH="0" baseline="0" smtClean="0">
                          <a:ln>
                            <a:noFill/>
                          </a:ln>
                          <a:solidFill>
                            <a:schemeClr val="tx1"/>
                          </a:solidFill>
                          <a:effectLst/>
                          <a:latin typeface="Verdana" pitchFamily="34" charset="0"/>
                          <a:cs typeface="Times New Roman" pitchFamily="18" charset="0"/>
                        </a:rPr>
                        <a:t>3+12</a:t>
                      </a:r>
                      <a:endParaRPr kumimoji="0" lang="tr-TR" sz="1200" b="0" i="0" u="none" strike="noStrike" cap="none" normalizeH="0" baseline="0" smtClean="0">
                        <a:ln>
                          <a:noFill/>
                        </a:ln>
                        <a:solidFill>
                          <a:schemeClr val="tx1"/>
                        </a:solidFill>
                        <a:effectLst/>
                        <a:latin typeface="Arial" charset="0"/>
                      </a:endParaRPr>
                    </a:p>
                  </a:txBody>
                  <a:tcPr marT="45709" marB="4570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n-US" sz="1200" b="0" i="0" u="none" strike="noStrike" cap="none" normalizeH="0" baseline="0" smtClean="0">
                        <a:ln>
                          <a:noFill/>
                        </a:ln>
                        <a:solidFill>
                          <a:schemeClr val="tx1"/>
                        </a:solidFill>
                        <a:effectLst/>
                        <a:latin typeface="Arial" charset="0"/>
                      </a:endParaRPr>
                    </a:p>
                  </a:txBody>
                  <a:tcPr marT="45709" marB="4570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639998">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tr-TR" sz="1200" b="0" i="0" u="none" strike="noStrike" cap="none" normalizeH="0" baseline="0" smtClean="0">
                          <a:ln>
                            <a:noFill/>
                          </a:ln>
                          <a:solidFill>
                            <a:schemeClr val="tx1"/>
                          </a:solidFill>
                          <a:effectLst/>
                          <a:latin typeface="Verdana" pitchFamily="34" charset="0"/>
                          <a:cs typeface="Times New Roman" pitchFamily="18" charset="0"/>
                        </a:rPr>
                        <a:t>SDS</a:t>
                      </a:r>
                      <a:endParaRPr kumimoji="0" lang="tr-TR" sz="1200" b="0" i="0" u="none" strike="noStrike" cap="none" normalizeH="0" baseline="0" smtClean="0">
                        <a:ln>
                          <a:noFill/>
                        </a:ln>
                        <a:solidFill>
                          <a:schemeClr val="tx1"/>
                        </a:solidFill>
                        <a:effectLst/>
                        <a:latin typeface="Arial" charset="0"/>
                      </a:endParaRPr>
                    </a:p>
                    <a:p>
                      <a:pPr marL="342900" marR="0" lvl="0" indent="-342900" algn="l" defTabSz="914400" rtl="0" eaLnBrk="0" fontAlgn="base" latinLnBrk="0" hangingPunct="0">
                        <a:lnSpc>
                          <a:spcPct val="100000"/>
                        </a:lnSpc>
                        <a:spcBef>
                          <a:spcPct val="0"/>
                        </a:spcBef>
                        <a:spcAft>
                          <a:spcPct val="0"/>
                        </a:spcAft>
                        <a:buClrTx/>
                        <a:buSzTx/>
                        <a:buFontTx/>
                        <a:buNone/>
                        <a:tabLst/>
                      </a:pPr>
                      <a:r>
                        <a:rPr kumimoji="0" lang="tr-TR" sz="1200" b="0" i="0" u="none" strike="noStrike" cap="none" normalizeH="0" baseline="0" smtClean="0">
                          <a:ln>
                            <a:noFill/>
                          </a:ln>
                          <a:solidFill>
                            <a:schemeClr val="tx1"/>
                          </a:solidFill>
                          <a:effectLst/>
                          <a:latin typeface="Verdana" pitchFamily="34" charset="0"/>
                          <a:cs typeface="Times New Roman" pitchFamily="18" charset="0"/>
                        </a:rPr>
                        <a:t>S</a:t>
                      </a:r>
                      <a:endParaRPr kumimoji="0" lang="tr-TR" sz="1200" b="0" i="0" u="none" strike="noStrike" cap="none" normalizeH="0" baseline="0" smtClean="0">
                        <a:ln>
                          <a:noFill/>
                        </a:ln>
                        <a:solidFill>
                          <a:schemeClr val="tx1"/>
                        </a:solidFill>
                        <a:effectLst/>
                        <a:latin typeface="Arial" charset="0"/>
                      </a:endParaRPr>
                    </a:p>
                    <a:p>
                      <a:pPr marL="342900" marR="0" lvl="0" indent="-342900" algn="l" defTabSz="914400" rtl="0" eaLnBrk="0" fontAlgn="base" latinLnBrk="0" hangingPunct="0">
                        <a:lnSpc>
                          <a:spcPct val="100000"/>
                        </a:lnSpc>
                        <a:spcBef>
                          <a:spcPct val="0"/>
                        </a:spcBef>
                        <a:spcAft>
                          <a:spcPct val="0"/>
                        </a:spcAft>
                        <a:buClrTx/>
                        <a:buSzTx/>
                        <a:buFontTx/>
                        <a:buNone/>
                        <a:tabLst/>
                      </a:pPr>
                      <a:r>
                        <a:rPr kumimoji="0" lang="tr-TR" sz="1200" b="0" i="0" u="none" strike="noStrike" cap="none" normalizeH="0" baseline="0" smtClean="0">
                          <a:ln>
                            <a:noFill/>
                          </a:ln>
                          <a:solidFill>
                            <a:schemeClr val="tx1"/>
                          </a:solidFill>
                          <a:effectLst/>
                          <a:latin typeface="Verdana" pitchFamily="34" charset="0"/>
                          <a:cs typeface="Times New Roman" pitchFamily="18" charset="0"/>
                        </a:rPr>
                        <a:t>11+8</a:t>
                      </a:r>
                      <a:endParaRPr kumimoji="0" lang="tr-TR" sz="1200" b="0" i="0" u="none" strike="noStrike" cap="none" normalizeH="0" baseline="0" smtClean="0">
                        <a:ln>
                          <a:noFill/>
                        </a:ln>
                        <a:solidFill>
                          <a:schemeClr val="tx1"/>
                        </a:solidFill>
                        <a:effectLst/>
                        <a:latin typeface="Arial" charset="0"/>
                      </a:endParaRPr>
                    </a:p>
                  </a:txBody>
                  <a:tcPr marT="45709" marB="4570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tr-TR" sz="1200" b="0" i="0" u="none" strike="noStrike" cap="none" normalizeH="0" baseline="0" smtClean="0">
                          <a:ln>
                            <a:noFill/>
                          </a:ln>
                          <a:solidFill>
                            <a:schemeClr val="tx1"/>
                          </a:solidFill>
                          <a:effectLst/>
                          <a:latin typeface="Verdana" pitchFamily="34" charset="0"/>
                          <a:cs typeface="Times New Roman" pitchFamily="18" charset="0"/>
                        </a:rPr>
                        <a:t>SDA</a:t>
                      </a:r>
                      <a:endParaRPr kumimoji="0" lang="tr-TR" sz="1200" b="0" i="0" u="none" strike="noStrike" cap="none" normalizeH="0" baseline="0" smtClean="0">
                        <a:ln>
                          <a:noFill/>
                        </a:ln>
                        <a:solidFill>
                          <a:schemeClr val="tx1"/>
                        </a:solidFill>
                        <a:effectLst/>
                        <a:latin typeface="Arial" charset="0"/>
                      </a:endParaRPr>
                    </a:p>
                    <a:p>
                      <a:pPr marL="342900" marR="0" lvl="0" indent="-342900" algn="l" defTabSz="914400" rtl="0" eaLnBrk="0" fontAlgn="base" latinLnBrk="0" hangingPunct="0">
                        <a:lnSpc>
                          <a:spcPct val="100000"/>
                        </a:lnSpc>
                        <a:spcBef>
                          <a:spcPct val="0"/>
                        </a:spcBef>
                        <a:spcAft>
                          <a:spcPct val="0"/>
                        </a:spcAft>
                        <a:buClrTx/>
                        <a:buSzTx/>
                        <a:buFontTx/>
                        <a:buNone/>
                        <a:tabLst/>
                      </a:pPr>
                      <a:r>
                        <a:rPr kumimoji="0" lang="tr-TR" sz="1200" b="0" i="0" u="none" strike="noStrike" cap="none" normalizeH="0" baseline="0" smtClean="0">
                          <a:ln>
                            <a:noFill/>
                          </a:ln>
                          <a:solidFill>
                            <a:schemeClr val="tx1"/>
                          </a:solidFill>
                          <a:effectLst/>
                          <a:latin typeface="Verdana" pitchFamily="34" charset="0"/>
                          <a:cs typeface="Times New Roman" pitchFamily="18" charset="0"/>
                        </a:rPr>
                        <a:t>A</a:t>
                      </a:r>
                      <a:endParaRPr kumimoji="0" lang="tr-TR" sz="1200" b="0" i="0" u="none" strike="noStrike" cap="none" normalizeH="0" baseline="0" smtClean="0">
                        <a:ln>
                          <a:noFill/>
                        </a:ln>
                        <a:solidFill>
                          <a:schemeClr val="tx1"/>
                        </a:solidFill>
                        <a:effectLst/>
                        <a:latin typeface="Arial" charset="0"/>
                      </a:endParaRPr>
                    </a:p>
                    <a:p>
                      <a:pPr marL="342900" marR="0" lvl="0" indent="-342900" algn="l" defTabSz="914400" rtl="0" eaLnBrk="0" fontAlgn="base" latinLnBrk="0" hangingPunct="0">
                        <a:lnSpc>
                          <a:spcPct val="100000"/>
                        </a:lnSpc>
                        <a:spcBef>
                          <a:spcPct val="0"/>
                        </a:spcBef>
                        <a:spcAft>
                          <a:spcPct val="0"/>
                        </a:spcAft>
                        <a:buClrTx/>
                        <a:buSzTx/>
                        <a:buFontTx/>
                        <a:buNone/>
                        <a:tabLst/>
                      </a:pPr>
                      <a:r>
                        <a:rPr kumimoji="0" lang="tr-TR" sz="1200" b="0" i="0" u="none" strike="noStrike" cap="none" normalizeH="0" baseline="0" smtClean="0">
                          <a:ln>
                            <a:noFill/>
                          </a:ln>
                          <a:solidFill>
                            <a:schemeClr val="tx1"/>
                          </a:solidFill>
                          <a:effectLst/>
                          <a:latin typeface="Verdana" pitchFamily="34" charset="0"/>
                          <a:cs typeface="Times New Roman" pitchFamily="18" charset="0"/>
                        </a:rPr>
                        <a:t>10.4+9</a:t>
                      </a:r>
                      <a:endParaRPr kumimoji="0" lang="tr-TR" sz="1200" b="0" i="0" u="none" strike="noStrike" cap="none" normalizeH="0" baseline="0" smtClean="0">
                        <a:ln>
                          <a:noFill/>
                        </a:ln>
                        <a:solidFill>
                          <a:schemeClr val="tx1"/>
                        </a:solidFill>
                        <a:effectLst/>
                        <a:latin typeface="Arial" charset="0"/>
                      </a:endParaRPr>
                    </a:p>
                  </a:txBody>
                  <a:tcPr marT="45709" marB="4570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tr-TR" sz="1200" b="0" i="0" u="none" strike="noStrike" cap="none" normalizeH="0" baseline="0" smtClean="0">
                          <a:ln>
                            <a:noFill/>
                          </a:ln>
                          <a:solidFill>
                            <a:schemeClr val="tx1"/>
                          </a:solidFill>
                          <a:effectLst/>
                          <a:latin typeface="Verdana" pitchFamily="34" charset="0"/>
                          <a:cs typeface="Times New Roman" pitchFamily="18" charset="0"/>
                        </a:rPr>
                        <a:t>SDE</a:t>
                      </a:r>
                      <a:endParaRPr kumimoji="0" lang="tr-TR" sz="1200" b="0" i="0" u="none" strike="noStrike" cap="none" normalizeH="0" baseline="0" smtClean="0">
                        <a:ln>
                          <a:noFill/>
                        </a:ln>
                        <a:solidFill>
                          <a:schemeClr val="tx1"/>
                        </a:solidFill>
                        <a:effectLst/>
                        <a:latin typeface="Arial" charset="0"/>
                      </a:endParaRPr>
                    </a:p>
                    <a:p>
                      <a:pPr marL="342900" marR="0" lvl="0" indent="-342900" algn="l" defTabSz="914400" rtl="0" eaLnBrk="0" fontAlgn="base" latinLnBrk="0" hangingPunct="0">
                        <a:lnSpc>
                          <a:spcPct val="100000"/>
                        </a:lnSpc>
                        <a:spcBef>
                          <a:spcPct val="0"/>
                        </a:spcBef>
                        <a:spcAft>
                          <a:spcPct val="0"/>
                        </a:spcAft>
                        <a:buClrTx/>
                        <a:buSzTx/>
                        <a:buFontTx/>
                        <a:buNone/>
                        <a:tabLst/>
                      </a:pPr>
                      <a:r>
                        <a:rPr kumimoji="0" lang="tr-TR" sz="1200" b="0" i="0" u="none" strike="noStrike" cap="none" normalizeH="0" baseline="0" smtClean="0">
                          <a:ln>
                            <a:noFill/>
                          </a:ln>
                          <a:solidFill>
                            <a:schemeClr val="tx1"/>
                          </a:solidFill>
                          <a:effectLst/>
                          <a:latin typeface="Verdana" pitchFamily="34" charset="0"/>
                          <a:cs typeface="Times New Roman" pitchFamily="18" charset="0"/>
                        </a:rPr>
                        <a:t>E</a:t>
                      </a:r>
                      <a:endParaRPr kumimoji="0" lang="tr-TR" sz="1200" b="0" i="0" u="none" strike="noStrike" cap="none" normalizeH="0" baseline="0" smtClean="0">
                        <a:ln>
                          <a:noFill/>
                        </a:ln>
                        <a:solidFill>
                          <a:schemeClr val="tx1"/>
                        </a:solidFill>
                        <a:effectLst/>
                        <a:latin typeface="Arial" charset="0"/>
                      </a:endParaRPr>
                    </a:p>
                    <a:p>
                      <a:pPr marL="342900" marR="0" lvl="0" indent="-342900" algn="l" defTabSz="914400" rtl="0" eaLnBrk="0" fontAlgn="base" latinLnBrk="0" hangingPunct="0">
                        <a:lnSpc>
                          <a:spcPct val="100000"/>
                        </a:lnSpc>
                        <a:spcBef>
                          <a:spcPct val="0"/>
                        </a:spcBef>
                        <a:spcAft>
                          <a:spcPct val="0"/>
                        </a:spcAft>
                        <a:buClrTx/>
                        <a:buSzTx/>
                        <a:buFontTx/>
                        <a:buNone/>
                        <a:tabLst/>
                      </a:pPr>
                      <a:r>
                        <a:rPr kumimoji="0" lang="tr-TR" sz="1200" b="0" i="0" u="none" strike="noStrike" cap="none" normalizeH="0" baseline="0" smtClean="0">
                          <a:ln>
                            <a:noFill/>
                          </a:ln>
                          <a:solidFill>
                            <a:schemeClr val="tx1"/>
                          </a:solidFill>
                          <a:effectLst/>
                          <a:latin typeface="Verdana" pitchFamily="34" charset="0"/>
                          <a:cs typeface="Times New Roman" pitchFamily="18" charset="0"/>
                        </a:rPr>
                        <a:t>6.9+9</a:t>
                      </a:r>
                      <a:endParaRPr kumimoji="0" lang="tr-TR" sz="1200" b="0" i="0" u="none" strike="noStrike" cap="none" normalizeH="0" baseline="0" smtClean="0">
                        <a:ln>
                          <a:noFill/>
                        </a:ln>
                        <a:solidFill>
                          <a:schemeClr val="tx1"/>
                        </a:solidFill>
                        <a:effectLst/>
                        <a:latin typeface="Arial" charset="0"/>
                      </a:endParaRPr>
                    </a:p>
                  </a:txBody>
                  <a:tcPr marT="45709" marB="4570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tr-TR" sz="1200" b="0" i="0" u="none" strike="noStrike" cap="none" normalizeH="0" baseline="0" smtClean="0">
                          <a:ln>
                            <a:noFill/>
                          </a:ln>
                          <a:solidFill>
                            <a:schemeClr val="tx1"/>
                          </a:solidFill>
                          <a:effectLst/>
                          <a:latin typeface="Verdana" pitchFamily="34" charset="0"/>
                          <a:cs typeface="Times New Roman" pitchFamily="18" charset="0"/>
                        </a:rPr>
                        <a:t>SAS</a:t>
                      </a:r>
                      <a:endParaRPr kumimoji="0" lang="tr-TR" sz="1200" b="0" i="0" u="none" strike="noStrike" cap="none" normalizeH="0" baseline="0" smtClean="0">
                        <a:ln>
                          <a:noFill/>
                        </a:ln>
                        <a:solidFill>
                          <a:schemeClr val="tx1"/>
                        </a:solidFill>
                        <a:effectLst/>
                        <a:latin typeface="Arial" charset="0"/>
                      </a:endParaRPr>
                    </a:p>
                    <a:p>
                      <a:pPr marL="342900" marR="0" lvl="0" indent="-342900" algn="l" defTabSz="914400" rtl="0" eaLnBrk="0" fontAlgn="base" latinLnBrk="0" hangingPunct="0">
                        <a:lnSpc>
                          <a:spcPct val="100000"/>
                        </a:lnSpc>
                        <a:spcBef>
                          <a:spcPct val="0"/>
                        </a:spcBef>
                        <a:spcAft>
                          <a:spcPct val="0"/>
                        </a:spcAft>
                        <a:buClrTx/>
                        <a:buSzTx/>
                        <a:buFontTx/>
                        <a:buNone/>
                        <a:tabLst/>
                      </a:pPr>
                      <a:r>
                        <a:rPr kumimoji="0" lang="tr-TR" sz="1200" b="0" i="0" u="none" strike="noStrike" cap="none" normalizeH="0" baseline="0" smtClean="0">
                          <a:ln>
                            <a:noFill/>
                          </a:ln>
                          <a:solidFill>
                            <a:schemeClr val="tx1"/>
                          </a:solidFill>
                          <a:effectLst/>
                          <a:latin typeface="Verdana" pitchFamily="34" charset="0"/>
                          <a:cs typeface="Times New Roman" pitchFamily="18" charset="0"/>
                        </a:rPr>
                        <a:t>S</a:t>
                      </a:r>
                      <a:endParaRPr kumimoji="0" lang="tr-TR" sz="1200" b="0" i="0" u="none" strike="noStrike" cap="none" normalizeH="0" baseline="0" smtClean="0">
                        <a:ln>
                          <a:noFill/>
                        </a:ln>
                        <a:solidFill>
                          <a:schemeClr val="tx1"/>
                        </a:solidFill>
                        <a:effectLst/>
                        <a:latin typeface="Arial" charset="0"/>
                      </a:endParaRPr>
                    </a:p>
                    <a:p>
                      <a:pPr marL="342900" marR="0" lvl="0" indent="-342900" algn="l" defTabSz="914400" rtl="0" eaLnBrk="0" fontAlgn="base" latinLnBrk="0" hangingPunct="0">
                        <a:lnSpc>
                          <a:spcPct val="100000"/>
                        </a:lnSpc>
                        <a:spcBef>
                          <a:spcPct val="0"/>
                        </a:spcBef>
                        <a:spcAft>
                          <a:spcPct val="0"/>
                        </a:spcAft>
                        <a:buClrTx/>
                        <a:buSzTx/>
                        <a:buFontTx/>
                        <a:buNone/>
                        <a:tabLst/>
                      </a:pPr>
                      <a:r>
                        <a:rPr kumimoji="0" lang="tr-TR" sz="1200" b="0" i="0" u="none" strike="noStrike" cap="none" normalizeH="0" baseline="0" smtClean="0">
                          <a:ln>
                            <a:noFill/>
                          </a:ln>
                          <a:solidFill>
                            <a:schemeClr val="tx1"/>
                          </a:solidFill>
                          <a:effectLst/>
                          <a:latin typeface="Verdana" pitchFamily="34" charset="0"/>
                          <a:cs typeface="Times New Roman" pitchFamily="18" charset="0"/>
                        </a:rPr>
                        <a:t>11+6</a:t>
                      </a:r>
                      <a:endParaRPr kumimoji="0" lang="tr-TR" sz="1200" b="0" i="0" u="none" strike="noStrike" cap="none" normalizeH="0" baseline="0" smtClean="0">
                        <a:ln>
                          <a:noFill/>
                        </a:ln>
                        <a:solidFill>
                          <a:schemeClr val="tx1"/>
                        </a:solidFill>
                        <a:effectLst/>
                        <a:latin typeface="Arial" charset="0"/>
                      </a:endParaRPr>
                    </a:p>
                  </a:txBody>
                  <a:tcPr marT="45709" marB="4570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tr-TR" sz="1200" b="0" i="0" u="none" strike="noStrike" cap="none" normalizeH="0" baseline="0" smtClean="0">
                          <a:ln>
                            <a:noFill/>
                          </a:ln>
                          <a:solidFill>
                            <a:schemeClr val="tx1"/>
                          </a:solidFill>
                          <a:effectLst/>
                          <a:latin typeface="Verdana" pitchFamily="34" charset="0"/>
                          <a:cs typeface="Times New Roman" pitchFamily="18" charset="0"/>
                        </a:rPr>
                        <a:t>SAD</a:t>
                      </a:r>
                      <a:endParaRPr kumimoji="0" lang="tr-TR" sz="1200" b="0" i="0" u="none" strike="noStrike" cap="none" normalizeH="0" baseline="0" smtClean="0">
                        <a:ln>
                          <a:noFill/>
                        </a:ln>
                        <a:solidFill>
                          <a:schemeClr val="tx1"/>
                        </a:solidFill>
                        <a:effectLst/>
                        <a:latin typeface="Arial" charset="0"/>
                      </a:endParaRPr>
                    </a:p>
                    <a:p>
                      <a:pPr marL="342900" marR="0" lvl="0" indent="-342900" algn="l" defTabSz="914400" rtl="0" eaLnBrk="0" fontAlgn="base" latinLnBrk="0" hangingPunct="0">
                        <a:lnSpc>
                          <a:spcPct val="100000"/>
                        </a:lnSpc>
                        <a:spcBef>
                          <a:spcPct val="0"/>
                        </a:spcBef>
                        <a:spcAft>
                          <a:spcPct val="0"/>
                        </a:spcAft>
                        <a:buClrTx/>
                        <a:buSzTx/>
                        <a:buFontTx/>
                        <a:buNone/>
                        <a:tabLst/>
                      </a:pPr>
                      <a:r>
                        <a:rPr kumimoji="0" lang="tr-TR" sz="1200" b="0" i="0" u="none" strike="noStrike" cap="none" normalizeH="0" baseline="0" smtClean="0">
                          <a:ln>
                            <a:noFill/>
                          </a:ln>
                          <a:solidFill>
                            <a:schemeClr val="tx1"/>
                          </a:solidFill>
                          <a:effectLst/>
                          <a:latin typeface="Verdana" pitchFamily="34" charset="0"/>
                          <a:cs typeface="Times New Roman" pitchFamily="18" charset="0"/>
                        </a:rPr>
                        <a:t>D</a:t>
                      </a:r>
                      <a:endParaRPr kumimoji="0" lang="tr-TR" sz="1200" b="0" i="0" u="none" strike="noStrike" cap="none" normalizeH="0" baseline="0" smtClean="0">
                        <a:ln>
                          <a:noFill/>
                        </a:ln>
                        <a:solidFill>
                          <a:schemeClr val="tx1"/>
                        </a:solidFill>
                        <a:effectLst/>
                        <a:latin typeface="Arial" charset="0"/>
                      </a:endParaRPr>
                    </a:p>
                    <a:p>
                      <a:pPr marL="342900" marR="0" lvl="0" indent="-342900" algn="l" defTabSz="914400" rtl="0" eaLnBrk="0" fontAlgn="base" latinLnBrk="0" hangingPunct="0">
                        <a:lnSpc>
                          <a:spcPct val="100000"/>
                        </a:lnSpc>
                        <a:spcBef>
                          <a:spcPct val="0"/>
                        </a:spcBef>
                        <a:spcAft>
                          <a:spcPct val="0"/>
                        </a:spcAft>
                        <a:buClrTx/>
                        <a:buSzTx/>
                        <a:buFontTx/>
                        <a:buNone/>
                        <a:tabLst/>
                      </a:pPr>
                      <a:r>
                        <a:rPr kumimoji="0" lang="tr-TR" sz="1200" b="0" i="0" u="none" strike="noStrike" cap="none" normalizeH="0" baseline="0" smtClean="0">
                          <a:ln>
                            <a:noFill/>
                          </a:ln>
                          <a:solidFill>
                            <a:schemeClr val="tx1"/>
                          </a:solidFill>
                          <a:effectLst/>
                          <a:latin typeface="Verdana" pitchFamily="34" charset="0"/>
                          <a:cs typeface="Times New Roman" pitchFamily="18" charset="0"/>
                        </a:rPr>
                        <a:t>8.9+8</a:t>
                      </a:r>
                      <a:endParaRPr kumimoji="0" lang="tr-TR" sz="1200" b="0" i="0" u="none" strike="noStrike" cap="none" normalizeH="0" baseline="0" smtClean="0">
                        <a:ln>
                          <a:noFill/>
                        </a:ln>
                        <a:solidFill>
                          <a:schemeClr val="tx1"/>
                        </a:solidFill>
                        <a:effectLst/>
                        <a:latin typeface="Arial" charset="0"/>
                      </a:endParaRPr>
                    </a:p>
                  </a:txBody>
                  <a:tcPr marT="45709" marB="4570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tr-TR" sz="1200" b="0" i="0" u="none" strike="noStrike" cap="none" normalizeH="0" baseline="0" smtClean="0">
                          <a:ln>
                            <a:noFill/>
                          </a:ln>
                          <a:solidFill>
                            <a:schemeClr val="tx1"/>
                          </a:solidFill>
                          <a:effectLst/>
                          <a:latin typeface="Verdana" pitchFamily="34" charset="0"/>
                          <a:cs typeface="Times New Roman" pitchFamily="18" charset="0"/>
                        </a:rPr>
                        <a:t>SABA</a:t>
                      </a:r>
                      <a:endParaRPr kumimoji="0" lang="tr-TR" sz="1200" b="0" i="0" u="none" strike="noStrike" cap="none" normalizeH="0" baseline="0" smtClean="0">
                        <a:ln>
                          <a:noFill/>
                        </a:ln>
                        <a:solidFill>
                          <a:schemeClr val="tx1"/>
                        </a:solidFill>
                        <a:effectLst/>
                        <a:latin typeface="Arial" charset="0"/>
                      </a:endParaRPr>
                    </a:p>
                    <a:p>
                      <a:pPr marL="342900" marR="0" lvl="0" indent="-342900" algn="l" defTabSz="914400" rtl="0" eaLnBrk="0" fontAlgn="base" latinLnBrk="0" hangingPunct="0">
                        <a:lnSpc>
                          <a:spcPct val="100000"/>
                        </a:lnSpc>
                        <a:spcBef>
                          <a:spcPct val="0"/>
                        </a:spcBef>
                        <a:spcAft>
                          <a:spcPct val="0"/>
                        </a:spcAft>
                        <a:buClrTx/>
                        <a:buSzTx/>
                        <a:buFontTx/>
                        <a:buNone/>
                        <a:tabLst/>
                      </a:pPr>
                      <a:r>
                        <a:rPr kumimoji="0" lang="tr-TR" sz="1200" b="0" i="0" u="none" strike="noStrike" cap="none" normalizeH="0" baseline="0" smtClean="0">
                          <a:ln>
                            <a:noFill/>
                          </a:ln>
                          <a:solidFill>
                            <a:schemeClr val="tx1"/>
                          </a:solidFill>
                          <a:effectLst/>
                          <a:latin typeface="Verdana" pitchFamily="34" charset="0"/>
                          <a:cs typeface="Times New Roman" pitchFamily="18" charset="0"/>
                        </a:rPr>
                        <a:t>A</a:t>
                      </a:r>
                      <a:endParaRPr kumimoji="0" lang="tr-TR" sz="1200" b="0" i="0" u="none" strike="noStrike" cap="none" normalizeH="0" baseline="0" smtClean="0">
                        <a:ln>
                          <a:noFill/>
                        </a:ln>
                        <a:solidFill>
                          <a:schemeClr val="tx1"/>
                        </a:solidFill>
                        <a:effectLst/>
                        <a:latin typeface="Arial" charset="0"/>
                      </a:endParaRPr>
                    </a:p>
                    <a:p>
                      <a:pPr marL="342900" marR="0" lvl="0" indent="-342900" algn="l" defTabSz="914400" rtl="0" eaLnBrk="0" fontAlgn="base" latinLnBrk="0" hangingPunct="0">
                        <a:lnSpc>
                          <a:spcPct val="100000"/>
                        </a:lnSpc>
                        <a:spcBef>
                          <a:spcPct val="0"/>
                        </a:spcBef>
                        <a:spcAft>
                          <a:spcPct val="0"/>
                        </a:spcAft>
                        <a:buClrTx/>
                        <a:buSzTx/>
                        <a:buFontTx/>
                        <a:buNone/>
                        <a:tabLst/>
                      </a:pPr>
                      <a:r>
                        <a:rPr kumimoji="0" lang="tr-TR" sz="1200" b="0" i="0" u="none" strike="noStrike" cap="none" normalizeH="0" baseline="0" smtClean="0">
                          <a:ln>
                            <a:noFill/>
                          </a:ln>
                          <a:solidFill>
                            <a:schemeClr val="tx1"/>
                          </a:solidFill>
                          <a:effectLst/>
                          <a:latin typeface="Verdana" pitchFamily="34" charset="0"/>
                          <a:cs typeface="Times New Roman" pitchFamily="18" charset="0"/>
                        </a:rPr>
                        <a:t>10.4+11</a:t>
                      </a:r>
                      <a:endParaRPr kumimoji="0" lang="tr-TR" sz="1200" b="0" i="0" u="none" strike="noStrike" cap="none" normalizeH="0" baseline="0" smtClean="0">
                        <a:ln>
                          <a:noFill/>
                        </a:ln>
                        <a:solidFill>
                          <a:schemeClr val="tx1"/>
                        </a:solidFill>
                        <a:effectLst/>
                        <a:latin typeface="Arial" charset="0"/>
                      </a:endParaRPr>
                    </a:p>
                  </a:txBody>
                  <a:tcPr marT="45709" marB="4570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tr-TR" sz="1200" b="0" i="0" u="none" strike="noStrike" cap="none" normalizeH="0" baseline="0" smtClean="0">
                          <a:ln>
                            <a:noFill/>
                          </a:ln>
                          <a:solidFill>
                            <a:schemeClr val="tx1"/>
                          </a:solidFill>
                          <a:effectLst/>
                          <a:latin typeface="Verdana" pitchFamily="34" charset="0"/>
                          <a:cs typeface="Times New Roman" pitchFamily="18" charset="0"/>
                        </a:rPr>
                        <a:t>SABED</a:t>
                      </a:r>
                      <a:endParaRPr kumimoji="0" lang="tr-TR" sz="1200" b="0" i="0" u="none" strike="noStrike" cap="none" normalizeH="0" baseline="0" smtClean="0">
                        <a:ln>
                          <a:noFill/>
                        </a:ln>
                        <a:solidFill>
                          <a:schemeClr val="tx1"/>
                        </a:solidFill>
                        <a:effectLst/>
                        <a:latin typeface="Arial" charset="0"/>
                      </a:endParaRPr>
                    </a:p>
                    <a:p>
                      <a:pPr marL="342900" marR="0" lvl="0" indent="-342900" algn="l" defTabSz="914400" rtl="0" eaLnBrk="0" fontAlgn="base" latinLnBrk="0" hangingPunct="0">
                        <a:lnSpc>
                          <a:spcPct val="100000"/>
                        </a:lnSpc>
                        <a:spcBef>
                          <a:spcPct val="0"/>
                        </a:spcBef>
                        <a:spcAft>
                          <a:spcPct val="0"/>
                        </a:spcAft>
                        <a:buClrTx/>
                        <a:buSzTx/>
                        <a:buFontTx/>
                        <a:buNone/>
                        <a:tabLst/>
                      </a:pPr>
                      <a:r>
                        <a:rPr kumimoji="0" lang="tr-TR" sz="1200" b="0" i="0" u="none" strike="noStrike" cap="none" normalizeH="0" baseline="0" smtClean="0">
                          <a:ln>
                            <a:noFill/>
                          </a:ln>
                          <a:solidFill>
                            <a:schemeClr val="tx1"/>
                          </a:solidFill>
                          <a:effectLst/>
                          <a:latin typeface="Verdana" pitchFamily="34" charset="0"/>
                          <a:cs typeface="Times New Roman" pitchFamily="18" charset="0"/>
                        </a:rPr>
                        <a:t>D</a:t>
                      </a:r>
                      <a:endParaRPr kumimoji="0" lang="tr-TR" sz="1200" b="0" i="0" u="none" strike="noStrike" cap="none" normalizeH="0" baseline="0" smtClean="0">
                        <a:ln>
                          <a:noFill/>
                        </a:ln>
                        <a:solidFill>
                          <a:schemeClr val="tx1"/>
                        </a:solidFill>
                        <a:effectLst/>
                        <a:latin typeface="Arial" charset="0"/>
                      </a:endParaRPr>
                    </a:p>
                    <a:p>
                      <a:pPr marL="342900" marR="0" lvl="0" indent="-342900" algn="l" defTabSz="914400" rtl="0" eaLnBrk="0" fontAlgn="base" latinLnBrk="0" hangingPunct="0">
                        <a:lnSpc>
                          <a:spcPct val="100000"/>
                        </a:lnSpc>
                        <a:spcBef>
                          <a:spcPct val="0"/>
                        </a:spcBef>
                        <a:spcAft>
                          <a:spcPct val="0"/>
                        </a:spcAft>
                        <a:buClrTx/>
                        <a:buSzTx/>
                        <a:buFontTx/>
                        <a:buNone/>
                        <a:tabLst/>
                      </a:pPr>
                      <a:r>
                        <a:rPr kumimoji="0" lang="tr-TR" sz="1200" b="0" i="0" u="none" strike="noStrike" cap="none" normalizeH="0" baseline="0" smtClean="0">
                          <a:ln>
                            <a:noFill/>
                          </a:ln>
                          <a:solidFill>
                            <a:schemeClr val="tx1"/>
                          </a:solidFill>
                          <a:effectLst/>
                          <a:latin typeface="Verdana" pitchFamily="34" charset="0"/>
                          <a:cs typeface="Times New Roman" pitchFamily="18" charset="0"/>
                        </a:rPr>
                        <a:t>8.9+13</a:t>
                      </a:r>
                      <a:endParaRPr kumimoji="0" lang="tr-TR" sz="1200" b="0" i="0" u="none" strike="noStrike" cap="none" normalizeH="0" baseline="0" smtClean="0">
                        <a:ln>
                          <a:noFill/>
                        </a:ln>
                        <a:solidFill>
                          <a:schemeClr val="tx1"/>
                        </a:solidFill>
                        <a:effectLst/>
                        <a:latin typeface="Arial" charset="0"/>
                      </a:endParaRPr>
                    </a:p>
                  </a:txBody>
                  <a:tcPr marT="45709" marB="4570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tr-TR" sz="1200" b="0" i="0" u="none" strike="noStrike" cap="none" normalizeH="0" baseline="0" smtClean="0">
                          <a:ln>
                            <a:noFill/>
                          </a:ln>
                          <a:solidFill>
                            <a:schemeClr val="tx1"/>
                          </a:solidFill>
                          <a:effectLst/>
                          <a:latin typeface="Verdana" pitchFamily="34" charset="0"/>
                          <a:cs typeface="Times New Roman" pitchFamily="18" charset="0"/>
                        </a:rPr>
                        <a:t>SABEB</a:t>
                      </a:r>
                      <a:endParaRPr kumimoji="0" lang="tr-TR" sz="1200" b="0" i="0" u="none" strike="noStrike" cap="none" normalizeH="0" baseline="0" smtClean="0">
                        <a:ln>
                          <a:noFill/>
                        </a:ln>
                        <a:solidFill>
                          <a:schemeClr val="tx1"/>
                        </a:solidFill>
                        <a:effectLst/>
                        <a:latin typeface="Arial" charset="0"/>
                      </a:endParaRPr>
                    </a:p>
                    <a:p>
                      <a:pPr marL="342900" marR="0" lvl="0" indent="-342900" algn="l" defTabSz="914400" rtl="0" eaLnBrk="0" fontAlgn="base" latinLnBrk="0" hangingPunct="0">
                        <a:lnSpc>
                          <a:spcPct val="100000"/>
                        </a:lnSpc>
                        <a:spcBef>
                          <a:spcPct val="0"/>
                        </a:spcBef>
                        <a:spcAft>
                          <a:spcPct val="0"/>
                        </a:spcAft>
                        <a:buClrTx/>
                        <a:buSzTx/>
                        <a:buFontTx/>
                        <a:buNone/>
                        <a:tabLst/>
                      </a:pPr>
                      <a:r>
                        <a:rPr kumimoji="0" lang="tr-TR" sz="1200" b="0" i="0" u="none" strike="noStrike" cap="none" normalizeH="0" baseline="0" smtClean="0">
                          <a:ln>
                            <a:noFill/>
                          </a:ln>
                          <a:solidFill>
                            <a:schemeClr val="tx1"/>
                          </a:solidFill>
                          <a:effectLst/>
                          <a:latin typeface="Verdana" pitchFamily="34" charset="0"/>
                          <a:cs typeface="Times New Roman" pitchFamily="18" charset="0"/>
                        </a:rPr>
                        <a:t>B</a:t>
                      </a:r>
                      <a:endParaRPr kumimoji="0" lang="tr-TR" sz="1200" b="0" i="0" u="none" strike="noStrike" cap="none" normalizeH="0" baseline="0" smtClean="0">
                        <a:ln>
                          <a:noFill/>
                        </a:ln>
                        <a:solidFill>
                          <a:schemeClr val="tx1"/>
                        </a:solidFill>
                        <a:effectLst/>
                        <a:latin typeface="Arial" charset="0"/>
                      </a:endParaRPr>
                    </a:p>
                    <a:p>
                      <a:pPr marL="342900" marR="0" lvl="0" indent="-342900" algn="l" defTabSz="914400" rtl="0" eaLnBrk="0" fontAlgn="base" latinLnBrk="0" hangingPunct="0">
                        <a:lnSpc>
                          <a:spcPct val="100000"/>
                        </a:lnSpc>
                        <a:spcBef>
                          <a:spcPct val="0"/>
                        </a:spcBef>
                        <a:spcAft>
                          <a:spcPct val="0"/>
                        </a:spcAft>
                        <a:buClrTx/>
                        <a:buSzTx/>
                        <a:buFontTx/>
                        <a:buNone/>
                        <a:tabLst/>
                      </a:pPr>
                      <a:r>
                        <a:rPr kumimoji="0" lang="tr-TR" sz="1200" b="0" i="0" u="none" strike="noStrike" cap="none" normalizeH="0" baseline="0" smtClean="0">
                          <a:ln>
                            <a:noFill/>
                          </a:ln>
                          <a:solidFill>
                            <a:schemeClr val="tx1"/>
                          </a:solidFill>
                          <a:effectLst/>
                          <a:latin typeface="Verdana" pitchFamily="34" charset="0"/>
                          <a:cs typeface="Times New Roman" pitchFamily="18" charset="0"/>
                        </a:rPr>
                        <a:t>6.7+9</a:t>
                      </a:r>
                      <a:endParaRPr kumimoji="0" lang="tr-TR" sz="1200" b="0" i="0" u="none" strike="noStrike" cap="none" normalizeH="0" baseline="0" smtClean="0">
                        <a:ln>
                          <a:noFill/>
                        </a:ln>
                        <a:solidFill>
                          <a:schemeClr val="tx1"/>
                        </a:solidFill>
                        <a:effectLst/>
                        <a:latin typeface="Arial" charset="0"/>
                      </a:endParaRPr>
                    </a:p>
                  </a:txBody>
                  <a:tcPr marT="45709" marB="4570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tr-TR" sz="1200" b="1" i="0" u="none" strike="noStrike" cap="none" normalizeH="0" baseline="0" smtClean="0">
                          <a:ln>
                            <a:noFill/>
                          </a:ln>
                          <a:solidFill>
                            <a:schemeClr val="tx1"/>
                          </a:solidFill>
                          <a:effectLst/>
                          <a:latin typeface="Verdana" pitchFamily="34" charset="0"/>
                          <a:cs typeface="Times New Roman" pitchFamily="18" charset="0"/>
                        </a:rPr>
                        <a:t>SABEF</a:t>
                      </a:r>
                      <a:endParaRPr kumimoji="0" lang="tr-TR" sz="1200" b="0" i="0" u="none" strike="noStrike" cap="none" normalizeH="0" baseline="0" smtClean="0">
                        <a:ln>
                          <a:noFill/>
                        </a:ln>
                        <a:solidFill>
                          <a:schemeClr val="tx1"/>
                        </a:solidFill>
                        <a:effectLst/>
                        <a:latin typeface="Arial" charset="0"/>
                      </a:endParaRPr>
                    </a:p>
                    <a:p>
                      <a:pPr marL="342900" marR="0" lvl="0" indent="-342900" algn="l" defTabSz="914400" rtl="0" eaLnBrk="0" fontAlgn="base" latinLnBrk="0" hangingPunct="0">
                        <a:lnSpc>
                          <a:spcPct val="100000"/>
                        </a:lnSpc>
                        <a:spcBef>
                          <a:spcPct val="0"/>
                        </a:spcBef>
                        <a:spcAft>
                          <a:spcPct val="0"/>
                        </a:spcAft>
                        <a:buClrTx/>
                        <a:buSzTx/>
                        <a:buFontTx/>
                        <a:buNone/>
                        <a:tabLst/>
                      </a:pPr>
                      <a:r>
                        <a:rPr kumimoji="0" lang="tr-TR" sz="1200" b="1" i="0" u="none" strike="noStrike" cap="none" normalizeH="0" baseline="0" smtClean="0">
                          <a:ln>
                            <a:noFill/>
                          </a:ln>
                          <a:solidFill>
                            <a:schemeClr val="tx1"/>
                          </a:solidFill>
                          <a:effectLst/>
                          <a:latin typeface="Verdana" pitchFamily="34" charset="0"/>
                          <a:cs typeface="Times New Roman" pitchFamily="18" charset="0"/>
                        </a:rPr>
                        <a:t>F</a:t>
                      </a:r>
                      <a:endParaRPr kumimoji="0" lang="tr-TR" sz="1200" b="0" i="0" u="none" strike="noStrike" cap="none" normalizeH="0" baseline="0" smtClean="0">
                        <a:ln>
                          <a:noFill/>
                        </a:ln>
                        <a:solidFill>
                          <a:schemeClr val="tx1"/>
                        </a:solidFill>
                        <a:effectLst/>
                        <a:latin typeface="Arial" charset="0"/>
                      </a:endParaRPr>
                    </a:p>
                    <a:p>
                      <a:pPr marL="342900" marR="0" lvl="0" indent="-342900" algn="l" defTabSz="914400" rtl="0" eaLnBrk="0" fontAlgn="base" latinLnBrk="0" hangingPunct="0">
                        <a:lnSpc>
                          <a:spcPct val="100000"/>
                        </a:lnSpc>
                        <a:spcBef>
                          <a:spcPct val="0"/>
                        </a:spcBef>
                        <a:spcAft>
                          <a:spcPct val="0"/>
                        </a:spcAft>
                        <a:buClrTx/>
                        <a:buSzTx/>
                        <a:buFontTx/>
                        <a:buNone/>
                        <a:tabLst/>
                      </a:pPr>
                      <a:r>
                        <a:rPr kumimoji="0" lang="tr-TR" sz="1200" b="1" i="0" u="none" strike="noStrike" cap="none" normalizeH="0" baseline="0" smtClean="0">
                          <a:ln>
                            <a:noFill/>
                          </a:ln>
                          <a:solidFill>
                            <a:schemeClr val="tx1"/>
                          </a:solidFill>
                          <a:effectLst/>
                          <a:latin typeface="Verdana" pitchFamily="34" charset="0"/>
                          <a:cs typeface="Times New Roman" pitchFamily="18" charset="0"/>
                        </a:rPr>
                        <a:t>3+12</a:t>
                      </a:r>
                      <a:endParaRPr kumimoji="0" lang="tr-TR" sz="1200" b="0" i="0" u="none" strike="noStrike" cap="none" normalizeH="0" baseline="0" smtClean="0">
                        <a:ln>
                          <a:noFill/>
                        </a:ln>
                        <a:solidFill>
                          <a:schemeClr val="tx1"/>
                        </a:solidFill>
                        <a:effectLst/>
                        <a:latin typeface="Arial" charset="0"/>
                      </a:endParaRPr>
                    </a:p>
                  </a:txBody>
                  <a:tcPr marT="45709" marB="4570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tr-TR" sz="1200" b="0" i="0" u="none" strike="noStrike" cap="none" normalizeH="0" baseline="0" smtClean="0">
                          <a:ln>
                            <a:noFill/>
                          </a:ln>
                          <a:solidFill>
                            <a:schemeClr val="tx1"/>
                          </a:solidFill>
                          <a:effectLst/>
                          <a:latin typeface="Verdana" pitchFamily="34" charset="0"/>
                          <a:cs typeface="Times New Roman" pitchFamily="18" charset="0"/>
                        </a:rPr>
                        <a:t>SABCB</a:t>
                      </a:r>
                      <a:endParaRPr kumimoji="0" lang="tr-TR" sz="1200" b="0" i="0" u="none" strike="noStrike" cap="none" normalizeH="0" baseline="0" smtClean="0">
                        <a:ln>
                          <a:noFill/>
                        </a:ln>
                        <a:solidFill>
                          <a:schemeClr val="tx1"/>
                        </a:solidFill>
                        <a:effectLst/>
                        <a:latin typeface="Arial" charset="0"/>
                      </a:endParaRPr>
                    </a:p>
                    <a:p>
                      <a:pPr marL="342900" marR="0" lvl="0" indent="-342900" algn="l" defTabSz="914400" rtl="0" eaLnBrk="0" fontAlgn="base" latinLnBrk="0" hangingPunct="0">
                        <a:lnSpc>
                          <a:spcPct val="100000"/>
                        </a:lnSpc>
                        <a:spcBef>
                          <a:spcPct val="0"/>
                        </a:spcBef>
                        <a:spcAft>
                          <a:spcPct val="0"/>
                        </a:spcAft>
                        <a:buClrTx/>
                        <a:buSzTx/>
                        <a:buFontTx/>
                        <a:buNone/>
                        <a:tabLst/>
                      </a:pPr>
                      <a:r>
                        <a:rPr kumimoji="0" lang="tr-TR" sz="1200" b="0" i="0" u="none" strike="noStrike" cap="none" normalizeH="0" baseline="0" smtClean="0">
                          <a:ln>
                            <a:noFill/>
                          </a:ln>
                          <a:solidFill>
                            <a:schemeClr val="tx1"/>
                          </a:solidFill>
                          <a:effectLst/>
                          <a:latin typeface="Verdana" pitchFamily="34" charset="0"/>
                          <a:cs typeface="Times New Roman" pitchFamily="18" charset="0"/>
                        </a:rPr>
                        <a:t>B</a:t>
                      </a:r>
                      <a:endParaRPr kumimoji="0" lang="tr-TR" sz="1200" b="0" i="0" u="none" strike="noStrike" cap="none" normalizeH="0" baseline="0" smtClean="0">
                        <a:ln>
                          <a:noFill/>
                        </a:ln>
                        <a:solidFill>
                          <a:schemeClr val="tx1"/>
                        </a:solidFill>
                        <a:effectLst/>
                        <a:latin typeface="Arial" charset="0"/>
                      </a:endParaRPr>
                    </a:p>
                    <a:p>
                      <a:pPr marL="342900" marR="0" lvl="0" indent="-342900" algn="l" defTabSz="914400" rtl="0" eaLnBrk="0" fontAlgn="base" latinLnBrk="0" hangingPunct="0">
                        <a:lnSpc>
                          <a:spcPct val="100000"/>
                        </a:lnSpc>
                        <a:spcBef>
                          <a:spcPct val="0"/>
                        </a:spcBef>
                        <a:spcAft>
                          <a:spcPct val="0"/>
                        </a:spcAft>
                        <a:buClrTx/>
                        <a:buSzTx/>
                        <a:buFontTx/>
                        <a:buNone/>
                        <a:tabLst/>
                      </a:pPr>
                      <a:r>
                        <a:rPr kumimoji="0" lang="tr-TR" sz="1200" b="0" i="0" u="none" strike="noStrike" cap="none" normalizeH="0" baseline="0" smtClean="0">
                          <a:ln>
                            <a:noFill/>
                          </a:ln>
                          <a:solidFill>
                            <a:schemeClr val="tx1"/>
                          </a:solidFill>
                          <a:effectLst/>
                          <a:latin typeface="Verdana" pitchFamily="34" charset="0"/>
                          <a:cs typeface="Times New Roman" pitchFamily="18" charset="0"/>
                        </a:rPr>
                        <a:t>6.7+15</a:t>
                      </a:r>
                      <a:endParaRPr kumimoji="0" lang="tr-TR" sz="1200" b="0" i="0" u="none" strike="noStrike" cap="none" normalizeH="0" baseline="0" smtClean="0">
                        <a:ln>
                          <a:noFill/>
                        </a:ln>
                        <a:solidFill>
                          <a:schemeClr val="tx1"/>
                        </a:solidFill>
                        <a:effectLst/>
                        <a:latin typeface="Arial" charset="0"/>
                      </a:endParaRPr>
                    </a:p>
                  </a:txBody>
                  <a:tcPr marT="45709" marB="4570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n-US" sz="1200" b="0" i="0" u="none" strike="noStrike" cap="none" normalizeH="0" baseline="0" smtClean="0">
                        <a:ln>
                          <a:noFill/>
                        </a:ln>
                        <a:solidFill>
                          <a:schemeClr val="tx1"/>
                        </a:solidFill>
                        <a:effectLst/>
                        <a:latin typeface="Arial" charset="0"/>
                      </a:endParaRPr>
                    </a:p>
                  </a:txBody>
                  <a:tcPr marT="45709" marB="4570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639998">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tr-TR" sz="1200" b="0" i="0" u="none" strike="noStrike" cap="none" normalizeH="0" baseline="0" smtClean="0">
                          <a:ln>
                            <a:noFill/>
                          </a:ln>
                          <a:solidFill>
                            <a:schemeClr val="tx1"/>
                          </a:solidFill>
                          <a:effectLst/>
                          <a:latin typeface="Verdana" pitchFamily="34" charset="0"/>
                          <a:cs typeface="Times New Roman" pitchFamily="18" charset="0"/>
                        </a:rPr>
                        <a:t>SDS</a:t>
                      </a:r>
                      <a:endParaRPr kumimoji="0" lang="tr-TR" sz="1200" b="0" i="0" u="none" strike="noStrike" cap="none" normalizeH="0" baseline="0" smtClean="0">
                        <a:ln>
                          <a:noFill/>
                        </a:ln>
                        <a:solidFill>
                          <a:schemeClr val="tx1"/>
                        </a:solidFill>
                        <a:effectLst/>
                        <a:latin typeface="Arial" charset="0"/>
                      </a:endParaRPr>
                    </a:p>
                    <a:p>
                      <a:pPr marL="342900" marR="0" lvl="0" indent="-342900" algn="l" defTabSz="914400" rtl="0" eaLnBrk="0" fontAlgn="base" latinLnBrk="0" hangingPunct="0">
                        <a:lnSpc>
                          <a:spcPct val="100000"/>
                        </a:lnSpc>
                        <a:spcBef>
                          <a:spcPct val="0"/>
                        </a:spcBef>
                        <a:spcAft>
                          <a:spcPct val="0"/>
                        </a:spcAft>
                        <a:buClrTx/>
                        <a:buSzTx/>
                        <a:buFontTx/>
                        <a:buNone/>
                        <a:tabLst/>
                      </a:pPr>
                      <a:r>
                        <a:rPr kumimoji="0" lang="tr-TR" sz="1200" b="0" i="0" u="none" strike="noStrike" cap="none" normalizeH="0" baseline="0" smtClean="0">
                          <a:ln>
                            <a:noFill/>
                          </a:ln>
                          <a:solidFill>
                            <a:schemeClr val="tx1"/>
                          </a:solidFill>
                          <a:effectLst/>
                          <a:latin typeface="Verdana" pitchFamily="34" charset="0"/>
                          <a:cs typeface="Times New Roman" pitchFamily="18" charset="0"/>
                        </a:rPr>
                        <a:t>S</a:t>
                      </a:r>
                      <a:endParaRPr kumimoji="0" lang="tr-TR" sz="1200" b="0" i="0" u="none" strike="noStrike" cap="none" normalizeH="0" baseline="0" smtClean="0">
                        <a:ln>
                          <a:noFill/>
                        </a:ln>
                        <a:solidFill>
                          <a:schemeClr val="tx1"/>
                        </a:solidFill>
                        <a:effectLst/>
                        <a:latin typeface="Arial" charset="0"/>
                      </a:endParaRPr>
                    </a:p>
                    <a:p>
                      <a:pPr marL="342900" marR="0" lvl="0" indent="-342900" algn="l" defTabSz="914400" rtl="0" eaLnBrk="0" fontAlgn="base" latinLnBrk="0" hangingPunct="0">
                        <a:lnSpc>
                          <a:spcPct val="100000"/>
                        </a:lnSpc>
                        <a:spcBef>
                          <a:spcPct val="0"/>
                        </a:spcBef>
                        <a:spcAft>
                          <a:spcPct val="0"/>
                        </a:spcAft>
                        <a:buClrTx/>
                        <a:buSzTx/>
                        <a:buFontTx/>
                        <a:buNone/>
                        <a:tabLst/>
                      </a:pPr>
                      <a:r>
                        <a:rPr kumimoji="0" lang="tr-TR" sz="1200" b="0" i="0" u="none" strike="noStrike" cap="none" normalizeH="0" baseline="0" smtClean="0">
                          <a:ln>
                            <a:noFill/>
                          </a:ln>
                          <a:solidFill>
                            <a:schemeClr val="tx1"/>
                          </a:solidFill>
                          <a:effectLst/>
                          <a:latin typeface="Verdana" pitchFamily="34" charset="0"/>
                          <a:cs typeface="Times New Roman" pitchFamily="18" charset="0"/>
                        </a:rPr>
                        <a:t>11+8</a:t>
                      </a:r>
                      <a:endParaRPr kumimoji="0" lang="tr-TR" sz="1200" b="0" i="0" u="none" strike="noStrike" cap="none" normalizeH="0" baseline="0" smtClean="0">
                        <a:ln>
                          <a:noFill/>
                        </a:ln>
                        <a:solidFill>
                          <a:schemeClr val="tx1"/>
                        </a:solidFill>
                        <a:effectLst/>
                        <a:latin typeface="Arial" charset="0"/>
                      </a:endParaRPr>
                    </a:p>
                  </a:txBody>
                  <a:tcPr marT="45709" marB="4570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tr-TR" sz="1200" b="0" i="0" u="none" strike="noStrike" cap="none" normalizeH="0" baseline="0" smtClean="0">
                          <a:ln>
                            <a:noFill/>
                          </a:ln>
                          <a:solidFill>
                            <a:schemeClr val="tx1"/>
                          </a:solidFill>
                          <a:effectLst/>
                          <a:latin typeface="Verdana" pitchFamily="34" charset="0"/>
                          <a:cs typeface="Times New Roman" pitchFamily="18" charset="0"/>
                        </a:rPr>
                        <a:t>SDA</a:t>
                      </a:r>
                      <a:endParaRPr kumimoji="0" lang="tr-TR" sz="1200" b="0" i="0" u="none" strike="noStrike" cap="none" normalizeH="0" baseline="0" smtClean="0">
                        <a:ln>
                          <a:noFill/>
                        </a:ln>
                        <a:solidFill>
                          <a:schemeClr val="tx1"/>
                        </a:solidFill>
                        <a:effectLst/>
                        <a:latin typeface="Arial" charset="0"/>
                      </a:endParaRPr>
                    </a:p>
                    <a:p>
                      <a:pPr marL="342900" marR="0" lvl="0" indent="-342900" algn="l" defTabSz="914400" rtl="0" eaLnBrk="0" fontAlgn="base" latinLnBrk="0" hangingPunct="0">
                        <a:lnSpc>
                          <a:spcPct val="100000"/>
                        </a:lnSpc>
                        <a:spcBef>
                          <a:spcPct val="0"/>
                        </a:spcBef>
                        <a:spcAft>
                          <a:spcPct val="0"/>
                        </a:spcAft>
                        <a:buClrTx/>
                        <a:buSzTx/>
                        <a:buFontTx/>
                        <a:buNone/>
                        <a:tabLst/>
                      </a:pPr>
                      <a:r>
                        <a:rPr kumimoji="0" lang="tr-TR" sz="1200" b="0" i="0" u="none" strike="noStrike" cap="none" normalizeH="0" baseline="0" smtClean="0">
                          <a:ln>
                            <a:noFill/>
                          </a:ln>
                          <a:solidFill>
                            <a:schemeClr val="tx1"/>
                          </a:solidFill>
                          <a:effectLst/>
                          <a:latin typeface="Verdana" pitchFamily="34" charset="0"/>
                          <a:cs typeface="Times New Roman" pitchFamily="18" charset="0"/>
                        </a:rPr>
                        <a:t>A</a:t>
                      </a:r>
                      <a:endParaRPr kumimoji="0" lang="tr-TR" sz="1200" b="0" i="0" u="none" strike="noStrike" cap="none" normalizeH="0" baseline="0" smtClean="0">
                        <a:ln>
                          <a:noFill/>
                        </a:ln>
                        <a:solidFill>
                          <a:schemeClr val="tx1"/>
                        </a:solidFill>
                        <a:effectLst/>
                        <a:latin typeface="Arial" charset="0"/>
                      </a:endParaRPr>
                    </a:p>
                    <a:p>
                      <a:pPr marL="342900" marR="0" lvl="0" indent="-342900" algn="l" defTabSz="914400" rtl="0" eaLnBrk="0" fontAlgn="base" latinLnBrk="0" hangingPunct="0">
                        <a:lnSpc>
                          <a:spcPct val="100000"/>
                        </a:lnSpc>
                        <a:spcBef>
                          <a:spcPct val="0"/>
                        </a:spcBef>
                        <a:spcAft>
                          <a:spcPct val="0"/>
                        </a:spcAft>
                        <a:buClrTx/>
                        <a:buSzTx/>
                        <a:buFontTx/>
                        <a:buNone/>
                        <a:tabLst/>
                      </a:pPr>
                      <a:r>
                        <a:rPr kumimoji="0" lang="tr-TR" sz="1200" b="0" i="0" u="none" strike="noStrike" cap="none" normalizeH="0" baseline="0" smtClean="0">
                          <a:ln>
                            <a:noFill/>
                          </a:ln>
                          <a:solidFill>
                            <a:schemeClr val="tx1"/>
                          </a:solidFill>
                          <a:effectLst/>
                          <a:latin typeface="Verdana" pitchFamily="34" charset="0"/>
                          <a:cs typeface="Times New Roman" pitchFamily="18" charset="0"/>
                        </a:rPr>
                        <a:t>10.4+9</a:t>
                      </a:r>
                      <a:endParaRPr kumimoji="0" lang="tr-TR" sz="1200" b="0" i="0" u="none" strike="noStrike" cap="none" normalizeH="0" baseline="0" smtClean="0">
                        <a:ln>
                          <a:noFill/>
                        </a:ln>
                        <a:solidFill>
                          <a:schemeClr val="tx1"/>
                        </a:solidFill>
                        <a:effectLst/>
                        <a:latin typeface="Arial" charset="0"/>
                      </a:endParaRPr>
                    </a:p>
                  </a:txBody>
                  <a:tcPr marT="45709" marB="4570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tr-TR" sz="1200" b="0" i="0" u="none" strike="noStrike" cap="none" normalizeH="0" baseline="0" smtClean="0">
                          <a:ln>
                            <a:noFill/>
                          </a:ln>
                          <a:solidFill>
                            <a:schemeClr val="tx1"/>
                          </a:solidFill>
                          <a:effectLst/>
                          <a:latin typeface="Verdana" pitchFamily="34" charset="0"/>
                          <a:cs typeface="Times New Roman" pitchFamily="18" charset="0"/>
                        </a:rPr>
                        <a:t>SDE</a:t>
                      </a:r>
                      <a:endParaRPr kumimoji="0" lang="tr-TR" sz="1200" b="0" i="0" u="none" strike="noStrike" cap="none" normalizeH="0" baseline="0" smtClean="0">
                        <a:ln>
                          <a:noFill/>
                        </a:ln>
                        <a:solidFill>
                          <a:schemeClr val="tx1"/>
                        </a:solidFill>
                        <a:effectLst/>
                        <a:latin typeface="Arial" charset="0"/>
                      </a:endParaRPr>
                    </a:p>
                    <a:p>
                      <a:pPr marL="342900" marR="0" lvl="0" indent="-342900" algn="l" defTabSz="914400" rtl="0" eaLnBrk="0" fontAlgn="base" latinLnBrk="0" hangingPunct="0">
                        <a:lnSpc>
                          <a:spcPct val="100000"/>
                        </a:lnSpc>
                        <a:spcBef>
                          <a:spcPct val="0"/>
                        </a:spcBef>
                        <a:spcAft>
                          <a:spcPct val="0"/>
                        </a:spcAft>
                        <a:buClrTx/>
                        <a:buSzTx/>
                        <a:buFontTx/>
                        <a:buNone/>
                        <a:tabLst/>
                      </a:pPr>
                      <a:r>
                        <a:rPr kumimoji="0" lang="tr-TR" sz="1200" b="0" i="0" u="none" strike="noStrike" cap="none" normalizeH="0" baseline="0" smtClean="0">
                          <a:ln>
                            <a:noFill/>
                          </a:ln>
                          <a:solidFill>
                            <a:schemeClr val="tx1"/>
                          </a:solidFill>
                          <a:effectLst/>
                          <a:latin typeface="Verdana" pitchFamily="34" charset="0"/>
                          <a:cs typeface="Times New Roman" pitchFamily="18" charset="0"/>
                        </a:rPr>
                        <a:t>E</a:t>
                      </a:r>
                      <a:endParaRPr kumimoji="0" lang="tr-TR" sz="1200" b="0" i="0" u="none" strike="noStrike" cap="none" normalizeH="0" baseline="0" smtClean="0">
                        <a:ln>
                          <a:noFill/>
                        </a:ln>
                        <a:solidFill>
                          <a:schemeClr val="tx1"/>
                        </a:solidFill>
                        <a:effectLst/>
                        <a:latin typeface="Arial" charset="0"/>
                      </a:endParaRPr>
                    </a:p>
                    <a:p>
                      <a:pPr marL="342900" marR="0" lvl="0" indent="-342900" algn="l" defTabSz="914400" rtl="0" eaLnBrk="0" fontAlgn="base" latinLnBrk="0" hangingPunct="0">
                        <a:lnSpc>
                          <a:spcPct val="100000"/>
                        </a:lnSpc>
                        <a:spcBef>
                          <a:spcPct val="0"/>
                        </a:spcBef>
                        <a:spcAft>
                          <a:spcPct val="0"/>
                        </a:spcAft>
                        <a:buClrTx/>
                        <a:buSzTx/>
                        <a:buFontTx/>
                        <a:buNone/>
                        <a:tabLst/>
                      </a:pPr>
                      <a:r>
                        <a:rPr kumimoji="0" lang="tr-TR" sz="1200" b="0" i="0" u="none" strike="noStrike" cap="none" normalizeH="0" baseline="0" smtClean="0">
                          <a:ln>
                            <a:noFill/>
                          </a:ln>
                          <a:solidFill>
                            <a:schemeClr val="tx1"/>
                          </a:solidFill>
                          <a:effectLst/>
                          <a:latin typeface="Verdana" pitchFamily="34" charset="0"/>
                          <a:cs typeface="Times New Roman" pitchFamily="18" charset="0"/>
                        </a:rPr>
                        <a:t>6.9+9</a:t>
                      </a:r>
                      <a:endParaRPr kumimoji="0" lang="tr-TR" sz="1200" b="0" i="0" u="none" strike="noStrike" cap="none" normalizeH="0" baseline="0" smtClean="0">
                        <a:ln>
                          <a:noFill/>
                        </a:ln>
                        <a:solidFill>
                          <a:schemeClr val="tx1"/>
                        </a:solidFill>
                        <a:effectLst/>
                        <a:latin typeface="Arial" charset="0"/>
                      </a:endParaRPr>
                    </a:p>
                  </a:txBody>
                  <a:tcPr marT="45709" marB="4570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tr-TR" sz="1200" b="0" i="0" u="none" strike="noStrike" cap="none" normalizeH="0" baseline="0" smtClean="0">
                          <a:ln>
                            <a:noFill/>
                          </a:ln>
                          <a:solidFill>
                            <a:schemeClr val="tx1"/>
                          </a:solidFill>
                          <a:effectLst/>
                          <a:latin typeface="Verdana" pitchFamily="34" charset="0"/>
                          <a:cs typeface="Times New Roman" pitchFamily="18" charset="0"/>
                        </a:rPr>
                        <a:t>SAS</a:t>
                      </a:r>
                      <a:endParaRPr kumimoji="0" lang="tr-TR" sz="1200" b="0" i="0" u="none" strike="noStrike" cap="none" normalizeH="0" baseline="0" smtClean="0">
                        <a:ln>
                          <a:noFill/>
                        </a:ln>
                        <a:solidFill>
                          <a:schemeClr val="tx1"/>
                        </a:solidFill>
                        <a:effectLst/>
                        <a:latin typeface="Arial" charset="0"/>
                      </a:endParaRPr>
                    </a:p>
                    <a:p>
                      <a:pPr marL="342900" marR="0" lvl="0" indent="-342900" algn="l" defTabSz="914400" rtl="0" eaLnBrk="0" fontAlgn="base" latinLnBrk="0" hangingPunct="0">
                        <a:lnSpc>
                          <a:spcPct val="100000"/>
                        </a:lnSpc>
                        <a:spcBef>
                          <a:spcPct val="0"/>
                        </a:spcBef>
                        <a:spcAft>
                          <a:spcPct val="0"/>
                        </a:spcAft>
                        <a:buClrTx/>
                        <a:buSzTx/>
                        <a:buFontTx/>
                        <a:buNone/>
                        <a:tabLst/>
                      </a:pPr>
                      <a:r>
                        <a:rPr kumimoji="0" lang="tr-TR" sz="1200" b="0" i="0" u="none" strike="noStrike" cap="none" normalizeH="0" baseline="0" smtClean="0">
                          <a:ln>
                            <a:noFill/>
                          </a:ln>
                          <a:solidFill>
                            <a:schemeClr val="tx1"/>
                          </a:solidFill>
                          <a:effectLst/>
                          <a:latin typeface="Verdana" pitchFamily="34" charset="0"/>
                          <a:cs typeface="Times New Roman" pitchFamily="18" charset="0"/>
                        </a:rPr>
                        <a:t>S</a:t>
                      </a:r>
                      <a:endParaRPr kumimoji="0" lang="tr-TR" sz="1200" b="0" i="0" u="none" strike="noStrike" cap="none" normalizeH="0" baseline="0" smtClean="0">
                        <a:ln>
                          <a:noFill/>
                        </a:ln>
                        <a:solidFill>
                          <a:schemeClr val="tx1"/>
                        </a:solidFill>
                        <a:effectLst/>
                        <a:latin typeface="Arial" charset="0"/>
                      </a:endParaRPr>
                    </a:p>
                    <a:p>
                      <a:pPr marL="342900" marR="0" lvl="0" indent="-342900" algn="l" defTabSz="914400" rtl="0" eaLnBrk="0" fontAlgn="base" latinLnBrk="0" hangingPunct="0">
                        <a:lnSpc>
                          <a:spcPct val="100000"/>
                        </a:lnSpc>
                        <a:spcBef>
                          <a:spcPct val="0"/>
                        </a:spcBef>
                        <a:spcAft>
                          <a:spcPct val="0"/>
                        </a:spcAft>
                        <a:buClrTx/>
                        <a:buSzTx/>
                        <a:buFontTx/>
                        <a:buNone/>
                        <a:tabLst/>
                      </a:pPr>
                      <a:r>
                        <a:rPr kumimoji="0" lang="tr-TR" sz="1200" b="0" i="0" u="none" strike="noStrike" cap="none" normalizeH="0" baseline="0" smtClean="0">
                          <a:ln>
                            <a:noFill/>
                          </a:ln>
                          <a:solidFill>
                            <a:schemeClr val="tx1"/>
                          </a:solidFill>
                          <a:effectLst/>
                          <a:latin typeface="Verdana" pitchFamily="34" charset="0"/>
                          <a:cs typeface="Times New Roman" pitchFamily="18" charset="0"/>
                        </a:rPr>
                        <a:t>11+6</a:t>
                      </a:r>
                      <a:endParaRPr kumimoji="0" lang="tr-TR" sz="1200" b="0" i="0" u="none" strike="noStrike" cap="none" normalizeH="0" baseline="0" smtClean="0">
                        <a:ln>
                          <a:noFill/>
                        </a:ln>
                        <a:solidFill>
                          <a:schemeClr val="tx1"/>
                        </a:solidFill>
                        <a:effectLst/>
                        <a:latin typeface="Arial" charset="0"/>
                      </a:endParaRPr>
                    </a:p>
                  </a:txBody>
                  <a:tcPr marT="45709" marB="4570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tr-TR" sz="1200" b="0" i="0" u="none" strike="noStrike" cap="none" normalizeH="0" baseline="0" dirty="0" smtClean="0">
                          <a:ln>
                            <a:noFill/>
                          </a:ln>
                          <a:solidFill>
                            <a:schemeClr val="tx1"/>
                          </a:solidFill>
                          <a:effectLst/>
                          <a:latin typeface="Verdana" pitchFamily="34" charset="0"/>
                          <a:cs typeface="Times New Roman" pitchFamily="18" charset="0"/>
                        </a:rPr>
                        <a:t>SAD</a:t>
                      </a:r>
                      <a:endParaRPr kumimoji="0" lang="tr-TR" sz="1200" b="0" i="0" u="none" strike="noStrike" cap="none" normalizeH="0" baseline="0" dirty="0" smtClean="0">
                        <a:ln>
                          <a:noFill/>
                        </a:ln>
                        <a:solidFill>
                          <a:schemeClr val="tx1"/>
                        </a:solidFill>
                        <a:effectLst/>
                        <a:latin typeface="Arial" charset="0"/>
                      </a:endParaRPr>
                    </a:p>
                    <a:p>
                      <a:pPr marL="342900" marR="0" lvl="0" indent="-342900" algn="l" defTabSz="914400" rtl="0" eaLnBrk="0" fontAlgn="base" latinLnBrk="0" hangingPunct="0">
                        <a:lnSpc>
                          <a:spcPct val="100000"/>
                        </a:lnSpc>
                        <a:spcBef>
                          <a:spcPct val="0"/>
                        </a:spcBef>
                        <a:spcAft>
                          <a:spcPct val="0"/>
                        </a:spcAft>
                        <a:buClrTx/>
                        <a:buSzTx/>
                        <a:buFontTx/>
                        <a:buNone/>
                        <a:tabLst/>
                      </a:pPr>
                      <a:r>
                        <a:rPr kumimoji="0" lang="tr-TR" sz="1200" b="0" i="0" u="none" strike="noStrike" cap="none" normalizeH="0" baseline="0" dirty="0" smtClean="0">
                          <a:ln>
                            <a:noFill/>
                          </a:ln>
                          <a:solidFill>
                            <a:schemeClr val="tx1"/>
                          </a:solidFill>
                          <a:effectLst/>
                          <a:latin typeface="Verdana" pitchFamily="34" charset="0"/>
                          <a:cs typeface="Times New Roman" pitchFamily="18" charset="0"/>
                        </a:rPr>
                        <a:t>D</a:t>
                      </a:r>
                      <a:endParaRPr kumimoji="0" lang="tr-TR" sz="1200" b="0" i="0" u="none" strike="noStrike" cap="none" normalizeH="0" baseline="0" dirty="0" smtClean="0">
                        <a:ln>
                          <a:noFill/>
                        </a:ln>
                        <a:solidFill>
                          <a:schemeClr val="tx1"/>
                        </a:solidFill>
                        <a:effectLst/>
                        <a:latin typeface="Arial" charset="0"/>
                      </a:endParaRPr>
                    </a:p>
                    <a:p>
                      <a:pPr marL="342900" marR="0" lvl="0" indent="-342900" algn="l" defTabSz="914400" rtl="0" eaLnBrk="0" fontAlgn="base" latinLnBrk="0" hangingPunct="0">
                        <a:lnSpc>
                          <a:spcPct val="100000"/>
                        </a:lnSpc>
                        <a:spcBef>
                          <a:spcPct val="0"/>
                        </a:spcBef>
                        <a:spcAft>
                          <a:spcPct val="0"/>
                        </a:spcAft>
                        <a:buClrTx/>
                        <a:buSzTx/>
                        <a:buFontTx/>
                        <a:buNone/>
                        <a:tabLst/>
                      </a:pPr>
                      <a:r>
                        <a:rPr kumimoji="0" lang="tr-TR" sz="1200" b="0" i="0" u="none" strike="noStrike" cap="none" normalizeH="0" baseline="0" dirty="0" smtClean="0">
                          <a:ln>
                            <a:noFill/>
                          </a:ln>
                          <a:solidFill>
                            <a:schemeClr val="tx1"/>
                          </a:solidFill>
                          <a:effectLst/>
                          <a:latin typeface="Verdana" pitchFamily="34" charset="0"/>
                          <a:cs typeface="Times New Roman" pitchFamily="18" charset="0"/>
                        </a:rPr>
                        <a:t>8.9+8</a:t>
                      </a:r>
                      <a:endParaRPr kumimoji="0" lang="tr-TR" sz="1200" b="0" i="0" u="none" strike="noStrike" cap="none" normalizeH="0" baseline="0" dirty="0" smtClean="0">
                        <a:ln>
                          <a:noFill/>
                        </a:ln>
                        <a:solidFill>
                          <a:schemeClr val="tx1"/>
                        </a:solidFill>
                        <a:effectLst/>
                        <a:latin typeface="Arial" charset="0"/>
                      </a:endParaRPr>
                    </a:p>
                  </a:txBody>
                  <a:tcPr marT="45709" marB="4570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tr-TR" sz="1200" b="0" i="0" u="none" strike="noStrike" cap="none" normalizeH="0" baseline="0" smtClean="0">
                          <a:ln>
                            <a:noFill/>
                          </a:ln>
                          <a:solidFill>
                            <a:schemeClr val="tx1"/>
                          </a:solidFill>
                          <a:effectLst/>
                          <a:latin typeface="Verdana" pitchFamily="34" charset="0"/>
                          <a:cs typeface="Times New Roman" pitchFamily="18" charset="0"/>
                        </a:rPr>
                        <a:t>SABA</a:t>
                      </a:r>
                      <a:endParaRPr kumimoji="0" lang="tr-TR" sz="1200" b="0" i="0" u="none" strike="noStrike" cap="none" normalizeH="0" baseline="0" smtClean="0">
                        <a:ln>
                          <a:noFill/>
                        </a:ln>
                        <a:solidFill>
                          <a:schemeClr val="tx1"/>
                        </a:solidFill>
                        <a:effectLst/>
                        <a:latin typeface="Arial" charset="0"/>
                      </a:endParaRPr>
                    </a:p>
                    <a:p>
                      <a:pPr marL="342900" marR="0" lvl="0" indent="-342900" algn="l" defTabSz="914400" rtl="0" eaLnBrk="0" fontAlgn="base" latinLnBrk="0" hangingPunct="0">
                        <a:lnSpc>
                          <a:spcPct val="100000"/>
                        </a:lnSpc>
                        <a:spcBef>
                          <a:spcPct val="0"/>
                        </a:spcBef>
                        <a:spcAft>
                          <a:spcPct val="0"/>
                        </a:spcAft>
                        <a:buClrTx/>
                        <a:buSzTx/>
                        <a:buFontTx/>
                        <a:buNone/>
                        <a:tabLst/>
                      </a:pPr>
                      <a:r>
                        <a:rPr kumimoji="0" lang="tr-TR" sz="1200" b="0" i="0" u="none" strike="noStrike" cap="none" normalizeH="0" baseline="0" smtClean="0">
                          <a:ln>
                            <a:noFill/>
                          </a:ln>
                          <a:solidFill>
                            <a:schemeClr val="tx1"/>
                          </a:solidFill>
                          <a:effectLst/>
                          <a:latin typeface="Verdana" pitchFamily="34" charset="0"/>
                          <a:cs typeface="Times New Roman" pitchFamily="18" charset="0"/>
                        </a:rPr>
                        <a:t>A</a:t>
                      </a:r>
                      <a:endParaRPr kumimoji="0" lang="tr-TR" sz="1200" b="0" i="0" u="none" strike="noStrike" cap="none" normalizeH="0" baseline="0" smtClean="0">
                        <a:ln>
                          <a:noFill/>
                        </a:ln>
                        <a:solidFill>
                          <a:schemeClr val="tx1"/>
                        </a:solidFill>
                        <a:effectLst/>
                        <a:latin typeface="Arial" charset="0"/>
                      </a:endParaRPr>
                    </a:p>
                    <a:p>
                      <a:pPr marL="342900" marR="0" lvl="0" indent="-342900" algn="l" defTabSz="914400" rtl="0" eaLnBrk="0" fontAlgn="base" latinLnBrk="0" hangingPunct="0">
                        <a:lnSpc>
                          <a:spcPct val="100000"/>
                        </a:lnSpc>
                        <a:spcBef>
                          <a:spcPct val="0"/>
                        </a:spcBef>
                        <a:spcAft>
                          <a:spcPct val="0"/>
                        </a:spcAft>
                        <a:buClrTx/>
                        <a:buSzTx/>
                        <a:buFontTx/>
                        <a:buNone/>
                        <a:tabLst/>
                      </a:pPr>
                      <a:r>
                        <a:rPr kumimoji="0" lang="tr-TR" sz="1200" b="0" i="0" u="none" strike="noStrike" cap="none" normalizeH="0" baseline="0" smtClean="0">
                          <a:ln>
                            <a:noFill/>
                          </a:ln>
                          <a:solidFill>
                            <a:schemeClr val="tx1"/>
                          </a:solidFill>
                          <a:effectLst/>
                          <a:latin typeface="Verdana" pitchFamily="34" charset="0"/>
                          <a:cs typeface="Times New Roman" pitchFamily="18" charset="0"/>
                        </a:rPr>
                        <a:t>10.4+11</a:t>
                      </a:r>
                      <a:endParaRPr kumimoji="0" lang="tr-TR" sz="1200" b="0" i="0" u="none" strike="noStrike" cap="none" normalizeH="0" baseline="0" smtClean="0">
                        <a:ln>
                          <a:noFill/>
                        </a:ln>
                        <a:solidFill>
                          <a:schemeClr val="tx1"/>
                        </a:solidFill>
                        <a:effectLst/>
                        <a:latin typeface="Arial" charset="0"/>
                      </a:endParaRPr>
                    </a:p>
                  </a:txBody>
                  <a:tcPr marT="45709" marB="4570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tr-TR" sz="1200" b="0" i="0" u="none" strike="noStrike" cap="none" normalizeH="0" baseline="0" smtClean="0">
                          <a:ln>
                            <a:noFill/>
                          </a:ln>
                          <a:solidFill>
                            <a:schemeClr val="tx1"/>
                          </a:solidFill>
                          <a:effectLst/>
                          <a:latin typeface="Verdana" pitchFamily="34" charset="0"/>
                          <a:cs typeface="Times New Roman" pitchFamily="18" charset="0"/>
                        </a:rPr>
                        <a:t>SABCB</a:t>
                      </a:r>
                      <a:endParaRPr kumimoji="0" lang="tr-TR" sz="1200" b="0" i="0" u="none" strike="noStrike" cap="none" normalizeH="0" baseline="0" smtClean="0">
                        <a:ln>
                          <a:noFill/>
                        </a:ln>
                        <a:solidFill>
                          <a:schemeClr val="tx1"/>
                        </a:solidFill>
                        <a:effectLst/>
                        <a:latin typeface="Arial" charset="0"/>
                      </a:endParaRPr>
                    </a:p>
                    <a:p>
                      <a:pPr marL="342900" marR="0" lvl="0" indent="-342900" algn="l" defTabSz="914400" rtl="0" eaLnBrk="0" fontAlgn="base" latinLnBrk="0" hangingPunct="0">
                        <a:lnSpc>
                          <a:spcPct val="100000"/>
                        </a:lnSpc>
                        <a:spcBef>
                          <a:spcPct val="0"/>
                        </a:spcBef>
                        <a:spcAft>
                          <a:spcPct val="0"/>
                        </a:spcAft>
                        <a:buClrTx/>
                        <a:buSzTx/>
                        <a:buFontTx/>
                        <a:buNone/>
                        <a:tabLst/>
                      </a:pPr>
                      <a:r>
                        <a:rPr kumimoji="0" lang="tr-TR" sz="1200" b="0" i="0" u="none" strike="noStrike" cap="none" normalizeH="0" baseline="0" smtClean="0">
                          <a:ln>
                            <a:noFill/>
                          </a:ln>
                          <a:solidFill>
                            <a:schemeClr val="tx1"/>
                          </a:solidFill>
                          <a:effectLst/>
                          <a:latin typeface="Verdana" pitchFamily="34" charset="0"/>
                          <a:cs typeface="Times New Roman" pitchFamily="18" charset="0"/>
                        </a:rPr>
                        <a:t>B</a:t>
                      </a:r>
                      <a:endParaRPr kumimoji="0" lang="tr-TR" sz="1200" b="0" i="0" u="none" strike="noStrike" cap="none" normalizeH="0" baseline="0" smtClean="0">
                        <a:ln>
                          <a:noFill/>
                        </a:ln>
                        <a:solidFill>
                          <a:schemeClr val="tx1"/>
                        </a:solidFill>
                        <a:effectLst/>
                        <a:latin typeface="Arial" charset="0"/>
                      </a:endParaRPr>
                    </a:p>
                    <a:p>
                      <a:pPr marL="342900" marR="0" lvl="0" indent="-342900" algn="l" defTabSz="914400" rtl="0" eaLnBrk="0" fontAlgn="base" latinLnBrk="0" hangingPunct="0">
                        <a:lnSpc>
                          <a:spcPct val="100000"/>
                        </a:lnSpc>
                        <a:spcBef>
                          <a:spcPct val="0"/>
                        </a:spcBef>
                        <a:spcAft>
                          <a:spcPct val="0"/>
                        </a:spcAft>
                        <a:buClrTx/>
                        <a:buSzTx/>
                        <a:buFontTx/>
                        <a:buNone/>
                        <a:tabLst/>
                      </a:pPr>
                      <a:r>
                        <a:rPr kumimoji="0" lang="tr-TR" sz="1200" b="0" i="0" u="none" strike="noStrike" cap="none" normalizeH="0" baseline="0" smtClean="0">
                          <a:ln>
                            <a:noFill/>
                          </a:ln>
                          <a:solidFill>
                            <a:schemeClr val="tx1"/>
                          </a:solidFill>
                          <a:effectLst/>
                          <a:latin typeface="Verdana" pitchFamily="34" charset="0"/>
                          <a:cs typeface="Times New Roman" pitchFamily="18" charset="0"/>
                        </a:rPr>
                        <a:t>6.7+15</a:t>
                      </a:r>
                      <a:endParaRPr kumimoji="0" lang="tr-TR" sz="1200" b="0" i="0" u="none" strike="noStrike" cap="none" normalizeH="0" baseline="0" smtClean="0">
                        <a:ln>
                          <a:noFill/>
                        </a:ln>
                        <a:solidFill>
                          <a:schemeClr val="tx1"/>
                        </a:solidFill>
                        <a:effectLst/>
                        <a:latin typeface="Arial" charset="0"/>
                      </a:endParaRPr>
                    </a:p>
                  </a:txBody>
                  <a:tcPr marT="45709" marB="4570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tr-TR" sz="1200" b="0" i="0" u="none" strike="noStrike" cap="none" normalizeH="0" baseline="0" smtClean="0">
                          <a:ln>
                            <a:noFill/>
                          </a:ln>
                          <a:solidFill>
                            <a:schemeClr val="tx1"/>
                          </a:solidFill>
                          <a:effectLst/>
                          <a:latin typeface="Verdana" pitchFamily="34" charset="0"/>
                          <a:cs typeface="Times New Roman" pitchFamily="18" charset="0"/>
                        </a:rPr>
                        <a:t>SABED</a:t>
                      </a:r>
                      <a:endParaRPr kumimoji="0" lang="tr-TR" sz="1200" b="0" i="0" u="none" strike="noStrike" cap="none" normalizeH="0" baseline="0" smtClean="0">
                        <a:ln>
                          <a:noFill/>
                        </a:ln>
                        <a:solidFill>
                          <a:schemeClr val="tx1"/>
                        </a:solidFill>
                        <a:effectLst/>
                        <a:latin typeface="Arial" charset="0"/>
                      </a:endParaRPr>
                    </a:p>
                    <a:p>
                      <a:pPr marL="342900" marR="0" lvl="0" indent="-342900" algn="l" defTabSz="914400" rtl="0" eaLnBrk="0" fontAlgn="base" latinLnBrk="0" hangingPunct="0">
                        <a:lnSpc>
                          <a:spcPct val="100000"/>
                        </a:lnSpc>
                        <a:spcBef>
                          <a:spcPct val="0"/>
                        </a:spcBef>
                        <a:spcAft>
                          <a:spcPct val="0"/>
                        </a:spcAft>
                        <a:buClrTx/>
                        <a:buSzTx/>
                        <a:buFontTx/>
                        <a:buNone/>
                        <a:tabLst/>
                      </a:pPr>
                      <a:r>
                        <a:rPr kumimoji="0" lang="tr-TR" sz="1200" b="0" i="0" u="none" strike="noStrike" cap="none" normalizeH="0" baseline="0" smtClean="0">
                          <a:ln>
                            <a:noFill/>
                          </a:ln>
                          <a:solidFill>
                            <a:schemeClr val="tx1"/>
                          </a:solidFill>
                          <a:effectLst/>
                          <a:latin typeface="Verdana" pitchFamily="34" charset="0"/>
                          <a:cs typeface="Times New Roman" pitchFamily="18" charset="0"/>
                        </a:rPr>
                        <a:t>D</a:t>
                      </a:r>
                      <a:endParaRPr kumimoji="0" lang="tr-TR" sz="1200" b="0" i="0" u="none" strike="noStrike" cap="none" normalizeH="0" baseline="0" smtClean="0">
                        <a:ln>
                          <a:noFill/>
                        </a:ln>
                        <a:solidFill>
                          <a:schemeClr val="tx1"/>
                        </a:solidFill>
                        <a:effectLst/>
                        <a:latin typeface="Arial" charset="0"/>
                      </a:endParaRPr>
                    </a:p>
                    <a:p>
                      <a:pPr marL="342900" marR="0" lvl="0" indent="-342900" algn="l" defTabSz="914400" rtl="0" eaLnBrk="0" fontAlgn="base" latinLnBrk="0" hangingPunct="0">
                        <a:lnSpc>
                          <a:spcPct val="100000"/>
                        </a:lnSpc>
                        <a:spcBef>
                          <a:spcPct val="0"/>
                        </a:spcBef>
                        <a:spcAft>
                          <a:spcPct val="0"/>
                        </a:spcAft>
                        <a:buClrTx/>
                        <a:buSzTx/>
                        <a:buFontTx/>
                        <a:buNone/>
                        <a:tabLst/>
                      </a:pPr>
                      <a:r>
                        <a:rPr kumimoji="0" lang="tr-TR" sz="1200" b="0" i="0" u="none" strike="noStrike" cap="none" normalizeH="0" baseline="0" smtClean="0">
                          <a:ln>
                            <a:noFill/>
                          </a:ln>
                          <a:solidFill>
                            <a:schemeClr val="tx1"/>
                          </a:solidFill>
                          <a:effectLst/>
                          <a:latin typeface="Verdana" pitchFamily="34" charset="0"/>
                          <a:cs typeface="Times New Roman" pitchFamily="18" charset="0"/>
                        </a:rPr>
                        <a:t>8.9+13</a:t>
                      </a:r>
                      <a:endParaRPr kumimoji="0" lang="tr-TR" sz="1200" b="0" i="0" u="none" strike="noStrike" cap="none" normalizeH="0" baseline="0" smtClean="0">
                        <a:ln>
                          <a:noFill/>
                        </a:ln>
                        <a:solidFill>
                          <a:schemeClr val="tx1"/>
                        </a:solidFill>
                        <a:effectLst/>
                        <a:latin typeface="Arial" charset="0"/>
                      </a:endParaRPr>
                    </a:p>
                  </a:txBody>
                  <a:tcPr marT="45709" marB="4570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tr-TR" sz="1200" b="0" i="0" u="none" strike="noStrike" cap="none" normalizeH="0" baseline="0" smtClean="0">
                          <a:ln>
                            <a:noFill/>
                          </a:ln>
                          <a:solidFill>
                            <a:schemeClr val="tx1"/>
                          </a:solidFill>
                          <a:effectLst/>
                          <a:latin typeface="Verdana" pitchFamily="34" charset="0"/>
                          <a:cs typeface="Times New Roman" pitchFamily="18" charset="0"/>
                        </a:rPr>
                        <a:t>SABEB</a:t>
                      </a:r>
                      <a:endParaRPr kumimoji="0" lang="tr-TR" sz="1200" b="0" i="0" u="none" strike="noStrike" cap="none" normalizeH="0" baseline="0" smtClean="0">
                        <a:ln>
                          <a:noFill/>
                        </a:ln>
                        <a:solidFill>
                          <a:schemeClr val="tx1"/>
                        </a:solidFill>
                        <a:effectLst/>
                        <a:latin typeface="Arial" charset="0"/>
                      </a:endParaRPr>
                    </a:p>
                    <a:p>
                      <a:pPr marL="342900" marR="0" lvl="0" indent="-342900" algn="l" defTabSz="914400" rtl="0" eaLnBrk="0" fontAlgn="base" latinLnBrk="0" hangingPunct="0">
                        <a:lnSpc>
                          <a:spcPct val="100000"/>
                        </a:lnSpc>
                        <a:spcBef>
                          <a:spcPct val="0"/>
                        </a:spcBef>
                        <a:spcAft>
                          <a:spcPct val="0"/>
                        </a:spcAft>
                        <a:buClrTx/>
                        <a:buSzTx/>
                        <a:buFontTx/>
                        <a:buNone/>
                        <a:tabLst/>
                      </a:pPr>
                      <a:r>
                        <a:rPr kumimoji="0" lang="tr-TR" sz="1200" b="0" i="0" u="none" strike="noStrike" cap="none" normalizeH="0" baseline="0" smtClean="0">
                          <a:ln>
                            <a:noFill/>
                          </a:ln>
                          <a:solidFill>
                            <a:schemeClr val="tx1"/>
                          </a:solidFill>
                          <a:effectLst/>
                          <a:latin typeface="Verdana" pitchFamily="34" charset="0"/>
                          <a:cs typeface="Times New Roman" pitchFamily="18" charset="0"/>
                        </a:rPr>
                        <a:t>B</a:t>
                      </a:r>
                      <a:endParaRPr kumimoji="0" lang="tr-TR" sz="1200" b="0" i="0" u="none" strike="noStrike" cap="none" normalizeH="0" baseline="0" smtClean="0">
                        <a:ln>
                          <a:noFill/>
                        </a:ln>
                        <a:solidFill>
                          <a:schemeClr val="tx1"/>
                        </a:solidFill>
                        <a:effectLst/>
                        <a:latin typeface="Arial" charset="0"/>
                      </a:endParaRPr>
                    </a:p>
                    <a:p>
                      <a:pPr marL="342900" marR="0" lvl="0" indent="-342900" algn="l" defTabSz="914400" rtl="0" eaLnBrk="0" fontAlgn="base" latinLnBrk="0" hangingPunct="0">
                        <a:lnSpc>
                          <a:spcPct val="100000"/>
                        </a:lnSpc>
                        <a:spcBef>
                          <a:spcPct val="0"/>
                        </a:spcBef>
                        <a:spcAft>
                          <a:spcPct val="0"/>
                        </a:spcAft>
                        <a:buClrTx/>
                        <a:buSzTx/>
                        <a:buFontTx/>
                        <a:buNone/>
                        <a:tabLst/>
                      </a:pPr>
                      <a:r>
                        <a:rPr kumimoji="0" lang="tr-TR" sz="1200" b="0" i="0" u="none" strike="noStrike" cap="none" normalizeH="0" baseline="0" smtClean="0">
                          <a:ln>
                            <a:noFill/>
                          </a:ln>
                          <a:solidFill>
                            <a:schemeClr val="tx1"/>
                          </a:solidFill>
                          <a:effectLst/>
                          <a:latin typeface="Verdana" pitchFamily="34" charset="0"/>
                          <a:cs typeface="Times New Roman" pitchFamily="18" charset="0"/>
                        </a:rPr>
                        <a:t>6.7+9</a:t>
                      </a:r>
                      <a:endParaRPr kumimoji="0" lang="tr-TR" sz="1200" b="0" i="0" u="none" strike="noStrike" cap="none" normalizeH="0" baseline="0" smtClean="0">
                        <a:ln>
                          <a:noFill/>
                        </a:ln>
                        <a:solidFill>
                          <a:schemeClr val="tx1"/>
                        </a:solidFill>
                        <a:effectLst/>
                        <a:latin typeface="Arial" charset="0"/>
                      </a:endParaRPr>
                    </a:p>
                  </a:txBody>
                  <a:tcPr marT="45709" marB="4570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tr-TR" sz="1200" b="0" i="0" u="none" strike="noStrike" cap="none" normalizeH="0" baseline="0" smtClean="0">
                          <a:ln>
                            <a:noFill/>
                          </a:ln>
                          <a:solidFill>
                            <a:schemeClr val="tx1"/>
                          </a:solidFill>
                          <a:effectLst/>
                          <a:latin typeface="Verdana" pitchFamily="34" charset="0"/>
                          <a:cs typeface="Times New Roman" pitchFamily="18" charset="0"/>
                        </a:rPr>
                        <a:t>SABEFE</a:t>
                      </a:r>
                      <a:endParaRPr kumimoji="0" lang="tr-TR" sz="1200" b="0" i="0" u="none" strike="noStrike" cap="none" normalizeH="0" baseline="0" smtClean="0">
                        <a:ln>
                          <a:noFill/>
                        </a:ln>
                        <a:solidFill>
                          <a:schemeClr val="tx1"/>
                        </a:solidFill>
                        <a:effectLst/>
                        <a:latin typeface="Arial" charset="0"/>
                      </a:endParaRPr>
                    </a:p>
                    <a:p>
                      <a:pPr marL="342900" marR="0" lvl="0" indent="-342900" algn="l" defTabSz="914400" rtl="0" eaLnBrk="0" fontAlgn="base" latinLnBrk="0" hangingPunct="0">
                        <a:lnSpc>
                          <a:spcPct val="100000"/>
                        </a:lnSpc>
                        <a:spcBef>
                          <a:spcPct val="0"/>
                        </a:spcBef>
                        <a:spcAft>
                          <a:spcPct val="0"/>
                        </a:spcAft>
                        <a:buClrTx/>
                        <a:buSzTx/>
                        <a:buFontTx/>
                        <a:buNone/>
                        <a:tabLst/>
                      </a:pPr>
                      <a:r>
                        <a:rPr kumimoji="0" lang="tr-TR" sz="1200" b="0" i="0" u="none" strike="noStrike" cap="none" normalizeH="0" baseline="0" smtClean="0">
                          <a:ln>
                            <a:noFill/>
                          </a:ln>
                          <a:solidFill>
                            <a:schemeClr val="tx1"/>
                          </a:solidFill>
                          <a:effectLst/>
                          <a:latin typeface="Verdana" pitchFamily="34" charset="0"/>
                          <a:cs typeface="Times New Roman" pitchFamily="18" charset="0"/>
                        </a:rPr>
                        <a:t>E</a:t>
                      </a:r>
                      <a:endParaRPr kumimoji="0" lang="tr-TR" sz="1200" b="0" i="0" u="none" strike="noStrike" cap="none" normalizeH="0" baseline="0" smtClean="0">
                        <a:ln>
                          <a:noFill/>
                        </a:ln>
                        <a:solidFill>
                          <a:schemeClr val="tx1"/>
                        </a:solidFill>
                        <a:effectLst/>
                        <a:latin typeface="Arial" charset="0"/>
                      </a:endParaRPr>
                    </a:p>
                    <a:p>
                      <a:pPr marL="342900" marR="0" lvl="0" indent="-342900" algn="l" defTabSz="914400" rtl="0" eaLnBrk="0" fontAlgn="base" latinLnBrk="0" hangingPunct="0">
                        <a:lnSpc>
                          <a:spcPct val="100000"/>
                        </a:lnSpc>
                        <a:spcBef>
                          <a:spcPct val="0"/>
                        </a:spcBef>
                        <a:spcAft>
                          <a:spcPct val="0"/>
                        </a:spcAft>
                        <a:buClrTx/>
                        <a:buSzTx/>
                        <a:buFontTx/>
                        <a:buNone/>
                        <a:tabLst/>
                      </a:pPr>
                      <a:r>
                        <a:rPr kumimoji="0" lang="tr-TR" sz="1200" b="0" i="0" u="none" strike="noStrike" cap="none" normalizeH="0" baseline="0" smtClean="0">
                          <a:ln>
                            <a:noFill/>
                          </a:ln>
                          <a:solidFill>
                            <a:schemeClr val="tx1"/>
                          </a:solidFill>
                          <a:effectLst/>
                          <a:latin typeface="Verdana" pitchFamily="34" charset="0"/>
                          <a:cs typeface="Times New Roman" pitchFamily="18" charset="0"/>
                        </a:rPr>
                        <a:t>6.9+16</a:t>
                      </a:r>
                      <a:endParaRPr kumimoji="0" lang="tr-TR" sz="1200" b="0" i="0" u="none" strike="noStrike" cap="none" normalizeH="0" baseline="0" smtClean="0">
                        <a:ln>
                          <a:noFill/>
                        </a:ln>
                        <a:solidFill>
                          <a:schemeClr val="tx1"/>
                        </a:solidFill>
                        <a:effectLst/>
                        <a:latin typeface="Arial" charset="0"/>
                      </a:endParaRPr>
                    </a:p>
                  </a:txBody>
                  <a:tcPr marT="45709" marB="4570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tr-TR" sz="1200" b="1" i="0" u="none" strike="noStrike" cap="none" normalizeH="0" baseline="0" dirty="0" smtClean="0">
                          <a:ln>
                            <a:noFill/>
                          </a:ln>
                          <a:solidFill>
                            <a:schemeClr val="tx1"/>
                          </a:solidFill>
                          <a:effectLst/>
                          <a:latin typeface="Verdana" pitchFamily="34" charset="0"/>
                          <a:cs typeface="Times New Roman" pitchFamily="18" charset="0"/>
                        </a:rPr>
                        <a:t>SABEFG</a:t>
                      </a:r>
                      <a:endParaRPr kumimoji="0" lang="tr-TR" sz="1200" b="0" i="0" u="none" strike="noStrike" cap="none" normalizeH="0" baseline="0" dirty="0" smtClean="0">
                        <a:ln>
                          <a:noFill/>
                        </a:ln>
                        <a:solidFill>
                          <a:schemeClr val="tx1"/>
                        </a:solidFill>
                        <a:effectLst/>
                        <a:latin typeface="Arial" charset="0"/>
                      </a:endParaRPr>
                    </a:p>
                    <a:p>
                      <a:pPr marL="342900" marR="0" lvl="0" indent="-342900" algn="l" defTabSz="914400" rtl="0" eaLnBrk="0" fontAlgn="base" latinLnBrk="0" hangingPunct="0">
                        <a:lnSpc>
                          <a:spcPct val="100000"/>
                        </a:lnSpc>
                        <a:spcBef>
                          <a:spcPct val="0"/>
                        </a:spcBef>
                        <a:spcAft>
                          <a:spcPct val="0"/>
                        </a:spcAft>
                        <a:buClrTx/>
                        <a:buSzTx/>
                        <a:buFontTx/>
                        <a:buNone/>
                        <a:tabLst/>
                      </a:pPr>
                      <a:r>
                        <a:rPr kumimoji="0" lang="tr-TR" sz="1200" b="1" i="0" u="none" strike="noStrike" cap="none" normalizeH="0" baseline="0" dirty="0" smtClean="0">
                          <a:ln>
                            <a:noFill/>
                          </a:ln>
                          <a:solidFill>
                            <a:schemeClr val="tx1"/>
                          </a:solidFill>
                          <a:effectLst/>
                          <a:latin typeface="Verdana" pitchFamily="34" charset="0"/>
                          <a:cs typeface="Times New Roman" pitchFamily="18" charset="0"/>
                        </a:rPr>
                        <a:t>G</a:t>
                      </a:r>
                      <a:endParaRPr kumimoji="0" lang="tr-TR" sz="1200" b="0" i="0" u="none" strike="noStrike" cap="none" normalizeH="0" baseline="0" dirty="0" smtClean="0">
                        <a:ln>
                          <a:noFill/>
                        </a:ln>
                        <a:solidFill>
                          <a:schemeClr val="tx1"/>
                        </a:solidFill>
                        <a:effectLst/>
                        <a:latin typeface="Arial" charset="0"/>
                      </a:endParaRPr>
                    </a:p>
                    <a:p>
                      <a:pPr marL="342900" marR="0" lvl="0" indent="-342900" algn="l" defTabSz="914400" rtl="0" eaLnBrk="0" fontAlgn="base" latinLnBrk="0" hangingPunct="0">
                        <a:lnSpc>
                          <a:spcPct val="100000"/>
                        </a:lnSpc>
                        <a:spcBef>
                          <a:spcPct val="0"/>
                        </a:spcBef>
                        <a:spcAft>
                          <a:spcPct val="0"/>
                        </a:spcAft>
                        <a:buClrTx/>
                        <a:buSzTx/>
                        <a:buFontTx/>
                        <a:buNone/>
                        <a:tabLst/>
                      </a:pPr>
                      <a:r>
                        <a:rPr kumimoji="0" lang="tr-TR" sz="1200" b="1" i="0" u="none" strike="noStrike" cap="none" normalizeH="0" baseline="0" dirty="0" smtClean="0">
                          <a:ln>
                            <a:noFill/>
                          </a:ln>
                          <a:solidFill>
                            <a:schemeClr val="tx1"/>
                          </a:solidFill>
                          <a:effectLst/>
                          <a:latin typeface="Verdana" pitchFamily="34" charset="0"/>
                          <a:cs typeface="Times New Roman" pitchFamily="18" charset="0"/>
                        </a:rPr>
                        <a:t>0+15</a:t>
                      </a:r>
                      <a:endParaRPr kumimoji="0" lang="tr-TR" sz="1200" b="0" i="0" u="none" strike="noStrike" cap="none" normalizeH="0" baseline="0" dirty="0" smtClean="0">
                        <a:ln>
                          <a:noFill/>
                        </a:ln>
                        <a:solidFill>
                          <a:schemeClr val="tx1"/>
                        </a:solidFill>
                        <a:effectLst/>
                        <a:latin typeface="Arial" charset="0"/>
                      </a:endParaRPr>
                    </a:p>
                  </a:txBody>
                  <a:tcPr marT="45709" marB="4570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72866967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normAutofit/>
          </a:bodyPr>
          <a:lstStyle/>
          <a:p>
            <a:r>
              <a:rPr lang="tr-TR" altLang="tr-TR" dirty="0" err="1"/>
              <a:t>Informed</a:t>
            </a:r>
            <a:r>
              <a:rPr lang="tr-TR" altLang="tr-TR" dirty="0"/>
              <a:t> </a:t>
            </a:r>
            <a:r>
              <a:rPr lang="tr-TR" altLang="tr-TR" dirty="0" err="1" smtClean="0"/>
              <a:t>Search</a:t>
            </a:r>
            <a:r>
              <a:rPr lang="tr-TR" altLang="tr-TR" dirty="0" smtClean="0"/>
              <a:t> </a:t>
            </a:r>
            <a:r>
              <a:rPr lang="tr-TR" altLang="tr-TR" dirty="0" err="1" smtClean="0"/>
              <a:t>Methods</a:t>
            </a:r>
            <a:endParaRPr lang="tr-TR" altLang="tr-TR" dirty="0"/>
          </a:p>
        </p:txBody>
      </p:sp>
      <p:sp>
        <p:nvSpPr>
          <p:cNvPr id="5" name="İçerik Yer Tutucusu 4"/>
          <p:cNvSpPr>
            <a:spLocks noGrp="1"/>
          </p:cNvSpPr>
          <p:nvPr>
            <p:ph idx="1"/>
          </p:nvPr>
        </p:nvSpPr>
        <p:spPr>
          <a:xfrm>
            <a:off x="457200" y="1600200"/>
            <a:ext cx="8507288" cy="4853136"/>
          </a:xfrm>
        </p:spPr>
        <p:txBody>
          <a:bodyPr>
            <a:normAutofit fontScale="77500" lnSpcReduction="20000"/>
          </a:bodyPr>
          <a:lstStyle/>
          <a:p>
            <a:pPr>
              <a:lnSpc>
                <a:spcPct val="120000"/>
              </a:lnSpc>
            </a:pPr>
            <a:r>
              <a:rPr lang="tr-TR" altLang="tr-TR" sz="3000" dirty="0" err="1" smtClean="0"/>
              <a:t>Use</a:t>
            </a:r>
            <a:r>
              <a:rPr lang="tr-TR" altLang="tr-TR" sz="3000" dirty="0" smtClean="0"/>
              <a:t> </a:t>
            </a:r>
            <a:r>
              <a:rPr lang="tr-TR" altLang="tr-TR" sz="3000" dirty="0" err="1" smtClean="0"/>
              <a:t>information</a:t>
            </a:r>
            <a:r>
              <a:rPr lang="tr-TR" altLang="tr-TR" sz="3000" dirty="0" smtClean="0"/>
              <a:t> </a:t>
            </a:r>
            <a:r>
              <a:rPr lang="tr-TR" altLang="tr-TR" sz="3000" dirty="0" err="1" smtClean="0"/>
              <a:t>about</a:t>
            </a:r>
            <a:r>
              <a:rPr lang="tr-TR" altLang="tr-TR" sz="3000" dirty="0" smtClean="0"/>
              <a:t> </a:t>
            </a:r>
            <a:r>
              <a:rPr lang="tr-TR" altLang="tr-TR" sz="3000" dirty="0" err="1" smtClean="0"/>
              <a:t>the</a:t>
            </a:r>
            <a:r>
              <a:rPr lang="tr-TR" altLang="tr-TR" sz="3000" dirty="0" smtClean="0"/>
              <a:t> domain </a:t>
            </a:r>
            <a:r>
              <a:rPr lang="tr-TR" altLang="tr-TR" sz="3000" dirty="0" err="1" smtClean="0"/>
              <a:t>to</a:t>
            </a:r>
            <a:r>
              <a:rPr lang="tr-TR" altLang="tr-TR" sz="3000" dirty="0" smtClean="0"/>
              <a:t> </a:t>
            </a:r>
            <a:r>
              <a:rPr lang="tr-TR" altLang="tr-TR" sz="3000" dirty="0" err="1" smtClean="0"/>
              <a:t>get</a:t>
            </a:r>
            <a:r>
              <a:rPr lang="tr-TR" altLang="tr-TR" sz="3000" dirty="0" smtClean="0"/>
              <a:t> </a:t>
            </a:r>
            <a:r>
              <a:rPr lang="tr-TR" altLang="tr-TR" sz="3000" dirty="0" err="1" smtClean="0"/>
              <a:t>directed</a:t>
            </a:r>
            <a:r>
              <a:rPr lang="tr-TR" altLang="tr-TR" sz="3000" dirty="0" smtClean="0"/>
              <a:t> </a:t>
            </a:r>
            <a:r>
              <a:rPr lang="tr-TR" altLang="tr-TR" sz="3000" dirty="0" err="1" smtClean="0"/>
              <a:t>to</a:t>
            </a:r>
            <a:r>
              <a:rPr lang="tr-TR" altLang="tr-TR" sz="3000" dirty="0" smtClean="0"/>
              <a:t> </a:t>
            </a:r>
            <a:r>
              <a:rPr lang="tr-TR" altLang="tr-TR" sz="3000" dirty="0" err="1" smtClean="0"/>
              <a:t>the</a:t>
            </a:r>
            <a:r>
              <a:rPr lang="tr-TR" altLang="tr-TR" sz="3000" dirty="0" smtClean="0"/>
              <a:t> </a:t>
            </a:r>
            <a:r>
              <a:rPr lang="tr-TR" altLang="tr-TR" sz="3000" dirty="0" err="1" smtClean="0"/>
              <a:t>goal</a:t>
            </a:r>
            <a:endParaRPr lang="tr-TR" altLang="tr-TR" sz="3000" dirty="0" smtClean="0"/>
          </a:p>
          <a:p>
            <a:pPr>
              <a:lnSpc>
                <a:spcPct val="120000"/>
              </a:lnSpc>
            </a:pPr>
            <a:r>
              <a:rPr lang="tr-TR" altLang="tr-TR" sz="3000" dirty="0" err="1" smtClean="0"/>
              <a:t>Also</a:t>
            </a:r>
            <a:r>
              <a:rPr lang="tr-TR" altLang="tr-TR" sz="3000" dirty="0" smtClean="0"/>
              <a:t> </a:t>
            </a:r>
            <a:r>
              <a:rPr lang="tr-TR" altLang="tr-TR" sz="3000" dirty="0" err="1" smtClean="0"/>
              <a:t>known</a:t>
            </a:r>
            <a:r>
              <a:rPr lang="tr-TR" altLang="tr-TR" sz="3000" dirty="0" smtClean="0"/>
              <a:t> </a:t>
            </a:r>
            <a:r>
              <a:rPr lang="tr-TR" altLang="tr-TR" sz="3000" smtClean="0"/>
              <a:t>as heuristic</a:t>
            </a:r>
            <a:r>
              <a:rPr lang="en-US" altLang="tr-TR" sz="3000" smtClean="0"/>
              <a:t>s-based</a:t>
            </a:r>
            <a:r>
              <a:rPr lang="tr-TR" altLang="tr-TR" sz="3000" smtClean="0"/>
              <a:t> </a:t>
            </a:r>
            <a:r>
              <a:rPr lang="tr-TR" altLang="tr-TR" sz="3000" dirty="0" err="1" smtClean="0"/>
              <a:t>search</a:t>
            </a:r>
            <a:r>
              <a:rPr lang="tr-TR" altLang="tr-TR" sz="3000" dirty="0" smtClean="0"/>
              <a:t> </a:t>
            </a:r>
            <a:r>
              <a:rPr lang="tr-TR" altLang="tr-TR" sz="3000" dirty="0" err="1" smtClean="0"/>
              <a:t>methods</a:t>
            </a:r>
            <a:endParaRPr lang="tr-TR" altLang="tr-TR" sz="3000" dirty="0" smtClean="0"/>
          </a:p>
          <a:p>
            <a:pPr>
              <a:lnSpc>
                <a:spcPct val="120000"/>
              </a:lnSpc>
            </a:pPr>
            <a:r>
              <a:rPr lang="tr-TR" altLang="tr-TR" sz="3000" dirty="0" err="1" smtClean="0"/>
              <a:t>Informed</a:t>
            </a:r>
            <a:r>
              <a:rPr lang="tr-TR" altLang="tr-TR" sz="3000" dirty="0" smtClean="0"/>
              <a:t> </a:t>
            </a:r>
            <a:r>
              <a:rPr lang="tr-TR" altLang="tr-TR" sz="3000" dirty="0" err="1" smtClean="0"/>
              <a:t>search</a:t>
            </a:r>
            <a:endParaRPr lang="tr-TR" altLang="tr-TR" sz="3000" dirty="0" smtClean="0"/>
          </a:p>
          <a:p>
            <a:pPr lvl="1">
              <a:lnSpc>
                <a:spcPct val="120000"/>
              </a:lnSpc>
            </a:pPr>
            <a:r>
              <a:rPr lang="tr-TR" altLang="tr-TR" dirty="0" smtClean="0"/>
              <a:t>B</a:t>
            </a:r>
            <a:r>
              <a:rPr lang="en-US" altLang="tr-TR" dirty="0" err="1" smtClean="0"/>
              <a:t>est</a:t>
            </a:r>
            <a:r>
              <a:rPr lang="en-US" altLang="tr-TR" dirty="0" smtClean="0"/>
              <a:t>-first</a:t>
            </a:r>
            <a:r>
              <a:rPr lang="tr-TR" altLang="tr-TR" dirty="0" smtClean="0"/>
              <a:t> </a:t>
            </a:r>
            <a:r>
              <a:rPr lang="tr-TR" altLang="tr-TR" dirty="0" err="1" smtClean="0"/>
              <a:t>search</a:t>
            </a:r>
            <a:endParaRPr lang="tr-TR" altLang="tr-TR" dirty="0" smtClean="0"/>
          </a:p>
          <a:p>
            <a:pPr lvl="2">
              <a:lnSpc>
                <a:spcPct val="120000"/>
              </a:lnSpc>
            </a:pPr>
            <a:r>
              <a:rPr lang="tr-TR" altLang="tr-TR" dirty="0" err="1" smtClean="0"/>
              <a:t>Greedy</a:t>
            </a:r>
            <a:r>
              <a:rPr lang="tr-TR" altLang="tr-TR" dirty="0" smtClean="0"/>
              <a:t> b</a:t>
            </a:r>
            <a:r>
              <a:rPr lang="en-US" altLang="tr-TR" dirty="0" err="1" smtClean="0"/>
              <a:t>est</a:t>
            </a:r>
            <a:r>
              <a:rPr lang="en-US" altLang="tr-TR" dirty="0" smtClean="0"/>
              <a:t>-first</a:t>
            </a:r>
            <a:r>
              <a:rPr lang="tr-TR" altLang="tr-TR" dirty="0" smtClean="0"/>
              <a:t> </a:t>
            </a:r>
            <a:r>
              <a:rPr lang="tr-TR" altLang="tr-TR" dirty="0" err="1" smtClean="0"/>
              <a:t>search</a:t>
            </a:r>
            <a:endParaRPr lang="tr-TR" altLang="tr-TR" dirty="0" smtClean="0"/>
          </a:p>
          <a:p>
            <a:pPr lvl="2">
              <a:lnSpc>
                <a:spcPct val="120000"/>
              </a:lnSpc>
            </a:pPr>
            <a:r>
              <a:rPr lang="en-US" altLang="tr-TR" dirty="0" smtClean="0"/>
              <a:t>A*</a:t>
            </a:r>
            <a:r>
              <a:rPr lang="tr-TR" altLang="tr-TR" dirty="0" smtClean="0"/>
              <a:t> </a:t>
            </a:r>
            <a:r>
              <a:rPr lang="tr-TR" altLang="tr-TR" dirty="0" err="1" smtClean="0"/>
              <a:t>search</a:t>
            </a:r>
            <a:endParaRPr lang="tr-TR" altLang="tr-TR" dirty="0" smtClean="0"/>
          </a:p>
          <a:p>
            <a:pPr lvl="1">
              <a:lnSpc>
                <a:spcPct val="120000"/>
              </a:lnSpc>
            </a:pPr>
            <a:r>
              <a:rPr lang="tr-TR" dirty="0" err="1" smtClean="0"/>
              <a:t>Local</a:t>
            </a:r>
            <a:r>
              <a:rPr lang="tr-TR" dirty="0" smtClean="0"/>
              <a:t> </a:t>
            </a:r>
            <a:r>
              <a:rPr lang="tr-TR" dirty="0" err="1" smtClean="0"/>
              <a:t>search</a:t>
            </a:r>
            <a:endParaRPr lang="tr-TR" dirty="0" smtClean="0"/>
          </a:p>
          <a:p>
            <a:pPr lvl="2">
              <a:lnSpc>
                <a:spcPct val="120000"/>
              </a:lnSpc>
            </a:pPr>
            <a:r>
              <a:rPr lang="tr-TR" altLang="tr-TR" dirty="0" smtClean="0"/>
              <a:t>H</a:t>
            </a:r>
            <a:r>
              <a:rPr lang="en-US" altLang="tr-TR" dirty="0" smtClean="0"/>
              <a:t>ill climbing</a:t>
            </a:r>
            <a:endParaRPr lang="tr-TR" altLang="tr-TR" dirty="0" smtClean="0"/>
          </a:p>
          <a:p>
            <a:pPr lvl="2">
              <a:lnSpc>
                <a:spcPct val="120000"/>
              </a:lnSpc>
            </a:pPr>
            <a:r>
              <a:rPr lang="tr-TR" dirty="0" err="1" smtClean="0"/>
              <a:t>Simulated</a:t>
            </a:r>
            <a:r>
              <a:rPr lang="tr-TR" dirty="0" smtClean="0"/>
              <a:t> </a:t>
            </a:r>
            <a:r>
              <a:rPr lang="tr-TR" dirty="0" err="1" smtClean="0"/>
              <a:t>annealing</a:t>
            </a:r>
            <a:endParaRPr lang="tr-TR" dirty="0" smtClean="0"/>
          </a:p>
          <a:p>
            <a:pPr lvl="2">
              <a:lnSpc>
                <a:spcPct val="120000"/>
              </a:lnSpc>
            </a:pPr>
            <a:r>
              <a:rPr lang="tr-TR" dirty="0" err="1" smtClean="0"/>
              <a:t>Local</a:t>
            </a:r>
            <a:r>
              <a:rPr lang="tr-TR" dirty="0" smtClean="0"/>
              <a:t> </a:t>
            </a:r>
            <a:r>
              <a:rPr lang="tr-TR" dirty="0" err="1" smtClean="0"/>
              <a:t>beam</a:t>
            </a:r>
            <a:r>
              <a:rPr lang="tr-TR" dirty="0" smtClean="0"/>
              <a:t> </a:t>
            </a:r>
            <a:r>
              <a:rPr lang="tr-TR" dirty="0" err="1" smtClean="0"/>
              <a:t>search</a:t>
            </a:r>
            <a:endParaRPr lang="tr-TR" dirty="0" smtClean="0"/>
          </a:p>
          <a:p>
            <a:pPr lvl="2">
              <a:lnSpc>
                <a:spcPct val="120000"/>
              </a:lnSpc>
            </a:pPr>
            <a:r>
              <a:rPr lang="tr-TR" dirty="0" err="1" smtClean="0"/>
              <a:t>Genetic</a:t>
            </a:r>
            <a:r>
              <a:rPr lang="tr-TR" dirty="0" smtClean="0"/>
              <a:t> </a:t>
            </a:r>
            <a:r>
              <a:rPr lang="tr-TR" dirty="0" err="1" smtClean="0"/>
              <a:t>algorithms</a:t>
            </a:r>
            <a:endParaRPr lang="tr-TR" dirty="0"/>
          </a:p>
        </p:txBody>
      </p:sp>
    </p:spTree>
    <p:extLst>
      <p:ext uri="{BB962C8B-B14F-4D97-AF65-F5344CB8AC3E}">
        <p14:creationId xmlns:p14="http://schemas.microsoft.com/office/powerpoint/2010/main" val="1149193488"/>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en-US" smtClean="0"/>
              <a:t>AIMA Python</a:t>
            </a:r>
            <a:endParaRPr lang="tr-TR" dirty="0"/>
          </a:p>
        </p:txBody>
      </p:sp>
      <p:sp>
        <p:nvSpPr>
          <p:cNvPr id="3" name="İçerik Yer Tutucusu 2"/>
          <p:cNvSpPr>
            <a:spLocks noGrp="1"/>
          </p:cNvSpPr>
          <p:nvPr>
            <p:ph idx="1"/>
          </p:nvPr>
        </p:nvSpPr>
        <p:spPr>
          <a:xfrm>
            <a:off x="457200" y="1412776"/>
            <a:ext cx="8229600" cy="5184576"/>
          </a:xfrm>
        </p:spPr>
        <p:txBody>
          <a:bodyPr>
            <a:normAutofit fontScale="25000" lnSpcReduction="20000"/>
          </a:bodyPr>
          <a:lstStyle/>
          <a:p>
            <a:pPr>
              <a:lnSpc>
                <a:spcPct val="120000"/>
              </a:lnSpc>
              <a:spcBef>
                <a:spcPts val="600"/>
              </a:spcBef>
              <a:buFont typeface="Calibri" panose="020F0502020204030204" pitchFamily="34" charset="0"/>
              <a:buChar char="#"/>
            </a:pPr>
            <a:r>
              <a:rPr lang="en-US" sz="6000" smtClean="0"/>
              <a:t>aima-python </a:t>
            </a:r>
            <a:r>
              <a:rPr lang="en-US" sz="6000"/>
              <a:t>github hesabından edin https://github.com/aimacode/aima-python</a:t>
            </a:r>
          </a:p>
          <a:p>
            <a:pPr>
              <a:lnSpc>
                <a:spcPct val="120000"/>
              </a:lnSpc>
              <a:spcBef>
                <a:spcPts val="600"/>
              </a:spcBef>
              <a:buFont typeface="Calibri" panose="020F0502020204030204" pitchFamily="34" charset="0"/>
              <a:buChar char="#"/>
            </a:pPr>
            <a:r>
              <a:rPr lang="en-US" sz="6000" smtClean="0"/>
              <a:t>derleme </a:t>
            </a:r>
            <a:r>
              <a:rPr lang="en-US" sz="6000"/>
              <a:t>için uygun Python versiyonu: Python 3.7.1 ve Jupyter ortamı gerekir.</a:t>
            </a:r>
          </a:p>
          <a:p>
            <a:pPr>
              <a:lnSpc>
                <a:spcPct val="120000"/>
              </a:lnSpc>
              <a:spcBef>
                <a:spcPts val="600"/>
              </a:spcBef>
              <a:buFont typeface="Calibri" panose="020F0502020204030204" pitchFamily="34" charset="0"/>
              <a:buChar char="#"/>
            </a:pPr>
            <a:r>
              <a:rPr lang="en-US" sz="6000" smtClean="0"/>
              <a:t>Visual </a:t>
            </a:r>
            <a:r>
              <a:rPr lang="en-US" sz="6000"/>
              <a:t>Studio Code veya PyCharm benzeri bir IDE edin</a:t>
            </a:r>
          </a:p>
          <a:p>
            <a:pPr>
              <a:lnSpc>
                <a:spcPct val="120000"/>
              </a:lnSpc>
              <a:spcBef>
                <a:spcPts val="600"/>
              </a:spcBef>
              <a:buFont typeface="Calibri" panose="020F0502020204030204" pitchFamily="34" charset="0"/>
              <a:buChar char="#"/>
            </a:pPr>
            <a:r>
              <a:rPr lang="en-US" sz="6000" smtClean="0"/>
              <a:t>Anaconda </a:t>
            </a:r>
            <a:r>
              <a:rPr lang="en-US" sz="6000"/>
              <a:t>kurulumunu yap</a:t>
            </a:r>
          </a:p>
          <a:p>
            <a:pPr>
              <a:lnSpc>
                <a:spcPct val="120000"/>
              </a:lnSpc>
              <a:spcBef>
                <a:spcPts val="600"/>
              </a:spcBef>
              <a:buFont typeface="Calibri" panose="020F0502020204030204" pitchFamily="34" charset="0"/>
              <a:buChar char="#"/>
            </a:pPr>
            <a:r>
              <a:rPr lang="en-US" sz="6000" smtClean="0"/>
              <a:t>aima-data </a:t>
            </a:r>
            <a:r>
              <a:rPr lang="en-US" sz="6000"/>
              <a:t>veri klasörünü ayrıca indirip aima-python içerisine ekle</a:t>
            </a:r>
          </a:p>
          <a:p>
            <a:pPr>
              <a:lnSpc>
                <a:spcPct val="120000"/>
              </a:lnSpc>
              <a:spcBef>
                <a:spcPts val="600"/>
              </a:spcBef>
              <a:buFont typeface="Calibri" panose="020F0502020204030204" pitchFamily="34" charset="0"/>
              <a:buChar char="#"/>
            </a:pPr>
            <a:r>
              <a:rPr lang="en-US" sz="6000" smtClean="0"/>
              <a:t>aima-data </a:t>
            </a:r>
            <a:r>
              <a:rPr lang="en-US" sz="6000"/>
              <a:t>için https</a:t>
            </a:r>
            <a:r>
              <a:rPr lang="en-US" sz="6000"/>
              <a:t>://</a:t>
            </a:r>
            <a:r>
              <a:rPr lang="en-US" sz="6000" smtClean="0"/>
              <a:t>github.com/aimacode/aima-data/tree/f6cbea61ad0c21c6b7be826d17af5a8d3a7c2c86</a:t>
            </a:r>
            <a:endParaRPr lang="en-US" sz="6000"/>
          </a:p>
          <a:p>
            <a:pPr>
              <a:lnSpc>
                <a:spcPct val="120000"/>
              </a:lnSpc>
              <a:spcBef>
                <a:spcPts val="600"/>
              </a:spcBef>
              <a:buFont typeface="Calibri" panose="020F0502020204030204" pitchFamily="34" charset="0"/>
              <a:buChar char="#"/>
            </a:pPr>
            <a:r>
              <a:rPr lang="en-US" sz="6000" smtClean="0"/>
              <a:t>Ortamı </a:t>
            </a:r>
            <a:r>
              <a:rPr lang="en-US" sz="6000"/>
              <a:t>şu komut ile oluştur: conda create -n bmb3015 python=3.7</a:t>
            </a:r>
          </a:p>
          <a:p>
            <a:pPr>
              <a:lnSpc>
                <a:spcPct val="120000"/>
              </a:lnSpc>
              <a:spcBef>
                <a:spcPts val="600"/>
              </a:spcBef>
              <a:buFont typeface="Calibri" panose="020F0502020204030204" pitchFamily="34" charset="0"/>
              <a:buChar char="#"/>
            </a:pPr>
            <a:r>
              <a:rPr lang="en-US" sz="6000" smtClean="0"/>
              <a:t>Ortamı </a:t>
            </a:r>
            <a:r>
              <a:rPr lang="en-US" sz="6000"/>
              <a:t>kontrol et: conda info --envs</a:t>
            </a:r>
          </a:p>
          <a:p>
            <a:pPr>
              <a:lnSpc>
                <a:spcPct val="120000"/>
              </a:lnSpc>
              <a:spcBef>
                <a:spcPts val="600"/>
              </a:spcBef>
              <a:buFont typeface="Calibri" panose="020F0502020204030204" pitchFamily="34" charset="0"/>
              <a:buChar char="#"/>
            </a:pPr>
            <a:r>
              <a:rPr lang="en-US" sz="6000" smtClean="0"/>
              <a:t>Ortamı </a:t>
            </a:r>
            <a:r>
              <a:rPr lang="en-US" sz="6000"/>
              <a:t>aktifleştir: conda activate bmb3015</a:t>
            </a:r>
          </a:p>
          <a:p>
            <a:pPr>
              <a:lnSpc>
                <a:spcPct val="120000"/>
              </a:lnSpc>
              <a:spcBef>
                <a:spcPts val="600"/>
              </a:spcBef>
              <a:buFont typeface="Calibri" panose="020F0502020204030204" pitchFamily="34" charset="0"/>
              <a:buChar char="#"/>
            </a:pPr>
            <a:r>
              <a:rPr lang="en-US" sz="6000" smtClean="0"/>
              <a:t>Ortama </a:t>
            </a:r>
            <a:r>
              <a:rPr lang="en-US" sz="6000"/>
              <a:t>aşağıdaki paketleri verilen </a:t>
            </a:r>
            <a:r>
              <a:rPr lang="en-US" sz="6000"/>
              <a:t>komutlarla </a:t>
            </a:r>
            <a:r>
              <a:rPr lang="en-US" sz="6000" smtClean="0"/>
              <a:t>kur</a:t>
            </a:r>
          </a:p>
          <a:p>
            <a:pPr lvl="1">
              <a:lnSpc>
                <a:spcPct val="120000"/>
              </a:lnSpc>
              <a:spcBef>
                <a:spcPts val="600"/>
              </a:spcBef>
              <a:buFont typeface="Calibri" panose="020F0502020204030204" pitchFamily="34" charset="0"/>
              <a:buChar char="#"/>
            </a:pPr>
            <a:r>
              <a:rPr lang="en-US" sz="5600" smtClean="0"/>
              <a:t>// </a:t>
            </a:r>
            <a:r>
              <a:rPr lang="en-US" sz="5600"/>
              <a:t>ile verilen yorumları </a:t>
            </a:r>
            <a:r>
              <a:rPr lang="en-US" sz="5600"/>
              <a:t>hariç </a:t>
            </a:r>
            <a:r>
              <a:rPr lang="en-US" sz="5600" smtClean="0"/>
              <a:t>tut</a:t>
            </a:r>
            <a:endParaRPr lang="en-US" sz="5600"/>
          </a:p>
          <a:p>
            <a:pPr>
              <a:lnSpc>
                <a:spcPct val="120000"/>
              </a:lnSpc>
              <a:spcBef>
                <a:spcPts val="600"/>
              </a:spcBef>
              <a:buFont typeface="Calibri" panose="020F0502020204030204" pitchFamily="34" charset="0"/>
              <a:buChar char="#"/>
            </a:pPr>
            <a:r>
              <a:rPr lang="en-US" sz="6000" smtClean="0"/>
              <a:t>Paketlerin </a:t>
            </a:r>
            <a:r>
              <a:rPr lang="en-US" sz="6000"/>
              <a:t>kurulup kurulmadığını kontrol et: conda list </a:t>
            </a:r>
            <a:r>
              <a:rPr lang="en-US" sz="4800"/>
              <a:t/>
            </a:r>
            <a:br>
              <a:rPr lang="en-US" sz="4800"/>
            </a:br>
            <a:endParaRPr lang="en-US" sz="4800"/>
          </a:p>
        </p:txBody>
      </p:sp>
    </p:spTree>
    <p:extLst>
      <p:ext uri="{BB962C8B-B14F-4D97-AF65-F5344CB8AC3E}">
        <p14:creationId xmlns:p14="http://schemas.microsoft.com/office/powerpoint/2010/main" val="2736256765"/>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en-US" cap="none" smtClean="0"/>
              <a:t>Homework </a:t>
            </a:r>
            <a:r>
              <a:rPr lang="en-US" cap="none" smtClean="0"/>
              <a:t>I</a:t>
            </a:r>
            <a:endParaRPr lang="en-US" cap="none" dirty="0"/>
          </a:p>
        </p:txBody>
      </p:sp>
      <mc:AlternateContent xmlns:mc="http://schemas.openxmlformats.org/markup-compatibility/2006">
        <mc:Choice xmlns:a14="http://schemas.microsoft.com/office/drawing/2010/main" Requires="a14">
          <p:sp>
            <p:nvSpPr>
              <p:cNvPr id="3" name="İçerik Yer Tutucusu 2"/>
              <p:cNvSpPr>
                <a:spLocks noGrp="1"/>
              </p:cNvSpPr>
              <p:nvPr>
                <p:ph idx="1"/>
              </p:nvPr>
            </p:nvSpPr>
            <p:spPr>
              <a:xfrm>
                <a:off x="768096" y="1417638"/>
                <a:ext cx="5604104" cy="2731442"/>
              </a:xfrm>
            </p:spPr>
            <p:txBody>
              <a:bodyPr vert="horz" lIns="91440" tIns="45720" rIns="91440" bIns="45720" rtlCol="0">
                <a:noAutofit/>
              </a:bodyPr>
              <a:lstStyle/>
              <a:p>
                <a:pPr algn="just">
                  <a:lnSpc>
                    <a:spcPct val="120000"/>
                  </a:lnSpc>
                </a:pPr>
                <a:r>
                  <a:rPr lang="tr-TR" sz="2000"/>
                  <a:t>Sudoku oyununun amacı, 9</a:t>
                </a:r>
                <a14:m>
                  <m:oMath xmlns:m="http://schemas.openxmlformats.org/officeDocument/2006/math">
                    <m:r>
                      <a:rPr lang="tr-TR" sz="2000">
                        <a:latin typeface="Cambria Math" panose="02040503050406030204" pitchFamily="18" charset="0"/>
                      </a:rPr>
                      <m:t>×</m:t>
                    </m:r>
                  </m:oMath>
                </a14:m>
                <a:r>
                  <a:rPr lang="tr-TR" sz="2000"/>
                  <a:t>9 boyutlu ana kareli alanın 1 ila 9 arasındaki rakamlarla eşsiz bir şekilde doldurulmasıdır. Kurallara göre her 1</a:t>
                </a:r>
                <a14:m>
                  <m:oMath xmlns:m="http://schemas.openxmlformats.org/officeDocument/2006/math">
                    <m:r>
                      <a:rPr lang="tr-TR" sz="2000">
                        <a:latin typeface="Cambria Math" panose="02040503050406030204" pitchFamily="18" charset="0"/>
                      </a:rPr>
                      <m:t>×</m:t>
                    </m:r>
                  </m:oMath>
                </a14:m>
                <a:r>
                  <a:rPr lang="tr-TR" sz="2000"/>
                  <a:t>9 boyutlu satır, her 9</a:t>
                </a:r>
                <a14:m>
                  <m:oMath xmlns:m="http://schemas.openxmlformats.org/officeDocument/2006/math">
                    <m:r>
                      <a:rPr lang="tr-TR" sz="2000">
                        <a:latin typeface="Cambria Math" panose="02040503050406030204" pitchFamily="18" charset="0"/>
                      </a:rPr>
                      <m:t>×</m:t>
                    </m:r>
                  </m:oMath>
                </a14:m>
                <a:r>
                  <a:rPr lang="tr-TR" sz="2000"/>
                  <a:t>1 boyutlu sütun ve her 3</a:t>
                </a:r>
                <a14:m>
                  <m:oMath xmlns:m="http://schemas.openxmlformats.org/officeDocument/2006/math">
                    <m:r>
                      <a:rPr lang="tr-TR" sz="2000">
                        <a:latin typeface="Cambria Math" panose="02040503050406030204" pitchFamily="18" charset="0"/>
                      </a:rPr>
                      <m:t>×</m:t>
                    </m:r>
                  </m:oMath>
                </a14:m>
                <a:r>
                  <a:rPr lang="tr-TR" sz="2000"/>
                  <a:t>3 boyutlu alt kareli alan [1-9] arasındaki tüm farklı rakamları içermelidir. Sudoku oyununun detaylı kuralları için </a:t>
                </a:r>
                <a:r>
                  <a:rPr lang="tr-TR" sz="2000">
                    <a:hlinkClick r:id="rId3"/>
                  </a:rPr>
                  <a:t>https://sudokus.biz/kurallari/</a:t>
                </a:r>
                <a:r>
                  <a:rPr lang="tr-TR" sz="2000"/>
                  <a:t> internet sayfasına bakabilirsiniz. </a:t>
                </a:r>
                <a:endParaRPr lang="en-US" sz="2000"/>
              </a:p>
              <a:p>
                <a:pPr lvl="1"/>
                <a:endParaRPr lang="en-US" sz="1800"/>
              </a:p>
              <a:p>
                <a:pPr>
                  <a:lnSpc>
                    <a:spcPct val="120000"/>
                  </a:lnSpc>
                </a:pPr>
                <a:endParaRPr lang="en-US" sz="2000"/>
              </a:p>
              <a:p>
                <a:pPr lvl="1"/>
                <a:endParaRPr lang="en-US" sz="1600"/>
              </a:p>
            </p:txBody>
          </p:sp>
        </mc:Choice>
        <mc:Fallback>
          <p:sp>
            <p:nvSpPr>
              <p:cNvPr id="3" name="İçerik Yer Tutucusu 2"/>
              <p:cNvSpPr>
                <a:spLocks noGrp="1" noRot="1" noChangeAspect="1" noMove="1" noResize="1" noEditPoints="1" noAdjustHandles="1" noChangeArrowheads="1" noChangeShapeType="1" noTextEdit="1"/>
              </p:cNvSpPr>
              <p:nvPr>
                <p:ph idx="1"/>
              </p:nvPr>
            </p:nvSpPr>
            <p:spPr>
              <a:xfrm>
                <a:off x="768096" y="1417638"/>
                <a:ext cx="5604104" cy="2731442"/>
              </a:xfrm>
              <a:blipFill>
                <a:blip r:embed="rId4"/>
                <a:stretch>
                  <a:fillRect l="-979" r="-1088" b="-13616"/>
                </a:stretch>
              </a:blipFill>
            </p:spPr>
            <p:txBody>
              <a:bodyPr/>
              <a:lstStyle/>
              <a:p>
                <a:r>
                  <a:rPr lang="en-US">
                    <a:noFill/>
                  </a:rPr>
                  <a:t> </a:t>
                </a:r>
              </a:p>
            </p:txBody>
          </p:sp>
        </mc:Fallback>
      </mc:AlternateContent>
      <p:pic>
        <p:nvPicPr>
          <p:cNvPr id="4" name="Resim 3"/>
          <p:cNvPicPr>
            <a:picLocks noChangeAspect="1"/>
          </p:cNvPicPr>
          <p:nvPr/>
        </p:nvPicPr>
        <p:blipFill>
          <a:blip r:embed="rId5"/>
          <a:stretch>
            <a:fillRect/>
          </a:stretch>
        </p:blipFill>
        <p:spPr>
          <a:xfrm>
            <a:off x="6449985" y="1547781"/>
            <a:ext cx="2454854" cy="2625761"/>
          </a:xfrm>
          <a:prstGeom prst="rect">
            <a:avLst/>
          </a:prstGeom>
        </p:spPr>
      </p:pic>
      <p:sp>
        <p:nvSpPr>
          <p:cNvPr id="5" name="İçerik Yer Tutucusu 2"/>
          <p:cNvSpPr txBox="1">
            <a:spLocks/>
          </p:cNvSpPr>
          <p:nvPr/>
        </p:nvSpPr>
        <p:spPr>
          <a:xfrm>
            <a:off x="768096" y="4365104"/>
            <a:ext cx="8166056" cy="230425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20000"/>
              </a:lnSpc>
            </a:pPr>
            <a:r>
              <a:rPr lang="en-US" sz="2000" smtClean="0"/>
              <a:t>Başlangıç </a:t>
            </a:r>
            <a:r>
              <a:rPr lang="en-US" sz="2000"/>
              <a:t>durumu şekilde verilen Sudoku problemini </a:t>
            </a:r>
            <a:r>
              <a:rPr lang="en-US" sz="2000" smtClean="0"/>
              <a:t>A* programlama yaklaşımını </a:t>
            </a:r>
            <a:r>
              <a:rPr lang="en-US" sz="2000"/>
              <a:t>kullanarak çözümleyiniz.</a:t>
            </a:r>
          </a:p>
          <a:p>
            <a:pPr lvl="1"/>
            <a:r>
              <a:rPr lang="tr-TR" sz="1800" smtClean="0"/>
              <a:t>A</a:t>
            </a:r>
            <a:r>
              <a:rPr lang="tr-TR" sz="1800"/>
              <a:t>* algoritma</a:t>
            </a:r>
            <a:r>
              <a:rPr lang="en-US" sz="1800"/>
              <a:t>s</a:t>
            </a:r>
            <a:r>
              <a:rPr lang="tr-TR" sz="1800"/>
              <a:t>ı ile çevrimdışı aramada bulunan çözüm başlangıçtan hedefe bir yol olacaktır. </a:t>
            </a:r>
            <a:endParaRPr lang="en-US" sz="1800" smtClean="0"/>
          </a:p>
          <a:p>
            <a:pPr lvl="1"/>
            <a:r>
              <a:rPr lang="en-US" sz="1800" smtClean="0"/>
              <a:t>Yerel arama (kestirim) yaklaşımlarından genetik algoritmalar da bu problemin çözümü için kullanılabilirdi. </a:t>
            </a:r>
          </a:p>
          <a:p>
            <a:pPr lvl="2"/>
            <a:r>
              <a:rPr lang="en-US" sz="1400" smtClean="0"/>
              <a:t>Ödevde genetik algoritma çözümü kodlanmayacak olsa da bu slaytın açıklama kısmına bakınız. </a:t>
            </a:r>
            <a:endParaRPr lang="en-US" sz="1400"/>
          </a:p>
          <a:p>
            <a:pPr>
              <a:lnSpc>
                <a:spcPct val="120000"/>
              </a:lnSpc>
            </a:pPr>
            <a:endParaRPr lang="en-US" sz="2000"/>
          </a:p>
          <a:p>
            <a:pPr lvl="1"/>
            <a:endParaRPr lang="en-US" sz="1600"/>
          </a:p>
        </p:txBody>
      </p:sp>
    </p:spTree>
    <p:extLst>
      <p:ext uri="{BB962C8B-B14F-4D97-AF65-F5344CB8AC3E}">
        <p14:creationId xmlns:p14="http://schemas.microsoft.com/office/powerpoint/2010/main" val="1958716490"/>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en-US"/>
              <a:t>Homework </a:t>
            </a:r>
            <a:r>
              <a:rPr lang="en-US" smtClean="0"/>
              <a:t>I </a:t>
            </a:r>
            <a:r>
              <a:rPr lang="en-US"/>
              <a:t>(Devam)</a:t>
            </a:r>
          </a:p>
        </p:txBody>
      </p:sp>
      <p:sp>
        <p:nvSpPr>
          <p:cNvPr id="3" name="İçerik Yer Tutucusu 2"/>
          <p:cNvSpPr>
            <a:spLocks noGrp="1"/>
          </p:cNvSpPr>
          <p:nvPr>
            <p:ph idx="1"/>
          </p:nvPr>
        </p:nvSpPr>
        <p:spPr>
          <a:xfrm>
            <a:off x="457200" y="1600200"/>
            <a:ext cx="8229600" cy="4781128"/>
          </a:xfrm>
        </p:spPr>
        <p:txBody>
          <a:bodyPr vert="horz" lIns="91440" tIns="45720" rIns="91440" bIns="45720" rtlCol="0">
            <a:normAutofit fontScale="55000" lnSpcReduction="20000"/>
          </a:bodyPr>
          <a:lstStyle/>
          <a:p>
            <a:pPr>
              <a:lnSpc>
                <a:spcPct val="120000"/>
              </a:lnSpc>
            </a:pPr>
            <a:r>
              <a:rPr lang="en-US" smtClean="0"/>
              <a:t>Hazırlayacağınız ödev raporunda,</a:t>
            </a:r>
          </a:p>
          <a:p>
            <a:pPr lvl="1">
              <a:lnSpc>
                <a:spcPct val="120000"/>
              </a:lnSpc>
            </a:pPr>
            <a:r>
              <a:rPr lang="en-US" smtClean="0"/>
              <a:t>Sudoku oynayan ajan için PEAS tanımını, ortam özelliklerinin sınıflandırılmasını ve farklı ajan tiplerine göre ajan tasarımını gerçekleştiriniz.</a:t>
            </a:r>
          </a:p>
          <a:p>
            <a:pPr lvl="1">
              <a:lnSpc>
                <a:spcPct val="120000"/>
              </a:lnSpc>
            </a:pPr>
            <a:r>
              <a:rPr lang="tr-TR" smtClean="0"/>
              <a:t>Problemin </a:t>
            </a:r>
            <a:r>
              <a:rPr lang="tr-TR"/>
              <a:t>durum, hedef fonksiyonu, ardıl fonksiyonu, bedel (değer) fonksiyonu veya sezgi fonksiyonu tanımlarını gerçekleştiriniz. </a:t>
            </a:r>
            <a:endParaRPr lang="en-US" smtClean="0"/>
          </a:p>
          <a:p>
            <a:pPr lvl="2">
              <a:lnSpc>
                <a:spcPct val="120000"/>
              </a:lnSpc>
            </a:pPr>
            <a:r>
              <a:rPr lang="en-US"/>
              <a:t>Sezgi fonksiyonunun tanımıyla problemin kısıtlarına uygun bir şekilde belirlenecek olan bedelleri </a:t>
            </a:r>
            <a:r>
              <a:rPr lang="en-US"/>
              <a:t>düğümlere </a:t>
            </a:r>
            <a:r>
              <a:rPr lang="en-US" smtClean="0"/>
              <a:t>ekleyiniz.</a:t>
            </a:r>
          </a:p>
          <a:p>
            <a:pPr lvl="2">
              <a:lnSpc>
                <a:spcPct val="120000"/>
              </a:lnSpc>
            </a:pPr>
            <a:r>
              <a:rPr lang="tr-TR"/>
              <a:t>Hedef fonksiyonunun problemin kurallarını kontrol eden alt fonksiyonlar üzerinden çalışmasını sağlayınız</a:t>
            </a:r>
            <a:r>
              <a:rPr lang="tr-TR"/>
              <a:t>. </a:t>
            </a:r>
            <a:endParaRPr lang="en-US" smtClean="0"/>
          </a:p>
          <a:p>
            <a:pPr lvl="2">
              <a:lnSpc>
                <a:spcPct val="120000"/>
              </a:lnSpc>
            </a:pPr>
            <a:r>
              <a:rPr lang="en-US"/>
              <a:t>Detaylı bilgi için bu slaytın açıklama kısmına </a:t>
            </a:r>
            <a:r>
              <a:rPr lang="en-US"/>
              <a:t>bakınız</a:t>
            </a:r>
            <a:r>
              <a:rPr lang="en-US" smtClean="0"/>
              <a:t>.</a:t>
            </a:r>
          </a:p>
          <a:p>
            <a:pPr lvl="1">
              <a:lnSpc>
                <a:spcPct val="120000"/>
              </a:lnSpc>
            </a:pPr>
            <a:r>
              <a:rPr lang="en-US"/>
              <a:t>A* </a:t>
            </a:r>
            <a:r>
              <a:rPr lang="tr-TR"/>
              <a:t>ile </a:t>
            </a:r>
            <a:r>
              <a:rPr lang="en-US"/>
              <a:t>hedefe ulaşılıp ulaşılamadığını ve ulaşıldıysa </a:t>
            </a:r>
            <a:r>
              <a:rPr lang="tr-TR"/>
              <a:t>kaç adımda ulaşıldığı</a:t>
            </a:r>
            <a:r>
              <a:rPr lang="en-US"/>
              <a:t>nı</a:t>
            </a:r>
            <a:r>
              <a:rPr lang="tr-TR"/>
              <a:t> değerlendiri</a:t>
            </a:r>
            <a:r>
              <a:rPr lang="en-US"/>
              <a:t>niz</a:t>
            </a:r>
            <a:r>
              <a:rPr lang="tr-TR"/>
              <a:t>. </a:t>
            </a:r>
            <a:endParaRPr lang="en-US"/>
          </a:p>
          <a:p>
            <a:pPr lvl="2">
              <a:lnSpc>
                <a:spcPct val="120000"/>
              </a:lnSpc>
            </a:pPr>
            <a:r>
              <a:rPr lang="en-US"/>
              <a:t>Zaman ve </a:t>
            </a:r>
            <a:r>
              <a:rPr lang="en-US"/>
              <a:t>uzay </a:t>
            </a:r>
            <a:r>
              <a:rPr lang="en-US" smtClean="0"/>
              <a:t>karmaşası</a:t>
            </a:r>
            <a:r>
              <a:rPr lang="en-US"/>
              <a:t> </a:t>
            </a:r>
            <a:r>
              <a:rPr lang="en-US" smtClean="0"/>
              <a:t>analizi</a:t>
            </a:r>
          </a:p>
          <a:p>
            <a:pPr lvl="1">
              <a:lnSpc>
                <a:spcPct val="120000"/>
              </a:lnSpc>
            </a:pPr>
            <a:r>
              <a:rPr lang="en-US"/>
              <a:t>A</a:t>
            </a:r>
            <a:r>
              <a:rPr lang="en-US"/>
              <a:t>* </a:t>
            </a:r>
            <a:r>
              <a:rPr lang="tr-TR" smtClean="0"/>
              <a:t>ile</a:t>
            </a:r>
            <a:r>
              <a:rPr lang="en-US" smtClean="0"/>
              <a:t> bulunan </a:t>
            </a:r>
            <a:r>
              <a:rPr lang="en-US"/>
              <a:t>çözümün oyunun kurallarını sağlayıp </a:t>
            </a:r>
            <a:r>
              <a:rPr lang="en-US"/>
              <a:t>sağlamadığını </a:t>
            </a:r>
            <a:r>
              <a:rPr lang="en-US" smtClean="0"/>
              <a:t>ve en uygun çözüm olup olmadığını analiz </a:t>
            </a:r>
            <a:r>
              <a:rPr lang="en-US"/>
              <a:t>ediniz.</a:t>
            </a:r>
          </a:p>
          <a:p>
            <a:pPr lvl="2">
              <a:lnSpc>
                <a:spcPct val="120000"/>
              </a:lnSpc>
            </a:pPr>
            <a:r>
              <a:rPr lang="en-US" smtClean="0"/>
              <a:t>Bütünlük ve uygunluk</a:t>
            </a:r>
          </a:p>
          <a:p>
            <a:pPr lvl="1">
              <a:lnSpc>
                <a:spcPct val="120000"/>
              </a:lnSpc>
            </a:pPr>
            <a:r>
              <a:rPr lang="en-US" smtClean="0"/>
              <a:t>Yazdığınız kodu IDE’de göründüğü kalitede kopyalayınız.</a:t>
            </a:r>
          </a:p>
          <a:p>
            <a:pPr lvl="2">
              <a:lnSpc>
                <a:spcPct val="120000"/>
              </a:lnSpc>
            </a:pPr>
            <a:r>
              <a:rPr lang="en-US" smtClean="0"/>
              <a:t>Ekran çıktısındansa aynı font tipinde ve düşük font boyutunda kopyala yapıştır ile.</a:t>
            </a:r>
          </a:p>
          <a:p>
            <a:pPr lvl="1">
              <a:lnSpc>
                <a:spcPct val="120000"/>
              </a:lnSpc>
            </a:pPr>
            <a:r>
              <a:rPr lang="en-US" smtClean="0"/>
              <a:t>Ajanın oynadığı oyuna dair bulduğu çözümün konsol veya grafik arayüz ekran çıktısını ekleyiniz.</a:t>
            </a:r>
          </a:p>
          <a:p>
            <a:pPr>
              <a:lnSpc>
                <a:spcPct val="120000"/>
              </a:lnSpc>
            </a:pPr>
            <a:endParaRPr lang="en-US"/>
          </a:p>
          <a:p>
            <a:pPr>
              <a:lnSpc>
                <a:spcPct val="120000"/>
              </a:lnSpc>
            </a:pPr>
            <a:endParaRPr lang="en-US"/>
          </a:p>
        </p:txBody>
      </p:sp>
    </p:spTree>
    <p:extLst>
      <p:ext uri="{BB962C8B-B14F-4D97-AF65-F5344CB8AC3E}">
        <p14:creationId xmlns:p14="http://schemas.microsoft.com/office/powerpoint/2010/main" val="123274602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dirty="0" err="1" smtClean="0"/>
              <a:t>Dynamic</a:t>
            </a:r>
            <a:r>
              <a:rPr lang="tr-TR" dirty="0" smtClean="0"/>
              <a:t> Programming</a:t>
            </a:r>
            <a:endParaRPr lang="en-US" dirty="0"/>
          </a:p>
        </p:txBody>
      </p:sp>
      <p:sp>
        <p:nvSpPr>
          <p:cNvPr id="3" name="İçerik Yer Tutucusu 2"/>
          <p:cNvSpPr>
            <a:spLocks noGrp="1"/>
          </p:cNvSpPr>
          <p:nvPr>
            <p:ph idx="1"/>
          </p:nvPr>
        </p:nvSpPr>
        <p:spPr/>
        <p:txBody>
          <a:bodyPr>
            <a:normAutofit fontScale="92500" lnSpcReduction="10000"/>
          </a:bodyPr>
          <a:lstStyle/>
          <a:p>
            <a:pPr algn="just">
              <a:lnSpc>
                <a:spcPct val="120000"/>
              </a:lnSpc>
            </a:pPr>
            <a:r>
              <a:rPr lang="tr-TR" sz="2800" dirty="0" err="1" smtClean="0"/>
              <a:t>Evaluates</a:t>
            </a:r>
            <a:r>
              <a:rPr lang="tr-TR" sz="2800" dirty="0" smtClean="0"/>
              <a:t> </a:t>
            </a:r>
            <a:r>
              <a:rPr lang="tr-TR" sz="2800" dirty="0" err="1" smtClean="0"/>
              <a:t>current</a:t>
            </a:r>
            <a:r>
              <a:rPr lang="tr-TR" sz="2800" dirty="0" smtClean="0"/>
              <a:t> </a:t>
            </a:r>
            <a:r>
              <a:rPr lang="tr-TR" sz="2800" dirty="0" err="1" smtClean="0"/>
              <a:t>cost</a:t>
            </a:r>
            <a:r>
              <a:rPr lang="tr-TR" sz="2800" dirty="0" smtClean="0"/>
              <a:t> of </a:t>
            </a:r>
            <a:r>
              <a:rPr lang="tr-TR" sz="2800" dirty="0" err="1" smtClean="0"/>
              <a:t>the</a:t>
            </a:r>
            <a:r>
              <a:rPr lang="tr-TR" sz="2800" dirty="0" smtClean="0"/>
              <a:t> </a:t>
            </a:r>
            <a:r>
              <a:rPr lang="tr-TR" sz="2800" dirty="0" err="1" smtClean="0"/>
              <a:t>state</a:t>
            </a:r>
            <a:r>
              <a:rPr lang="tr-TR" sz="2800" dirty="0" smtClean="0"/>
              <a:t> </a:t>
            </a:r>
            <a:r>
              <a:rPr lang="tr-TR" sz="2800" dirty="0" err="1" smtClean="0"/>
              <a:t>and</a:t>
            </a:r>
            <a:r>
              <a:rPr lang="tr-TR" sz="2800" dirty="0" smtClean="0"/>
              <a:t> </a:t>
            </a:r>
            <a:r>
              <a:rPr lang="tr-TR" sz="2800" dirty="0" err="1" smtClean="0"/>
              <a:t>uses</a:t>
            </a:r>
            <a:r>
              <a:rPr lang="tr-TR" sz="2800" dirty="0" smtClean="0"/>
              <a:t> </a:t>
            </a:r>
            <a:r>
              <a:rPr lang="tr-TR" sz="2800" dirty="0" err="1" smtClean="0"/>
              <a:t>some</a:t>
            </a:r>
            <a:r>
              <a:rPr lang="tr-TR" sz="2800" dirty="0" smtClean="0"/>
              <a:t> </a:t>
            </a:r>
            <a:r>
              <a:rPr lang="tr-TR" sz="2800" dirty="0" err="1" smtClean="0"/>
              <a:t>heuristics</a:t>
            </a:r>
            <a:r>
              <a:rPr lang="tr-TR" sz="2800" dirty="0" smtClean="0"/>
              <a:t> </a:t>
            </a:r>
            <a:r>
              <a:rPr lang="tr-TR" sz="2800" dirty="0" err="1" smtClean="0"/>
              <a:t>to</a:t>
            </a:r>
            <a:r>
              <a:rPr lang="tr-TR" sz="2800" dirty="0" smtClean="0"/>
              <a:t> </a:t>
            </a:r>
            <a:r>
              <a:rPr lang="tr-TR" sz="2800" dirty="0" err="1" smtClean="0"/>
              <a:t>reach</a:t>
            </a:r>
            <a:r>
              <a:rPr lang="tr-TR" sz="2800" dirty="0" smtClean="0"/>
              <a:t> </a:t>
            </a:r>
            <a:r>
              <a:rPr lang="tr-TR" sz="2800" dirty="0" err="1" smtClean="0"/>
              <a:t>the</a:t>
            </a:r>
            <a:r>
              <a:rPr lang="tr-TR" sz="2800" dirty="0" smtClean="0"/>
              <a:t> </a:t>
            </a:r>
            <a:r>
              <a:rPr lang="tr-TR" sz="2800" err="1" smtClean="0"/>
              <a:t>goal</a:t>
            </a:r>
            <a:r>
              <a:rPr lang="tr-TR" sz="2800" smtClean="0"/>
              <a:t> state</a:t>
            </a:r>
            <a:r>
              <a:rPr lang="en-US" sz="2800" smtClean="0"/>
              <a:t>.</a:t>
            </a:r>
          </a:p>
          <a:p>
            <a:pPr algn="just">
              <a:lnSpc>
                <a:spcPct val="120000"/>
              </a:lnSpc>
            </a:pPr>
            <a:r>
              <a:rPr lang="en-US" sz="2800" smtClean="0"/>
              <a:t>G</a:t>
            </a:r>
            <a:r>
              <a:rPr lang="tr-TR" sz="2800" smtClean="0"/>
              <a:t>eneral </a:t>
            </a:r>
            <a:r>
              <a:rPr lang="tr-TR" sz="2800"/>
              <a:t>strategy is to expand the node with the best evaluation value or the least </a:t>
            </a:r>
            <a:r>
              <a:rPr lang="tr-TR" sz="2800" smtClean="0"/>
              <a:t>cost</a:t>
            </a:r>
            <a:r>
              <a:rPr lang="en-US" sz="2800" smtClean="0"/>
              <a:t>.</a:t>
            </a:r>
            <a:endParaRPr lang="en-US" sz="2800"/>
          </a:p>
          <a:p>
            <a:pPr algn="just">
              <a:lnSpc>
                <a:spcPct val="120000"/>
              </a:lnSpc>
            </a:pPr>
            <a:r>
              <a:rPr lang="en-US" sz="2800" smtClean="0"/>
              <a:t>Decisions </a:t>
            </a:r>
            <a:r>
              <a:rPr lang="en-US" sz="2800"/>
              <a:t>at each </a:t>
            </a:r>
            <a:r>
              <a:rPr lang="en-US" sz="2800" smtClean="0"/>
              <a:t>time step depend </a:t>
            </a:r>
            <a:r>
              <a:rPr lang="en-US" sz="2800"/>
              <a:t>on the solution to the previous </a:t>
            </a:r>
            <a:r>
              <a:rPr lang="en-US" sz="2800" smtClean="0"/>
              <a:t>subproblems.</a:t>
            </a:r>
            <a:endParaRPr lang="en-US" sz="2800"/>
          </a:p>
          <a:p>
            <a:pPr algn="just">
              <a:lnSpc>
                <a:spcPct val="120000"/>
              </a:lnSpc>
            </a:pPr>
            <a:r>
              <a:rPr lang="en-US" sz="2800" smtClean="0"/>
              <a:t>Final solution is obtained using backtracing.</a:t>
            </a:r>
            <a:endParaRPr lang="tr-TR" sz="2800" dirty="0"/>
          </a:p>
          <a:p>
            <a:pPr algn="just">
              <a:lnSpc>
                <a:spcPct val="120000"/>
              </a:lnSpc>
            </a:pPr>
            <a:r>
              <a:rPr lang="tr-TR" sz="2800" dirty="0" err="1" smtClean="0"/>
              <a:t>Alleviates</a:t>
            </a:r>
            <a:r>
              <a:rPr lang="tr-TR" sz="2800" dirty="0" smtClean="0"/>
              <a:t> </a:t>
            </a:r>
            <a:r>
              <a:rPr lang="tr-TR" sz="2800" dirty="0" err="1" smtClean="0"/>
              <a:t>exponential</a:t>
            </a:r>
            <a:r>
              <a:rPr lang="tr-TR" sz="2800" dirty="0" smtClean="0"/>
              <a:t> </a:t>
            </a:r>
            <a:r>
              <a:rPr lang="tr-TR" sz="2800" dirty="0" err="1" smtClean="0"/>
              <a:t>complexities</a:t>
            </a:r>
            <a:r>
              <a:rPr lang="tr-TR" sz="2800" dirty="0" smtClean="0"/>
              <a:t> of </a:t>
            </a:r>
            <a:r>
              <a:rPr lang="tr-TR" sz="2800" dirty="0" err="1" smtClean="0"/>
              <a:t>uninformed</a:t>
            </a:r>
            <a:r>
              <a:rPr lang="tr-TR" sz="2800" dirty="0" smtClean="0"/>
              <a:t> </a:t>
            </a:r>
            <a:r>
              <a:rPr lang="tr-TR" sz="2800" err="1" smtClean="0"/>
              <a:t>search</a:t>
            </a:r>
            <a:r>
              <a:rPr lang="tr-TR" sz="2800" smtClean="0"/>
              <a:t> algorithms</a:t>
            </a:r>
            <a:r>
              <a:rPr lang="en-US" sz="2800" smtClean="0"/>
              <a:t>.</a:t>
            </a:r>
            <a:endParaRPr lang="tr-TR" sz="2800" dirty="0" smtClean="0"/>
          </a:p>
        </p:txBody>
      </p:sp>
    </p:spTree>
    <p:extLst>
      <p:ext uri="{BB962C8B-B14F-4D97-AF65-F5344CB8AC3E}">
        <p14:creationId xmlns:p14="http://schemas.microsoft.com/office/powerpoint/2010/main" val="120154287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dirty="0" smtClean="0"/>
              <a:t>Best-First </a:t>
            </a:r>
            <a:r>
              <a:rPr lang="tr-TR" dirty="0" err="1" smtClean="0"/>
              <a:t>Search</a:t>
            </a:r>
            <a:endParaRPr lang="tr-TR" dirty="0"/>
          </a:p>
        </p:txBody>
      </p:sp>
      <p:sp>
        <p:nvSpPr>
          <p:cNvPr id="3" name="İçerik Yer Tutucusu 2"/>
          <p:cNvSpPr>
            <a:spLocks noGrp="1"/>
          </p:cNvSpPr>
          <p:nvPr>
            <p:ph idx="1"/>
          </p:nvPr>
        </p:nvSpPr>
        <p:spPr/>
        <p:txBody>
          <a:bodyPr>
            <a:normAutofit/>
          </a:bodyPr>
          <a:lstStyle/>
          <a:p>
            <a:r>
              <a:rPr lang="en-US" altLang="tr-TR" sz="2800" dirty="0"/>
              <a:t>Idea: use an evaluation function </a:t>
            </a:r>
            <a:r>
              <a:rPr lang="en-US" altLang="tr-TR" sz="2800" i="1" dirty="0"/>
              <a:t>f(n) </a:t>
            </a:r>
            <a:r>
              <a:rPr lang="en-US" altLang="tr-TR" sz="2800" dirty="0"/>
              <a:t>for each node</a:t>
            </a:r>
          </a:p>
          <a:p>
            <a:pPr lvl="1"/>
            <a:r>
              <a:rPr lang="en-US" altLang="tr-TR" sz="2400" dirty="0"/>
              <a:t>estimate of "desirability</a:t>
            </a:r>
            <a:r>
              <a:rPr lang="en-US" altLang="tr-TR" sz="2400" dirty="0" smtClean="0"/>
              <a:t>"</a:t>
            </a:r>
            <a:endParaRPr lang="en-US" altLang="tr-TR" sz="2400" dirty="0"/>
          </a:p>
          <a:p>
            <a:pPr lvl="1"/>
            <a:r>
              <a:rPr lang="en-US" altLang="tr-TR" sz="2400" smtClean="0"/>
              <a:t>expand </a:t>
            </a:r>
            <a:r>
              <a:rPr lang="en-US" altLang="tr-TR" sz="2400" dirty="0"/>
              <a:t>most desirable unexpanded node</a:t>
            </a:r>
          </a:p>
          <a:p>
            <a:r>
              <a:rPr lang="en-US" altLang="tr-TR" sz="2800" u="sng" dirty="0" smtClean="0"/>
              <a:t>Implementation</a:t>
            </a:r>
            <a:r>
              <a:rPr lang="en-US" altLang="tr-TR" sz="2800" dirty="0" smtClean="0"/>
              <a:t>:</a:t>
            </a:r>
            <a:endParaRPr lang="tr-TR" altLang="tr-TR" sz="2800" dirty="0" smtClean="0"/>
          </a:p>
          <a:p>
            <a:pPr lvl="1"/>
            <a:r>
              <a:rPr lang="en-US" altLang="tr-TR" sz="2400" dirty="0" smtClean="0"/>
              <a:t>Order </a:t>
            </a:r>
            <a:r>
              <a:rPr lang="en-US" altLang="tr-TR" sz="2400" dirty="0"/>
              <a:t>the nodes in fringe in decreasing order of </a:t>
            </a:r>
            <a:r>
              <a:rPr lang="en-US" altLang="tr-TR" sz="2400" dirty="0" smtClean="0"/>
              <a:t>desirability</a:t>
            </a:r>
            <a:endParaRPr lang="en-US" altLang="tr-TR" sz="2400" dirty="0"/>
          </a:p>
          <a:p>
            <a:r>
              <a:rPr lang="en-US" altLang="tr-TR" sz="2800"/>
              <a:t>Special </a:t>
            </a:r>
            <a:r>
              <a:rPr lang="en-US" altLang="tr-TR" sz="2800" smtClean="0"/>
              <a:t>cases</a:t>
            </a:r>
            <a:endParaRPr lang="en-US" altLang="tr-TR" sz="2800" dirty="0"/>
          </a:p>
          <a:p>
            <a:pPr lvl="1"/>
            <a:r>
              <a:rPr lang="tr-TR" altLang="tr-TR" sz="2400" dirty="0" smtClean="0"/>
              <a:t>G</a:t>
            </a:r>
            <a:r>
              <a:rPr lang="en-US" altLang="tr-TR" sz="2400" dirty="0" smtClean="0"/>
              <a:t>reedy </a:t>
            </a:r>
            <a:r>
              <a:rPr lang="en-US" altLang="tr-TR" sz="2400" dirty="0"/>
              <a:t>best-first search</a:t>
            </a:r>
          </a:p>
          <a:p>
            <a:pPr lvl="1"/>
            <a:r>
              <a:rPr lang="en-US" altLang="tr-TR" sz="2400" dirty="0"/>
              <a:t>A</a:t>
            </a:r>
            <a:r>
              <a:rPr lang="en-US" altLang="tr-TR" sz="2400" baseline="30000" dirty="0"/>
              <a:t>*</a:t>
            </a:r>
            <a:r>
              <a:rPr lang="en-US" altLang="tr-TR" sz="2400" dirty="0"/>
              <a:t> </a:t>
            </a:r>
            <a:r>
              <a:rPr lang="en-US" altLang="tr-TR" sz="2400" dirty="0" err="1" smtClean="0"/>
              <a:t>searc</a:t>
            </a:r>
            <a:r>
              <a:rPr lang="tr-TR" altLang="tr-TR" sz="2400" dirty="0" smtClean="0"/>
              <a:t>h</a:t>
            </a:r>
            <a:endParaRPr lang="en-US" altLang="tr-TR" sz="2400" dirty="0"/>
          </a:p>
        </p:txBody>
      </p:sp>
    </p:spTree>
    <p:extLst>
      <p:ext uri="{BB962C8B-B14F-4D97-AF65-F5344CB8AC3E}">
        <p14:creationId xmlns:p14="http://schemas.microsoft.com/office/powerpoint/2010/main" val="174645276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dirty="0" smtClean="0"/>
              <a:t>Evaluation </a:t>
            </a:r>
            <a:r>
              <a:rPr lang="tr-TR" dirty="0" err="1" smtClean="0"/>
              <a:t>Function</a:t>
            </a:r>
            <a:r>
              <a:rPr lang="tr-TR" dirty="0" smtClean="0"/>
              <a:t> f(n)</a:t>
            </a:r>
            <a:endParaRPr lang="en-US" dirty="0"/>
          </a:p>
        </p:txBody>
      </p:sp>
      <p:sp>
        <p:nvSpPr>
          <p:cNvPr id="3" name="İçerik Yer Tutucusu 2"/>
          <p:cNvSpPr>
            <a:spLocks noGrp="1"/>
          </p:cNvSpPr>
          <p:nvPr>
            <p:ph idx="1"/>
          </p:nvPr>
        </p:nvSpPr>
        <p:spPr/>
        <p:txBody>
          <a:bodyPr>
            <a:normAutofit fontScale="70000" lnSpcReduction="20000"/>
          </a:bodyPr>
          <a:lstStyle/>
          <a:p>
            <a:pPr algn="just">
              <a:lnSpc>
                <a:spcPct val="120000"/>
              </a:lnSpc>
            </a:pPr>
            <a:r>
              <a:rPr lang="tr-TR" dirty="0" err="1"/>
              <a:t>Remember</a:t>
            </a:r>
            <a:r>
              <a:rPr lang="tr-TR" dirty="0"/>
              <a:t> </a:t>
            </a:r>
            <a:r>
              <a:rPr lang="tr-TR" dirty="0" err="1"/>
              <a:t>uniform</a:t>
            </a:r>
            <a:r>
              <a:rPr lang="tr-TR" dirty="0"/>
              <a:t> </a:t>
            </a:r>
            <a:r>
              <a:rPr lang="tr-TR" dirty="0" err="1"/>
              <a:t>cost</a:t>
            </a:r>
            <a:r>
              <a:rPr lang="tr-TR" dirty="0"/>
              <a:t> </a:t>
            </a:r>
            <a:r>
              <a:rPr lang="tr-TR" dirty="0" err="1"/>
              <a:t>search</a:t>
            </a:r>
            <a:r>
              <a:rPr lang="tr-TR" dirty="0"/>
              <a:t> </a:t>
            </a:r>
            <a:r>
              <a:rPr lang="tr-TR"/>
              <a:t>(</a:t>
            </a:r>
            <a:r>
              <a:rPr lang="tr-TR" smtClean="0"/>
              <a:t>UC</a:t>
            </a:r>
            <a:r>
              <a:rPr lang="en-US" smtClean="0"/>
              <a:t>S</a:t>
            </a:r>
            <a:r>
              <a:rPr lang="tr-TR" smtClean="0"/>
              <a:t>)</a:t>
            </a:r>
            <a:endParaRPr lang="tr-TR" dirty="0"/>
          </a:p>
          <a:p>
            <a:pPr lvl="1" algn="just">
              <a:lnSpc>
                <a:spcPct val="120000"/>
              </a:lnSpc>
            </a:pPr>
            <a:r>
              <a:rPr lang="tr-TR" dirty="0"/>
              <a:t>f(n) = g(n)</a:t>
            </a:r>
          </a:p>
          <a:p>
            <a:pPr lvl="1" algn="just">
              <a:lnSpc>
                <a:spcPct val="120000"/>
              </a:lnSpc>
            </a:pPr>
            <a:r>
              <a:rPr lang="tr-TR" dirty="0"/>
              <a:t>f(n) is </a:t>
            </a:r>
            <a:r>
              <a:rPr lang="tr-TR" dirty="0" err="1"/>
              <a:t>evaluation</a:t>
            </a:r>
            <a:r>
              <a:rPr lang="tr-TR" dirty="0"/>
              <a:t> </a:t>
            </a:r>
            <a:r>
              <a:rPr lang="tr-TR" dirty="0" err="1"/>
              <a:t>function</a:t>
            </a:r>
            <a:endParaRPr lang="tr-TR" dirty="0"/>
          </a:p>
          <a:p>
            <a:pPr lvl="2" algn="just">
              <a:lnSpc>
                <a:spcPct val="120000"/>
              </a:lnSpc>
            </a:pPr>
            <a:r>
              <a:rPr lang="tr-TR" dirty="0" err="1"/>
              <a:t>to</a:t>
            </a:r>
            <a:r>
              <a:rPr lang="tr-TR" dirty="0"/>
              <a:t> </a:t>
            </a:r>
            <a:r>
              <a:rPr lang="tr-TR" dirty="0" err="1"/>
              <a:t>decide</a:t>
            </a:r>
            <a:r>
              <a:rPr lang="tr-TR" dirty="0"/>
              <a:t> </a:t>
            </a:r>
            <a:r>
              <a:rPr lang="tr-TR" dirty="0" err="1"/>
              <a:t>which</a:t>
            </a:r>
            <a:r>
              <a:rPr lang="tr-TR" dirty="0"/>
              <a:t> </a:t>
            </a:r>
            <a:r>
              <a:rPr lang="tr-TR" dirty="0" err="1"/>
              <a:t>node</a:t>
            </a:r>
            <a:r>
              <a:rPr lang="tr-TR" dirty="0"/>
              <a:t> </a:t>
            </a:r>
            <a:r>
              <a:rPr lang="tr-TR" dirty="0" err="1"/>
              <a:t>to</a:t>
            </a:r>
            <a:r>
              <a:rPr lang="tr-TR" dirty="0"/>
              <a:t> </a:t>
            </a:r>
            <a:r>
              <a:rPr lang="tr-TR" dirty="0" err="1"/>
              <a:t>expand</a:t>
            </a:r>
            <a:r>
              <a:rPr lang="tr-TR" dirty="0"/>
              <a:t> </a:t>
            </a:r>
            <a:r>
              <a:rPr lang="tr-TR" dirty="0" err="1"/>
              <a:t>next</a:t>
            </a:r>
            <a:endParaRPr lang="tr-TR" dirty="0"/>
          </a:p>
          <a:p>
            <a:pPr lvl="1" algn="just">
              <a:lnSpc>
                <a:spcPct val="120000"/>
              </a:lnSpc>
            </a:pPr>
            <a:r>
              <a:rPr lang="tr-TR" dirty="0"/>
              <a:t>g(n) is </a:t>
            </a:r>
            <a:r>
              <a:rPr lang="tr-TR" dirty="0" err="1"/>
              <a:t>cost</a:t>
            </a:r>
            <a:r>
              <a:rPr lang="tr-TR" dirty="0"/>
              <a:t> </a:t>
            </a:r>
            <a:r>
              <a:rPr lang="tr-TR" dirty="0" err="1"/>
              <a:t>function</a:t>
            </a:r>
            <a:endParaRPr lang="tr-TR" dirty="0"/>
          </a:p>
          <a:p>
            <a:pPr lvl="2" algn="just">
              <a:lnSpc>
                <a:spcPct val="120000"/>
              </a:lnSpc>
            </a:pPr>
            <a:r>
              <a:rPr lang="tr-TR" dirty="0" err="1"/>
              <a:t>gives</a:t>
            </a:r>
            <a:r>
              <a:rPr lang="tr-TR" dirty="0"/>
              <a:t> </a:t>
            </a:r>
            <a:r>
              <a:rPr lang="tr-TR" dirty="0" err="1"/>
              <a:t>the</a:t>
            </a:r>
            <a:r>
              <a:rPr lang="tr-TR" dirty="0"/>
              <a:t> </a:t>
            </a:r>
            <a:r>
              <a:rPr lang="tr-TR" dirty="0" err="1"/>
              <a:t>path</a:t>
            </a:r>
            <a:r>
              <a:rPr lang="tr-TR" dirty="0"/>
              <a:t> </a:t>
            </a:r>
            <a:r>
              <a:rPr lang="tr-TR" dirty="0" err="1"/>
              <a:t>cost</a:t>
            </a:r>
            <a:r>
              <a:rPr lang="tr-TR" dirty="0"/>
              <a:t> </a:t>
            </a:r>
            <a:r>
              <a:rPr lang="tr-TR" dirty="0" err="1"/>
              <a:t>up</a:t>
            </a:r>
            <a:r>
              <a:rPr lang="tr-TR" dirty="0"/>
              <a:t> </a:t>
            </a:r>
            <a:r>
              <a:rPr lang="tr-TR" dirty="0" err="1"/>
              <a:t>to</a:t>
            </a:r>
            <a:r>
              <a:rPr lang="tr-TR" dirty="0"/>
              <a:t> </a:t>
            </a:r>
            <a:r>
              <a:rPr lang="tr-TR" dirty="0" err="1"/>
              <a:t>node</a:t>
            </a:r>
            <a:r>
              <a:rPr lang="tr-TR" dirty="0"/>
              <a:t> </a:t>
            </a:r>
            <a:r>
              <a:rPr lang="tr-TR" dirty="0" smtClean="0"/>
              <a:t>n</a:t>
            </a:r>
          </a:p>
          <a:p>
            <a:pPr algn="just">
              <a:lnSpc>
                <a:spcPct val="120000"/>
              </a:lnSpc>
            </a:pPr>
            <a:r>
              <a:rPr lang="tr-TR" dirty="0" err="1" smtClean="0"/>
              <a:t>Greedy</a:t>
            </a:r>
            <a:r>
              <a:rPr lang="tr-TR" dirty="0" smtClean="0"/>
              <a:t> </a:t>
            </a:r>
            <a:r>
              <a:rPr lang="tr-TR" dirty="0" err="1" smtClean="0"/>
              <a:t>best-first</a:t>
            </a:r>
            <a:r>
              <a:rPr lang="tr-TR" dirty="0" smtClean="0"/>
              <a:t> </a:t>
            </a:r>
            <a:r>
              <a:rPr lang="tr-TR" dirty="0" err="1" smtClean="0"/>
              <a:t>search</a:t>
            </a:r>
            <a:endParaRPr lang="tr-TR" dirty="0" smtClean="0"/>
          </a:p>
          <a:p>
            <a:pPr lvl="1" algn="just">
              <a:lnSpc>
                <a:spcPct val="120000"/>
              </a:lnSpc>
            </a:pPr>
            <a:r>
              <a:rPr lang="tr-TR" dirty="0"/>
              <a:t>f(n) = </a:t>
            </a:r>
            <a:r>
              <a:rPr lang="tr-TR" dirty="0" smtClean="0"/>
              <a:t>h(n)</a:t>
            </a:r>
            <a:endParaRPr lang="tr-TR" dirty="0"/>
          </a:p>
          <a:p>
            <a:pPr lvl="1" algn="just">
              <a:lnSpc>
                <a:spcPct val="120000"/>
              </a:lnSpc>
            </a:pPr>
            <a:r>
              <a:rPr lang="tr-TR" dirty="0"/>
              <a:t>h(n) is </a:t>
            </a:r>
            <a:r>
              <a:rPr lang="tr-TR" dirty="0" err="1"/>
              <a:t>heuristic</a:t>
            </a:r>
            <a:r>
              <a:rPr lang="tr-TR" dirty="0"/>
              <a:t> </a:t>
            </a:r>
            <a:r>
              <a:rPr lang="tr-TR" dirty="0" err="1"/>
              <a:t>function</a:t>
            </a:r>
            <a:endParaRPr lang="tr-TR" dirty="0"/>
          </a:p>
          <a:p>
            <a:pPr lvl="2" algn="just">
              <a:lnSpc>
                <a:spcPct val="120000"/>
              </a:lnSpc>
            </a:pPr>
            <a:r>
              <a:rPr lang="tr-TR" dirty="0" err="1"/>
              <a:t>gives</a:t>
            </a:r>
            <a:r>
              <a:rPr lang="tr-TR" dirty="0"/>
              <a:t> </a:t>
            </a:r>
            <a:r>
              <a:rPr lang="tr-TR" dirty="0" err="1"/>
              <a:t>estimated</a:t>
            </a:r>
            <a:r>
              <a:rPr lang="tr-TR" dirty="0"/>
              <a:t> </a:t>
            </a:r>
            <a:r>
              <a:rPr lang="tr-TR" dirty="0" err="1"/>
              <a:t>cost</a:t>
            </a:r>
            <a:r>
              <a:rPr lang="tr-TR" dirty="0"/>
              <a:t> </a:t>
            </a:r>
            <a:r>
              <a:rPr lang="tr-TR" dirty="0" err="1"/>
              <a:t>from</a:t>
            </a:r>
            <a:r>
              <a:rPr lang="tr-TR" dirty="0"/>
              <a:t> </a:t>
            </a:r>
            <a:r>
              <a:rPr lang="tr-TR" dirty="0" err="1"/>
              <a:t>node</a:t>
            </a:r>
            <a:r>
              <a:rPr lang="tr-TR" dirty="0"/>
              <a:t> n </a:t>
            </a:r>
            <a:r>
              <a:rPr lang="tr-TR" dirty="0" err="1"/>
              <a:t>to</a:t>
            </a:r>
            <a:r>
              <a:rPr lang="tr-TR" dirty="0"/>
              <a:t> </a:t>
            </a:r>
            <a:r>
              <a:rPr lang="tr-TR" dirty="0" err="1" smtClean="0"/>
              <a:t>goal</a:t>
            </a:r>
            <a:endParaRPr lang="tr-TR" dirty="0" smtClean="0"/>
          </a:p>
          <a:p>
            <a:pPr algn="just">
              <a:lnSpc>
                <a:spcPct val="120000"/>
              </a:lnSpc>
            </a:pPr>
            <a:r>
              <a:rPr lang="tr-TR" dirty="0" smtClean="0"/>
              <a:t>A* </a:t>
            </a:r>
            <a:r>
              <a:rPr lang="tr-TR" dirty="0" err="1" smtClean="0"/>
              <a:t>search</a:t>
            </a:r>
            <a:endParaRPr lang="tr-TR" dirty="0"/>
          </a:p>
          <a:p>
            <a:pPr lvl="1" algn="just">
              <a:lnSpc>
                <a:spcPct val="120000"/>
              </a:lnSpc>
            </a:pPr>
            <a:r>
              <a:rPr lang="tr-TR" dirty="0"/>
              <a:t>f(n) = </a:t>
            </a:r>
            <a:r>
              <a:rPr lang="tr-TR" dirty="0" smtClean="0"/>
              <a:t>g(n) + h(n)</a:t>
            </a:r>
            <a:endParaRPr lang="en-US" dirty="0"/>
          </a:p>
        </p:txBody>
      </p:sp>
    </p:spTree>
    <p:extLst>
      <p:ext uri="{BB962C8B-B14F-4D97-AF65-F5344CB8AC3E}">
        <p14:creationId xmlns:p14="http://schemas.microsoft.com/office/powerpoint/2010/main" val="3145784831"/>
      </p:ext>
    </p:extLst>
  </p:cSld>
  <p:clrMapOvr>
    <a:masterClrMapping/>
  </p:clrMapOvr>
  <p:timing>
    <p:tnLst>
      <p:par>
        <p:cTn id="1" dur="indefinite" restart="never" nodeType="tmRoot"/>
      </p:par>
    </p:tnLst>
  </p:timing>
</p:sld>
</file>

<file path=ppt/theme/theme1.xml><?xml version="1.0" encoding="utf-8"?>
<a:theme xmlns:a="http://schemas.openxmlformats.org/drawingml/2006/main" name="Ofis Teması">
  <a:themeElements>
    <a:clrScheme name="Ofis">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is">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i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is Teması">
  <a:themeElements>
    <a:clrScheme name="Ofis">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is">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i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46074</TotalTime>
  <Words>5540</Words>
  <Application>Microsoft Office PowerPoint</Application>
  <PresentationFormat>Ekran Gösterisi (4:3)</PresentationFormat>
  <Paragraphs>925</Paragraphs>
  <Slides>62</Slides>
  <Notes>30</Notes>
  <HiddenSlides>0</HiddenSlides>
  <MMClips>0</MMClips>
  <ScaleCrop>false</ScaleCrop>
  <HeadingPairs>
    <vt:vector size="6" baseType="variant">
      <vt:variant>
        <vt:lpstr>Kullanılan Yazı Tipleri</vt:lpstr>
      </vt:variant>
      <vt:variant>
        <vt:i4>8</vt:i4>
      </vt:variant>
      <vt:variant>
        <vt:lpstr>Tema</vt:lpstr>
      </vt:variant>
      <vt:variant>
        <vt:i4>1</vt:i4>
      </vt:variant>
      <vt:variant>
        <vt:lpstr>Slayt Başlıkları</vt:lpstr>
      </vt:variant>
      <vt:variant>
        <vt:i4>62</vt:i4>
      </vt:variant>
    </vt:vector>
  </HeadingPairs>
  <TitlesOfParts>
    <vt:vector size="71" baseType="lpstr">
      <vt:lpstr>Arial</vt:lpstr>
      <vt:lpstr>Calibri</vt:lpstr>
      <vt:lpstr>Cambria Math</vt:lpstr>
      <vt:lpstr>Courier New</vt:lpstr>
      <vt:lpstr>Symbol</vt:lpstr>
      <vt:lpstr>Times New Roman</vt:lpstr>
      <vt:lpstr>Verdana</vt:lpstr>
      <vt:lpstr>Wingdings</vt:lpstr>
      <vt:lpstr>Ofis Teması</vt:lpstr>
      <vt:lpstr>BMB3015  ARTIFICIAL INTELLIGENCE</vt:lpstr>
      <vt:lpstr>Holiday in Romania Problem </vt:lpstr>
      <vt:lpstr>Reminder: Tree Search</vt:lpstr>
      <vt:lpstr>Reminder: Graph Search</vt:lpstr>
      <vt:lpstr>Online versus Offline Search</vt:lpstr>
      <vt:lpstr>Informed Search Methods</vt:lpstr>
      <vt:lpstr>Dynamic Programming</vt:lpstr>
      <vt:lpstr>Best-First Search</vt:lpstr>
      <vt:lpstr>Evaluation Function f(n)</vt:lpstr>
      <vt:lpstr>Estimate of Goal Distance</vt:lpstr>
      <vt:lpstr>Heuristics</vt:lpstr>
      <vt:lpstr>Heuristic Function vs Cost Function</vt:lpstr>
      <vt:lpstr>Greedy Best-First Search</vt:lpstr>
      <vt:lpstr>Romania with  Straight-Line Distances</vt:lpstr>
      <vt:lpstr>Holiday in Romania:  Greedy Best-First Search</vt:lpstr>
      <vt:lpstr>Greedy Best-First Search</vt:lpstr>
      <vt:lpstr>A* Search</vt:lpstr>
      <vt:lpstr>Holiday in Romania:  A* search</vt:lpstr>
      <vt:lpstr>A* Search</vt:lpstr>
      <vt:lpstr>Consistent Heuristics</vt:lpstr>
      <vt:lpstr>Admissible Heuristics</vt:lpstr>
      <vt:lpstr>Dominance</vt:lpstr>
      <vt:lpstr>Optimality of A*</vt:lpstr>
      <vt:lpstr>Optimality of A*</vt:lpstr>
      <vt:lpstr>Optimality of A*</vt:lpstr>
      <vt:lpstr>Relaxed Problems</vt:lpstr>
      <vt:lpstr>Obtaining a Heuristic Function: 8-Puzzle</vt:lpstr>
      <vt:lpstr>LOCAL SEARCH</vt:lpstr>
      <vt:lpstr>Example 1: Travelling Salesman Problem</vt:lpstr>
      <vt:lpstr>Example 2: N-Queens</vt:lpstr>
      <vt:lpstr>Hill-Climbing Search</vt:lpstr>
      <vt:lpstr>Hill-Climbing Search Problem</vt:lpstr>
      <vt:lpstr>Hill-Climbing Search for N-Queens</vt:lpstr>
      <vt:lpstr>Simulated Annealing Search</vt:lpstr>
      <vt:lpstr>Simulated Annealing Search</vt:lpstr>
      <vt:lpstr>Tabu Search</vt:lpstr>
      <vt:lpstr>Local Beam Search</vt:lpstr>
      <vt:lpstr>Local Beam Search</vt:lpstr>
      <vt:lpstr>Local Beam Search</vt:lpstr>
      <vt:lpstr>Genetic Algorithms</vt:lpstr>
      <vt:lpstr>Genetic Algorithm</vt:lpstr>
      <vt:lpstr>Genetic Algorithm</vt:lpstr>
      <vt:lpstr>Ways of Chromosome Selection I: Roulette Wheel Selection</vt:lpstr>
      <vt:lpstr>Problems of Roulette Wheel Selection</vt:lpstr>
      <vt:lpstr>Ways of Chromosome Selection II: Ordered Selection</vt:lpstr>
      <vt:lpstr>Problems of Ordered Selection</vt:lpstr>
      <vt:lpstr>Genetic Algorithms: 8-Queens</vt:lpstr>
      <vt:lpstr>Genetic Algorithms: 8-Queens</vt:lpstr>
      <vt:lpstr>Genetic Algorithms: TSP</vt:lpstr>
      <vt:lpstr>Uniform Crossover</vt:lpstr>
      <vt:lpstr>Order-based Crossover</vt:lpstr>
      <vt:lpstr>Summary</vt:lpstr>
      <vt:lpstr>PowerPoint Sunusu</vt:lpstr>
      <vt:lpstr>State space</vt:lpstr>
      <vt:lpstr>Breadth-first search</vt:lpstr>
      <vt:lpstr>Depth-first search</vt:lpstr>
      <vt:lpstr>Uniform cost search</vt:lpstr>
      <vt:lpstr>A* Search</vt:lpstr>
      <vt:lpstr>PowerPoint Sunusu</vt:lpstr>
      <vt:lpstr>AIMA Python</vt:lpstr>
      <vt:lpstr>Homework I</vt:lpstr>
      <vt:lpstr>Homework I (Devam)</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BMB5116  ARTIFICIAL INTELLIGENCE THEORY</dc:title>
  <dc:creator>cnr</dc:creator>
  <cp:lastModifiedBy>Ceydanur Öztürk</cp:lastModifiedBy>
  <cp:revision>323</cp:revision>
  <dcterms:created xsi:type="dcterms:W3CDTF">2017-11-22T10:17:48Z</dcterms:created>
  <dcterms:modified xsi:type="dcterms:W3CDTF">2024-10-18T05:50:38Z</dcterms:modified>
</cp:coreProperties>
</file>